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73" r:id="rId3"/>
    <p:sldId id="337" r:id="rId4"/>
    <p:sldId id="344" r:id="rId5"/>
    <p:sldId id="274" r:id="rId6"/>
    <p:sldId id="346" r:id="rId7"/>
    <p:sldId id="345" r:id="rId8"/>
    <p:sldId id="341" r:id="rId9"/>
    <p:sldId id="347" r:id="rId10"/>
    <p:sldId id="348" r:id="rId11"/>
    <p:sldId id="349" r:id="rId12"/>
    <p:sldId id="350" r:id="rId13"/>
    <p:sldId id="351" r:id="rId14"/>
    <p:sldId id="352" r:id="rId15"/>
    <p:sldId id="354" r:id="rId16"/>
    <p:sldId id="355" r:id="rId17"/>
    <p:sldId id="305" r:id="rId18"/>
    <p:sldId id="319" r:id="rId19"/>
    <p:sldId id="322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656C5-8B10-4C9C-B4F7-9047025D038A}" type="datetimeFigureOut">
              <a:rPr lang="pt-BR" smtClean="0"/>
              <a:t>05/01/2024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64260-648A-45CE-B369-FCB4F2BC59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009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5754C-BC06-472B-A9EC-EDB9DEF68D09}" type="datetime1">
              <a:rPr lang="pt-BR" smtClean="0"/>
              <a:t>05/01/2024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183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ADD8-BAD5-4A09-9ED2-311D3969915A}" type="datetime1">
              <a:rPr lang="pt-BR" smtClean="0"/>
              <a:t>05/01/2024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731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0653-315A-49F3-997F-6497137D177B}" type="datetime1">
              <a:rPr lang="pt-BR" smtClean="0"/>
              <a:t>05/01/2024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267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237A-926A-43FC-AF80-0DCB362AC4F7}" type="datetime1">
              <a:rPr lang="pt-BR" smtClean="0"/>
              <a:t>05/01/2024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303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1CE0-C032-4E76-A8F6-471C6AEC4648}" type="datetime1">
              <a:rPr lang="pt-BR" smtClean="0"/>
              <a:t>05/01/2024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9570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41CDA-4A9C-4D1E-A665-4DBC4EFB6324}" type="datetime1">
              <a:rPr lang="pt-BR" smtClean="0"/>
              <a:t>05/01/2024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8588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4780-B3D8-4FC7-9713-4A3261343FB9}" type="datetime1">
              <a:rPr lang="pt-BR" smtClean="0"/>
              <a:t>05/01/2024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2552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85B63-1268-4B9D-8E5E-B5DA1FE0A658}" type="datetime1">
              <a:rPr lang="pt-BR" smtClean="0"/>
              <a:t>05/01/2024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148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D2F2-56B9-48A9-96AA-6FD562162A4E}" type="datetime1">
              <a:rPr lang="pt-BR" smtClean="0"/>
              <a:t>05/01/2024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0074725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B833-5AA4-4D28-81C8-7F370618B3C5}" type="datetime1">
              <a:rPr lang="pt-BR" smtClean="0"/>
              <a:t>05/01/2024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90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CB59-4BD3-46CD-B7E3-5025DF5EDDCD}" type="datetime1">
              <a:rPr lang="pt-BR" smtClean="0"/>
              <a:t>05/01/2024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58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D2F2-56B9-48A9-96AA-6FD562162A4E}" type="datetime1">
              <a:rPr lang="pt-BR" smtClean="0"/>
              <a:t>05/01/2024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860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ammyfreitas.github.io/portfolioSite/curriculo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anthony.freitas@docente.senai.b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3CA758-DBAC-4693-8841-764A6970A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94211" y="1748591"/>
            <a:ext cx="7772400" cy="174643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Desenvolvedor </a:t>
            </a:r>
            <a:b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Front-</a:t>
            </a:r>
            <a:r>
              <a:rPr lang="pt-B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AF3F48-DBDF-4540-BA40-A88F3C3BC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F644-0581-4E1A-8AF1-D8C701A8C6A1}" type="datetime1">
              <a:rPr lang="pt-BR" smtClean="0">
                <a:solidFill>
                  <a:schemeClr val="bg1"/>
                </a:solidFill>
              </a:rPr>
              <a:t>05/01/2024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483033C-9319-4876-90EC-E420AB0901A3}"/>
              </a:ext>
            </a:extLst>
          </p:cNvPr>
          <p:cNvSpPr txBox="1"/>
          <p:nvPr/>
        </p:nvSpPr>
        <p:spPr>
          <a:xfrm>
            <a:off x="9139328" y="3741939"/>
            <a:ext cx="208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Anthony Freitas</a:t>
            </a:r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87A442DD-789D-4DCF-A624-CCA996670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92577"/>
            <a:ext cx="2984558" cy="230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 descr="LOGO_SENAI_BRANCO.png">
            <a:extLst>
              <a:ext uri="{FF2B5EF4-FFF2-40B4-BE49-F238E27FC236}">
                <a16:creationId xmlns:a16="http://schemas.microsoft.com/office/drawing/2014/main" id="{2B35EAD0-FBC3-487A-8E73-DA0EB43EDE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936" y="5594033"/>
            <a:ext cx="1592128" cy="690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270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Tipos de desenvolvedor: Front-End, Back-End e mais">
            <a:extLst>
              <a:ext uri="{FF2B5EF4-FFF2-40B4-BE49-F238E27FC236}">
                <a16:creationId xmlns:a16="http://schemas.microsoft.com/office/drawing/2014/main" id="{EEE8B909-24E8-1A18-1E36-2AA2185EBF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5" r="23298" b="8277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9" name="Rectangle 5128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71094" y="6356350"/>
            <a:ext cx="1828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1615BFCF-3606-41F6-BA90-F95928F7BF06}" type="datetime1"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1/5/2024</a:t>
            </a:fld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AEF20852-0295-4CFD-BCB6-F16E6D9D8DF9}" type="slidenum">
              <a:rPr lang="en-US">
                <a:solidFill>
                  <a:schemeClr val="bg1"/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10</a:t>
            </a:fld>
            <a:endParaRPr lang="en-US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340C1915-EBBA-8015-F6DF-47E4674FD02C}"/>
              </a:ext>
            </a:extLst>
          </p:cNvPr>
          <p:cNvSpPr txBox="1">
            <a:spLocks/>
          </p:cNvSpPr>
          <p:nvPr/>
        </p:nvSpPr>
        <p:spPr>
          <a:xfrm>
            <a:off x="371092" y="2718054"/>
            <a:ext cx="6380690" cy="39509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just"/>
            <a:r>
              <a:rPr lang="pt-BR" sz="2000" dirty="0"/>
              <a:t>O desenvolvedor </a:t>
            </a:r>
            <a:r>
              <a:rPr lang="pt-BR" sz="2000" dirty="0" err="1"/>
              <a:t>FrontEnd</a:t>
            </a:r>
            <a:r>
              <a:rPr lang="pt-BR" sz="2000" dirty="0"/>
              <a:t> desempenha um papel crucial na implementação de práticas éticas na comunicação digital. Sua responsabilidade estende-se para além da estética e funcionalidade de um site ou aplicativo; abarca a garantia de que os princípios éticos sejam integrados na interface do usuário. </a:t>
            </a:r>
          </a:p>
          <a:p>
            <a:pPr marL="0" algn="just"/>
            <a:endParaRPr lang="pt-BR" sz="2000" dirty="0"/>
          </a:p>
          <a:p>
            <a:pPr marL="0" algn="just"/>
            <a:r>
              <a:rPr lang="pt-BR" sz="2000" dirty="0"/>
              <a:t>Isso inclui assegurar a privacidade dos dados, promover a acessibilidade, e assegurar que o conteúdo e a funcionalidade sejam apresentados de forma clara e honesta, evitando práticas enganosas ou manipuladoras.</a:t>
            </a:r>
            <a:endParaRPr lang="en-US" sz="1600" b="1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821EC3A8-D38F-FC27-1A2A-91B686AD4884}"/>
              </a:ext>
            </a:extLst>
          </p:cNvPr>
          <p:cNvSpPr txBox="1">
            <a:spLocks/>
          </p:cNvSpPr>
          <p:nvPr/>
        </p:nvSpPr>
        <p:spPr>
          <a:xfrm>
            <a:off x="305160" y="1117727"/>
            <a:ext cx="4482417" cy="12732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Iniciação à Tecnologia da Informação</a:t>
            </a:r>
            <a:br>
              <a:rPr lang="pt-BR" sz="18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pt-BR" sz="1800" i="1" dirty="0">
                <a:latin typeface="Söhne"/>
              </a:rPr>
              <a:t>Responsabilidade do Desenvolvedor </a:t>
            </a:r>
            <a:r>
              <a:rPr lang="pt-BR" sz="1800" i="1" dirty="0" err="1">
                <a:latin typeface="Söhne"/>
              </a:rPr>
              <a:t>FrontEnd</a:t>
            </a:r>
            <a:endParaRPr lang="pt-BR" sz="1800" i="1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25312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Tipos de desenvolvedor: Front-End, Back-End e mais">
            <a:extLst>
              <a:ext uri="{FF2B5EF4-FFF2-40B4-BE49-F238E27FC236}">
                <a16:creationId xmlns:a16="http://schemas.microsoft.com/office/drawing/2014/main" id="{EEE8B909-24E8-1A18-1E36-2AA2185EBF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5" r="23298" b="8277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9" name="Rectangle 5128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71094" y="6356350"/>
            <a:ext cx="1828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1615BFCF-3606-41F6-BA90-F95928F7BF06}" type="datetime1"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1/5/2024</a:t>
            </a:fld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AEF20852-0295-4CFD-BCB6-F16E6D9D8DF9}" type="slidenum">
              <a:rPr lang="en-US">
                <a:solidFill>
                  <a:schemeClr val="bg1"/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11</a:t>
            </a:fld>
            <a:endParaRPr lang="en-US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340C1915-EBBA-8015-F6DF-47E4674FD02C}"/>
              </a:ext>
            </a:extLst>
          </p:cNvPr>
          <p:cNvSpPr txBox="1">
            <a:spLocks/>
          </p:cNvSpPr>
          <p:nvPr/>
        </p:nvSpPr>
        <p:spPr>
          <a:xfrm>
            <a:off x="97654" y="2718054"/>
            <a:ext cx="6654128" cy="39509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+mj-lt"/>
              <a:buAutoNum type="arabicPeriod"/>
            </a:pPr>
            <a:r>
              <a:rPr lang="pt-BR" sz="2400" b="1" dirty="0"/>
              <a:t>Transparência na Coleta de Dados</a:t>
            </a:r>
            <a:r>
              <a:rPr lang="pt-BR" sz="2400" dirty="0"/>
              <a:t>: Deixar claro para os usuários quando e como seus dados estão sendo coletados e utilizados.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400" dirty="0"/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/>
              <a:t>Design para Acessibilidade</a:t>
            </a:r>
            <a:r>
              <a:rPr lang="pt-BR" sz="2400" dirty="0"/>
              <a:t>: Desenvolver interfaces que sejam facilmente acessíveis para pessoas com diferentes habilidades e necessidades, incluindo o uso de leitores de tela e contraste adequado de cores.</a:t>
            </a:r>
          </a:p>
          <a:p>
            <a:pPr marL="0" indent="0" algn="just">
              <a:buNone/>
            </a:pPr>
            <a:endParaRPr lang="en-US" sz="1400" b="1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821EC3A8-D38F-FC27-1A2A-91B686AD4884}"/>
              </a:ext>
            </a:extLst>
          </p:cNvPr>
          <p:cNvSpPr txBox="1">
            <a:spLocks/>
          </p:cNvSpPr>
          <p:nvPr/>
        </p:nvSpPr>
        <p:spPr>
          <a:xfrm>
            <a:off x="305160" y="1117727"/>
            <a:ext cx="4482417" cy="12732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Iniciação à Tecnologia da Informação</a:t>
            </a:r>
            <a:br>
              <a:rPr lang="pt-BR" sz="18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pt-BR" sz="1800" i="1" dirty="0">
                <a:latin typeface="Söhne"/>
              </a:rPr>
              <a:t>Exemplos de Práticas Éticas na Criação de Interfaces</a:t>
            </a:r>
          </a:p>
        </p:txBody>
      </p:sp>
    </p:spTree>
    <p:extLst>
      <p:ext uri="{BB962C8B-B14F-4D97-AF65-F5344CB8AC3E}">
        <p14:creationId xmlns:p14="http://schemas.microsoft.com/office/powerpoint/2010/main" val="2887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Tipos de desenvolvedor: Front-End, Back-End e mais">
            <a:extLst>
              <a:ext uri="{FF2B5EF4-FFF2-40B4-BE49-F238E27FC236}">
                <a16:creationId xmlns:a16="http://schemas.microsoft.com/office/drawing/2014/main" id="{EEE8B909-24E8-1A18-1E36-2AA2185EBF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5" r="23298" b="8277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9" name="Rectangle 5128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71094" y="6356350"/>
            <a:ext cx="1828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1615BFCF-3606-41F6-BA90-F95928F7BF06}" type="datetime1"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1/5/2024</a:t>
            </a:fld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AEF20852-0295-4CFD-BCB6-F16E6D9D8DF9}" type="slidenum">
              <a:rPr lang="en-US">
                <a:solidFill>
                  <a:schemeClr val="bg1"/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12</a:t>
            </a:fld>
            <a:endParaRPr lang="en-US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340C1915-EBBA-8015-F6DF-47E4674FD02C}"/>
              </a:ext>
            </a:extLst>
          </p:cNvPr>
          <p:cNvSpPr txBox="1">
            <a:spLocks/>
          </p:cNvSpPr>
          <p:nvPr/>
        </p:nvSpPr>
        <p:spPr>
          <a:xfrm>
            <a:off x="97654" y="2718054"/>
            <a:ext cx="6654128" cy="39509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b="1" dirty="0"/>
              <a:t>3. </a:t>
            </a:r>
            <a:r>
              <a:rPr lang="pt-BR" sz="2400" b="1" dirty="0"/>
              <a:t>Consentimento do Usuário</a:t>
            </a:r>
            <a:r>
              <a:rPr lang="pt-BR" sz="2400" dirty="0"/>
              <a:t>: Implementar sistemas claros para a obtenção do consentimento do usuário em relação ao uso de cookies e outras tecnologias de rastreamento.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b="1" dirty="0"/>
              <a:t>4. Evitar Conteúdo Enganoso</a:t>
            </a:r>
            <a:r>
              <a:rPr lang="pt-BR" sz="2400" dirty="0"/>
              <a:t>: Garantir que a informação apresentada seja precisa e não leve a interpretações errôneas ou enganosas.</a:t>
            </a:r>
          </a:p>
          <a:p>
            <a:pPr marL="0" indent="0" algn="just">
              <a:buNone/>
            </a:pPr>
            <a:endParaRPr lang="en-US" sz="1400" b="1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821EC3A8-D38F-FC27-1A2A-91B686AD4884}"/>
              </a:ext>
            </a:extLst>
          </p:cNvPr>
          <p:cNvSpPr txBox="1">
            <a:spLocks/>
          </p:cNvSpPr>
          <p:nvPr/>
        </p:nvSpPr>
        <p:spPr>
          <a:xfrm>
            <a:off x="305160" y="1117727"/>
            <a:ext cx="4482417" cy="12732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Iniciação à Tecnologia da Informação</a:t>
            </a:r>
            <a:br>
              <a:rPr lang="pt-BR" sz="18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pt-BR" sz="1800" i="1" dirty="0">
                <a:latin typeface="Söhne"/>
              </a:rPr>
              <a:t>Exemplos de Práticas Éticas na Criação de Interfaces</a:t>
            </a:r>
          </a:p>
        </p:txBody>
      </p:sp>
    </p:spTree>
    <p:extLst>
      <p:ext uri="{BB962C8B-B14F-4D97-AF65-F5344CB8AC3E}">
        <p14:creationId xmlns:p14="http://schemas.microsoft.com/office/powerpoint/2010/main" val="641387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Tipos de desenvolvedor: Front-End, Back-End e mais">
            <a:extLst>
              <a:ext uri="{FF2B5EF4-FFF2-40B4-BE49-F238E27FC236}">
                <a16:creationId xmlns:a16="http://schemas.microsoft.com/office/drawing/2014/main" id="{EEE8B909-24E8-1A18-1E36-2AA2185EBF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5" r="23298" b="8277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9" name="Rectangle 5128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71094" y="6356350"/>
            <a:ext cx="1828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1615BFCF-3606-41F6-BA90-F95928F7BF06}" type="datetime1"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1/5/2024</a:t>
            </a:fld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AEF20852-0295-4CFD-BCB6-F16E6D9D8DF9}" type="slidenum">
              <a:rPr lang="en-US">
                <a:solidFill>
                  <a:schemeClr val="bg1"/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13</a:t>
            </a:fld>
            <a:endParaRPr lang="en-US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340C1915-EBBA-8015-F6DF-47E4674FD02C}"/>
              </a:ext>
            </a:extLst>
          </p:cNvPr>
          <p:cNvSpPr txBox="1">
            <a:spLocks/>
          </p:cNvSpPr>
          <p:nvPr/>
        </p:nvSpPr>
        <p:spPr>
          <a:xfrm>
            <a:off x="212736" y="2770569"/>
            <a:ext cx="4732126" cy="39509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2400" b="1" dirty="0"/>
              <a:t>5. Respeito à Privacidade do Usuário</a:t>
            </a:r>
            <a:r>
              <a:rPr lang="pt-BR" sz="2400" dirty="0"/>
              <a:t>: 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/>
              <a:t>Desenvolver funcionalidades que permitam aos usuários controlar sua privacidade e dados pessoais, como configurações de privacidade fáceis de usar.</a:t>
            </a:r>
            <a:endParaRPr lang="en-US" sz="1200" b="1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821EC3A8-D38F-FC27-1A2A-91B686AD4884}"/>
              </a:ext>
            </a:extLst>
          </p:cNvPr>
          <p:cNvSpPr txBox="1">
            <a:spLocks/>
          </p:cNvSpPr>
          <p:nvPr/>
        </p:nvSpPr>
        <p:spPr>
          <a:xfrm>
            <a:off x="305160" y="1117727"/>
            <a:ext cx="4482417" cy="12732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Iniciação à Tecnologia da Informação</a:t>
            </a:r>
            <a:br>
              <a:rPr lang="pt-BR" sz="18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pt-BR" sz="1800" i="1" dirty="0">
                <a:latin typeface="Söhne"/>
              </a:rPr>
              <a:t>Exemplos de Práticas Éticas na Criação de Interfaces</a:t>
            </a:r>
          </a:p>
        </p:txBody>
      </p:sp>
    </p:spTree>
    <p:extLst>
      <p:ext uri="{BB962C8B-B14F-4D97-AF65-F5344CB8AC3E}">
        <p14:creationId xmlns:p14="http://schemas.microsoft.com/office/powerpoint/2010/main" val="119698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Setting Up a Role-Based Access on Your Business Cloud Service » Dfives">
            <a:extLst>
              <a:ext uri="{FF2B5EF4-FFF2-40B4-BE49-F238E27FC236}">
                <a16:creationId xmlns:a16="http://schemas.microsoft.com/office/drawing/2014/main" id="{479E8058-EC63-0DD9-4796-72A39E951D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" r="816" b="1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3" name="Rectangle 615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340C1915-EBBA-8015-F6DF-47E4674FD02C}"/>
              </a:ext>
            </a:extLst>
          </p:cNvPr>
          <p:cNvSpPr txBox="1">
            <a:spLocks/>
          </p:cNvSpPr>
          <p:nvPr/>
        </p:nvSpPr>
        <p:spPr>
          <a:xfrm>
            <a:off x="177972" y="2142530"/>
            <a:ext cx="4482417" cy="4034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200" b="1" dirty="0"/>
              <a:t>Principais Leis Relacionadas à Comunicação Online (LGPD no Brasil) 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pt-BR" sz="3400" dirty="0"/>
          </a:p>
          <a:p>
            <a:pPr marL="0" indent="0" algn="just">
              <a:lnSpc>
                <a:spcPct val="110000"/>
              </a:lnSpc>
              <a:buNone/>
            </a:pPr>
            <a:r>
              <a:rPr lang="pt-BR" sz="3400" dirty="0"/>
              <a:t>A comunicação online é regulamentada por várias leis importantes, com destaque para a Lei Geral de Proteção de Dados (LGPD) no Brasil. 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pt-BR" sz="3400" dirty="0"/>
          </a:p>
          <a:p>
            <a:pPr marL="0" indent="0" algn="just">
              <a:lnSpc>
                <a:spcPct val="110000"/>
              </a:lnSpc>
              <a:buNone/>
            </a:pPr>
            <a:r>
              <a:rPr lang="pt-BR" sz="3400" dirty="0"/>
              <a:t>Esta legislação determina como os dados pessoais devem ser coletados, tratados e armazenados, protegendo a privacidade e os direitos dos usuários. 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pt-BR" sz="3400" dirty="0"/>
              <a:t>Outras leis relevantes incluem o GDPR na União Europeia e o CCPA na Califórnia, EUA, que também impõem diretrizes rigorosas para a proteção de dados pessoais na internet.</a:t>
            </a:r>
            <a:endParaRPr lang="en-US" sz="340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1615BFCF-3606-41F6-BA90-F95928F7BF06}" type="datetime1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1/5/2024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AEF20852-0295-4CFD-BCB6-F16E6D9D8DF9}" type="slidenum">
              <a:rPr lang="en-US">
                <a:solidFill>
                  <a:srgbClr val="FFFFFF"/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14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361219B-762E-D5E2-B802-20F58BD0EE92}"/>
              </a:ext>
            </a:extLst>
          </p:cNvPr>
          <p:cNvSpPr txBox="1">
            <a:spLocks/>
          </p:cNvSpPr>
          <p:nvPr/>
        </p:nvSpPr>
        <p:spPr>
          <a:xfrm>
            <a:off x="406760" y="434651"/>
            <a:ext cx="4482417" cy="12732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Iniciação à Tecnologia da Informação</a:t>
            </a:r>
            <a:br>
              <a:rPr lang="pt-BR" sz="18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pt-BR" sz="1800" i="1" dirty="0">
                <a:latin typeface="Söhne"/>
              </a:rPr>
              <a:t>Legislação Aplicada</a:t>
            </a:r>
          </a:p>
        </p:txBody>
      </p:sp>
    </p:spTree>
    <p:extLst>
      <p:ext uri="{BB962C8B-B14F-4D97-AF65-F5344CB8AC3E}">
        <p14:creationId xmlns:p14="http://schemas.microsoft.com/office/powerpoint/2010/main" val="77562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Setting Up a Role-Based Access on Your Business Cloud Service » Dfives">
            <a:extLst>
              <a:ext uri="{FF2B5EF4-FFF2-40B4-BE49-F238E27FC236}">
                <a16:creationId xmlns:a16="http://schemas.microsoft.com/office/drawing/2014/main" id="{479E8058-EC63-0DD9-4796-72A39E951D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" r="816" b="1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3" name="Rectangle 615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340C1915-EBBA-8015-F6DF-47E4674FD02C}"/>
              </a:ext>
            </a:extLst>
          </p:cNvPr>
          <p:cNvSpPr txBox="1">
            <a:spLocks/>
          </p:cNvSpPr>
          <p:nvPr/>
        </p:nvSpPr>
        <p:spPr>
          <a:xfrm>
            <a:off x="177972" y="2142530"/>
            <a:ext cx="4891178" cy="442694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200" b="1" dirty="0"/>
              <a:t>Consequências Legais para Não Conformidade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pt-BR" sz="3400" dirty="0"/>
          </a:p>
          <a:p>
            <a:pPr marL="0" indent="0" algn="just">
              <a:lnSpc>
                <a:spcPct val="110000"/>
              </a:lnSpc>
              <a:buNone/>
            </a:pPr>
            <a:r>
              <a:rPr lang="pt-BR" sz="3300" dirty="0"/>
              <a:t>A não conformidade com as leis de proteção de dados e comunicação online pode resultar em severas consequências legais. Empresas e indivíduos podem enfrentar multas pesadas, ações judiciais, e danos à reputação. 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pt-BR" sz="2000" dirty="0"/>
          </a:p>
          <a:p>
            <a:pPr marL="0" indent="0" algn="just">
              <a:lnSpc>
                <a:spcPct val="110000"/>
              </a:lnSpc>
              <a:buNone/>
            </a:pPr>
            <a:r>
              <a:rPr lang="pt-BR" sz="3300" dirty="0"/>
              <a:t>Por exemplo, sob a LGPD, as penalidades podem incluir multas de até 2% do faturamento da empresa, limitadas a R$ 50 milhões por infração, além da possibilidade de suspensão ou proibição parcial ou total do exercício de atividades relacionadas ao tratamento de dados.</a:t>
            </a:r>
            <a:endParaRPr lang="en-US" sz="440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1615BFCF-3606-41F6-BA90-F95928F7BF06}" type="datetime1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1/5/2024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AEF20852-0295-4CFD-BCB6-F16E6D9D8DF9}" type="slidenum">
              <a:rPr lang="en-US">
                <a:solidFill>
                  <a:srgbClr val="FFFFFF"/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15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361219B-762E-D5E2-B802-20F58BD0EE92}"/>
              </a:ext>
            </a:extLst>
          </p:cNvPr>
          <p:cNvSpPr txBox="1">
            <a:spLocks/>
          </p:cNvSpPr>
          <p:nvPr/>
        </p:nvSpPr>
        <p:spPr>
          <a:xfrm>
            <a:off x="406760" y="434651"/>
            <a:ext cx="4482417" cy="12732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Iniciação à Tecnologia da Informação</a:t>
            </a:r>
            <a:br>
              <a:rPr lang="pt-BR" sz="18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pt-BR" sz="1800" i="1" dirty="0">
                <a:latin typeface="Söhne"/>
              </a:rPr>
              <a:t>Legislação Aplicada</a:t>
            </a:r>
          </a:p>
        </p:txBody>
      </p:sp>
    </p:spTree>
    <p:extLst>
      <p:ext uri="{BB962C8B-B14F-4D97-AF65-F5344CB8AC3E}">
        <p14:creationId xmlns:p14="http://schemas.microsoft.com/office/powerpoint/2010/main" val="418794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Setting Up a Role-Based Access on Your Business Cloud Service » Dfives">
            <a:extLst>
              <a:ext uri="{FF2B5EF4-FFF2-40B4-BE49-F238E27FC236}">
                <a16:creationId xmlns:a16="http://schemas.microsoft.com/office/drawing/2014/main" id="{479E8058-EC63-0DD9-4796-72A39E951D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" r="816" b="1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3" name="Rectangle 615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340C1915-EBBA-8015-F6DF-47E4674FD02C}"/>
              </a:ext>
            </a:extLst>
          </p:cNvPr>
          <p:cNvSpPr txBox="1">
            <a:spLocks/>
          </p:cNvSpPr>
          <p:nvPr/>
        </p:nvSpPr>
        <p:spPr>
          <a:xfrm>
            <a:off x="177971" y="2050743"/>
            <a:ext cx="4971077" cy="4670732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200" b="1" dirty="0"/>
              <a:t>Como a Legislação Impacta o Trabalho de um Desenvolvedor </a:t>
            </a:r>
            <a:r>
              <a:rPr lang="pt-BR" sz="4200" b="1" dirty="0" err="1"/>
              <a:t>FrontEnd</a:t>
            </a:r>
            <a:endParaRPr lang="pt-BR" sz="4200" b="1" dirty="0"/>
          </a:p>
          <a:p>
            <a:pPr marL="0" indent="0" algn="just">
              <a:lnSpc>
                <a:spcPct val="110000"/>
              </a:lnSpc>
              <a:buNone/>
            </a:pPr>
            <a:endParaRPr lang="pt-BR" sz="3300" dirty="0"/>
          </a:p>
          <a:p>
            <a:pPr marL="0" indent="0" algn="just">
              <a:lnSpc>
                <a:spcPct val="110000"/>
              </a:lnSpc>
              <a:buNone/>
            </a:pPr>
            <a:r>
              <a:rPr lang="pt-BR" sz="4000" dirty="0"/>
              <a:t>A legislação em proteção de dados impacta significativamente o trabalho de um desenvolvedor </a:t>
            </a:r>
            <a:r>
              <a:rPr lang="pt-BR" sz="4000" dirty="0" err="1"/>
              <a:t>FrontEnd</a:t>
            </a:r>
            <a:r>
              <a:rPr lang="pt-BR" sz="4000" dirty="0"/>
              <a:t>. Profissionais da área devem garantir que os websites e aplicações que criam estejam em conformidade com as leis pertinentes. 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pt-BR" sz="600" dirty="0"/>
          </a:p>
          <a:p>
            <a:pPr marL="0" indent="0" algn="just">
              <a:lnSpc>
                <a:spcPct val="110000"/>
              </a:lnSpc>
              <a:buNone/>
            </a:pPr>
            <a:r>
              <a:rPr lang="pt-BR" sz="4000" dirty="0"/>
              <a:t>Isso envolve a implementação de funcionalidades para o gerenciamento de consentimento de cookies, sistemas seguros para a coleta e armazenamento de dados, além de garantir que as informações sobre privacidade sejam facilmente acessíveis e compreensíveis para os usuários.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pt-BR" sz="3300" dirty="0"/>
              <a:t> 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pt-BR" sz="4000" dirty="0"/>
              <a:t>Assim, o desenvolvedor </a:t>
            </a:r>
            <a:r>
              <a:rPr lang="pt-BR" sz="4000" dirty="0" err="1"/>
              <a:t>FrontEnd</a:t>
            </a:r>
            <a:r>
              <a:rPr lang="pt-BR" sz="4000" dirty="0"/>
              <a:t> deve estar atualizado sobre as legislações aplicáveis e integrar práticas de compliance em seu fluxo de trabalho.</a:t>
            </a:r>
            <a:endParaRPr lang="en-US" sz="400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1615BFCF-3606-41F6-BA90-F95928F7BF06}" type="datetime1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1/5/2024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AEF20852-0295-4CFD-BCB6-F16E6D9D8DF9}" type="slidenum">
              <a:rPr lang="en-US">
                <a:solidFill>
                  <a:srgbClr val="FFFFFF"/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16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361219B-762E-D5E2-B802-20F58BD0EE92}"/>
              </a:ext>
            </a:extLst>
          </p:cNvPr>
          <p:cNvSpPr txBox="1">
            <a:spLocks/>
          </p:cNvSpPr>
          <p:nvPr/>
        </p:nvSpPr>
        <p:spPr>
          <a:xfrm>
            <a:off x="406760" y="434651"/>
            <a:ext cx="4482417" cy="12732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Iniciação à Tecnologia da Informação</a:t>
            </a:r>
            <a:br>
              <a:rPr lang="pt-BR" sz="18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pt-BR" sz="1800" i="1" dirty="0">
                <a:latin typeface="Söhne"/>
              </a:rPr>
              <a:t>Legislação Aplicada</a:t>
            </a:r>
          </a:p>
        </p:txBody>
      </p:sp>
    </p:spTree>
    <p:extLst>
      <p:ext uri="{BB962C8B-B14F-4D97-AF65-F5344CB8AC3E}">
        <p14:creationId xmlns:p14="http://schemas.microsoft.com/office/powerpoint/2010/main" val="217469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9" y="198782"/>
            <a:ext cx="11124121" cy="1028079"/>
          </a:xfrm>
        </p:spPr>
        <p:txBody>
          <a:bodyPr/>
          <a:lstStyle/>
          <a:p>
            <a:pPr algn="l"/>
            <a:r>
              <a:rPr lang="pt-BR" b="1" i="0" dirty="0">
                <a:solidFill>
                  <a:srgbClr val="09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Exercícios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05/01/2024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17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4AC0EB0-0B16-A613-D1F1-E00796023605}"/>
              </a:ext>
            </a:extLst>
          </p:cNvPr>
          <p:cNvSpPr txBox="1"/>
          <p:nvPr/>
        </p:nvSpPr>
        <p:spPr>
          <a:xfrm>
            <a:off x="416864" y="1360866"/>
            <a:ext cx="996113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Exercício 1: Testando o Conhecimento Legal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Qual é a importância da LGPD (Lei Geral de Proteção de Dados) para desenvolvedores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FrontEnd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?</a:t>
            </a:r>
          </a:p>
          <a:p>
            <a:pPr algn="l">
              <a:buFont typeface="+mj-lt"/>
              <a:buAutoNum type="arabicPeriod"/>
            </a:pPr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Cite duas práticas éticas na comunicação digital.</a:t>
            </a:r>
          </a:p>
          <a:p>
            <a:pPr algn="l">
              <a:buFont typeface="+mj-lt"/>
              <a:buAutoNum type="arabicPeriod"/>
            </a:pPr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O que significa responsividade em termos de desenvolvimento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FrontEnd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?</a:t>
            </a:r>
          </a:p>
          <a:p>
            <a:pPr algn="l">
              <a:buFont typeface="+mj-lt"/>
              <a:buAutoNum type="arabicPeriod"/>
            </a:pPr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Explique brevemente o que é SSL/TLS e qual sua relevância para a segurança na comunicação online.</a:t>
            </a:r>
          </a:p>
          <a:p>
            <a:pPr algn="l">
              <a:buFont typeface="+mj-lt"/>
              <a:buAutoNum type="arabicPeriod"/>
            </a:pPr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Como a acessibilidade em designs de interfaces impacta a ética na comunicação?</a:t>
            </a:r>
          </a:p>
        </p:txBody>
      </p:sp>
    </p:spTree>
    <p:extLst>
      <p:ext uri="{BB962C8B-B14F-4D97-AF65-F5344CB8AC3E}">
        <p14:creationId xmlns:p14="http://schemas.microsoft.com/office/powerpoint/2010/main" val="1615270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24460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25" y="373683"/>
            <a:ext cx="10515600" cy="1325563"/>
          </a:xfrm>
        </p:spPr>
        <p:txBody>
          <a:bodyPr>
            <a:normAutofit/>
          </a:bodyPr>
          <a:lstStyle/>
          <a:p>
            <a:r>
              <a:rPr lang="pt-BR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Atividade para </a:t>
            </a:r>
            <a:r>
              <a:rPr lang="pt-BR" sz="6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AutoEstudo</a:t>
            </a:r>
            <a:r>
              <a:rPr lang="pt-BR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409" y="1825625"/>
            <a:ext cx="9938051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pt-BR" dirty="0"/>
          </a:p>
          <a:p>
            <a:r>
              <a:rPr lang="pt-BR" dirty="0"/>
              <a:t>Acessar o </a:t>
            </a:r>
            <a:r>
              <a:rPr lang="pt-BR" dirty="0" err="1"/>
              <a:t>Classroom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Ler o Material deixado na plataforma.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Todo material de aula será colocado até 18h para que o aluno utilize no momento do </a:t>
            </a:r>
            <a:r>
              <a:rPr lang="pt-BR" dirty="0" err="1"/>
              <a:t>AutoEstudo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Exercícios para auto estudo serão corrigidos em aula e valerão nota.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05/01/2024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18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055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24460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25" y="373683"/>
            <a:ext cx="10515600" cy="1325563"/>
          </a:xfrm>
        </p:spPr>
        <p:txBody>
          <a:bodyPr>
            <a:normAutofit/>
          </a:bodyPr>
          <a:lstStyle/>
          <a:p>
            <a:r>
              <a:rPr lang="pt-BR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Próxima Aula: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05/01/2024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19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CE8CF11-A823-7524-E56B-DC46C2008E18}"/>
              </a:ext>
            </a:extLst>
          </p:cNvPr>
          <p:cNvSpPr/>
          <p:nvPr/>
        </p:nvSpPr>
        <p:spPr>
          <a:xfrm>
            <a:off x="542278" y="2558042"/>
            <a:ext cx="8942773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Introdução à Gestão de Projetos</a:t>
            </a:r>
          </a:p>
          <a:p>
            <a:pPr algn="ctr"/>
            <a:r>
              <a:rPr lang="pt-BR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Introdução ao </a:t>
            </a:r>
            <a:r>
              <a:rPr lang="pt-BR" sz="32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</a:t>
            </a:r>
            <a:endParaRPr lang="pt-BR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pt-BR" sz="32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Github</a:t>
            </a:r>
            <a:r>
              <a:rPr lang="pt-BR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+ </a:t>
            </a:r>
            <a:r>
              <a:rPr lang="pt-BR" sz="32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Gitub</a:t>
            </a:r>
            <a:r>
              <a:rPr lang="pt-BR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Pages</a:t>
            </a:r>
          </a:p>
          <a:p>
            <a:pPr algn="ctr"/>
            <a:r>
              <a:rPr lang="pt-BR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(Hospedagem de Código Fonte)</a:t>
            </a:r>
          </a:p>
          <a:p>
            <a:pPr algn="ctr"/>
            <a:endParaRPr lang="pt-BR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40486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Front-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889" y="1644909"/>
            <a:ext cx="9522041" cy="42438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Instrutor: Anthony Samuel Freitas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anthony.freitas@docente.senai.br </a:t>
            </a:r>
          </a:p>
          <a:p>
            <a:pPr marL="0" indent="0">
              <a:buNone/>
            </a:pPr>
            <a:endParaRPr lang="pt-BR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pt-BR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Engenheiro de Software</a:t>
            </a:r>
          </a:p>
          <a:p>
            <a:r>
              <a:rPr lang="pt-BR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Quality</a:t>
            </a:r>
            <a:r>
              <a:rPr lang="pt-BR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pt-BR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Assurance</a:t>
            </a:r>
            <a:r>
              <a:rPr lang="pt-BR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pt-BR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Tester</a:t>
            </a:r>
            <a:endParaRPr lang="pt-BR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pt-BR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Designer de UI/UX</a:t>
            </a:r>
          </a:p>
          <a:p>
            <a:pPr marL="0" indent="0">
              <a:buNone/>
            </a:pPr>
            <a:endParaRPr lang="pt-BR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pt-BR" dirty="0">
                <a:hlinkClick r:id="rId3"/>
              </a:rPr>
              <a:t>bit.ly/</a:t>
            </a:r>
            <a:r>
              <a:rPr lang="pt-BR" dirty="0" err="1">
                <a:hlinkClick r:id="rId3"/>
              </a:rPr>
              <a:t>curriculo_anthony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05/01/2024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2</a:t>
            </a:fld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055" y="1582737"/>
            <a:ext cx="2047875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048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8F02806-180F-4715-BED4-260EDF29E9A3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" descr="LOGO_SENAI_BRANCO.png">
            <a:extLst>
              <a:ext uri="{FF2B5EF4-FFF2-40B4-BE49-F238E27FC236}">
                <a16:creationId xmlns:a16="http://schemas.microsoft.com/office/drawing/2014/main" id="{0F2AB8F5-43FB-4862-8EFE-92000C3740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1C3684B-3998-49AB-B7E4-11FC681E7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Perguntas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F80AABB-8BA2-4BB4-9978-C51BA0900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640B1-9A24-41CA-A711-89DE95822086}" type="datetime1">
              <a:rPr lang="pt-BR" smtClean="0">
                <a:solidFill>
                  <a:schemeClr val="tx1"/>
                </a:solidFill>
              </a:rPr>
              <a:t>05/01/2024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641633-4392-422E-B3EF-ADF9353C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20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F5D1323-6C22-45EF-A560-0A343DC33950}"/>
              </a:ext>
            </a:extLst>
          </p:cNvPr>
          <p:cNvSpPr/>
          <p:nvPr/>
        </p:nvSpPr>
        <p:spPr>
          <a:xfrm>
            <a:off x="238539" y="1345909"/>
            <a:ext cx="10031896" cy="54476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8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  <a:p>
            <a:pPr algn="ctr"/>
            <a:r>
              <a:rPr lang="pt-BR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/>
              </a:rPr>
              <a:t>anthony.freitas@docente.senai.br</a:t>
            </a:r>
            <a:endParaRPr lang="pt-BR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pt-BR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pt-BR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pt-BR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pt-BR" sz="2400" i="1" dirty="0"/>
              <a:t>"Meu trabalho é criar sites bonitos, eficientes e bem projetados.</a:t>
            </a:r>
            <a:br>
              <a:rPr lang="pt-BR" sz="2400" dirty="0"/>
            </a:br>
            <a:r>
              <a:rPr lang="pt-BR" sz="2400" i="1" dirty="0"/>
              <a:t>"Não é sobre fazer projetos, é sobre realizar sonhos."</a:t>
            </a:r>
            <a:r>
              <a:rPr lang="pt-BR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  <a:p>
            <a:pPr algn="ctr"/>
            <a:endParaRPr lang="pt-BR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213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8F02806-180F-4715-BED4-260EDF29E9A3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" descr="LOGO_SENAI_BRANCO.png">
            <a:extLst>
              <a:ext uri="{FF2B5EF4-FFF2-40B4-BE49-F238E27FC236}">
                <a16:creationId xmlns:a16="http://schemas.microsoft.com/office/drawing/2014/main" id="{0F2AB8F5-43FB-4862-8EFE-92000C3740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1C3684B-3998-49AB-B7E4-11FC681E7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6" y="365125"/>
            <a:ext cx="10889974" cy="1325563"/>
          </a:xfrm>
        </p:spPr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Cronograma de Aulas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F80AABB-8BA2-4BB4-9978-C51BA0900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640B1-9A24-41CA-A711-89DE95822086}" type="datetime1">
              <a:rPr lang="pt-BR" smtClean="0">
                <a:solidFill>
                  <a:schemeClr val="tx1"/>
                </a:solidFill>
              </a:rPr>
              <a:t>05/01/2024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641633-4392-422E-B3EF-ADF9353C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3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F5D1323-6C22-45EF-A560-0A343DC33950}"/>
              </a:ext>
            </a:extLst>
          </p:cNvPr>
          <p:cNvSpPr/>
          <p:nvPr/>
        </p:nvSpPr>
        <p:spPr>
          <a:xfrm>
            <a:off x="238539" y="1938057"/>
            <a:ext cx="10031896" cy="36625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tabLst>
                <a:tab pos="1258888" algn="l"/>
              </a:tabLst>
            </a:pPr>
            <a:r>
              <a:rPr lang="pt-BR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 curso de Desenvolvedor Front-</a:t>
            </a:r>
            <a:r>
              <a:rPr lang="pt-BR" sz="32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End</a:t>
            </a:r>
            <a:r>
              <a:rPr lang="pt-BR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é dividido em 4 Unidades Curriculares e um Projeto Final:</a:t>
            </a:r>
          </a:p>
          <a:p>
            <a:pPr algn="ctr">
              <a:tabLst>
                <a:tab pos="1258888" algn="l"/>
              </a:tabLst>
            </a:pPr>
            <a:endParaRPr lang="pt-BR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Iniciação à Tecnologia da Informação (orientações básicas de TI)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Lógica de Programação (Algoritmos, Fluxogramas, Operadores)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Front-</a:t>
            </a:r>
            <a:r>
              <a:rPr lang="pt-BR" sz="24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End</a:t>
            </a:r>
            <a:r>
              <a:rPr lang="pt-BR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Essencial (HTML, CSS)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Desenvolvimento Web (</a:t>
            </a:r>
            <a:r>
              <a:rPr lang="pt-BR" sz="24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JavaScript</a:t>
            </a:r>
            <a:r>
              <a:rPr lang="pt-BR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e Frameworks)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Integração das Unidades Curriculares (Projeto Final)</a:t>
            </a:r>
          </a:p>
          <a:p>
            <a:pPr algn="ctr"/>
            <a:endParaRPr lang="pt-BR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781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8" name="Rectangle 2067">
            <a:extLst>
              <a:ext uri="{FF2B5EF4-FFF2-40B4-BE49-F238E27FC236}">
                <a16:creationId xmlns:a16="http://schemas.microsoft.com/office/drawing/2014/main" id="{94E4D846-3AFC-4F86-8C35-24B0542A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C9F6922-6554-F272-5D4B-2CBABFC0F2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2"/>
          <a:stretch/>
        </p:blipFill>
        <p:spPr bwMode="auto">
          <a:xfrm>
            <a:off x="20" y="10"/>
            <a:ext cx="866849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0" name="Rectangle 2069">
            <a:extLst>
              <a:ext uri="{FF2B5EF4-FFF2-40B4-BE49-F238E27FC236}">
                <a16:creationId xmlns:a16="http://schemas.microsoft.com/office/drawing/2014/main" id="{284781B9-12CB-45C3-907A-9ED93FF72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247" y="1113231"/>
            <a:ext cx="4482417" cy="1124712"/>
          </a:xfrm>
        </p:spPr>
        <p:txBody>
          <a:bodyPr anchor="b">
            <a:normAutofit fontScale="90000"/>
          </a:bodyPr>
          <a:lstStyle/>
          <a:p>
            <a:r>
              <a:rPr lang="pt-BR" sz="32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Aspectos éticos e Legais da comunicação em sites</a:t>
            </a:r>
            <a:br>
              <a:rPr lang="pt-BR" sz="32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pt-BR" sz="1800" i="1" dirty="0">
                <a:latin typeface="Söhne"/>
              </a:rPr>
              <a:t>Era digital x Legalidade</a:t>
            </a:r>
          </a:p>
        </p:txBody>
      </p:sp>
      <p:sp>
        <p:nvSpPr>
          <p:cNvPr id="2072" name="Rectangle 207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74" name="Rectangle 207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8342" y="2718054"/>
            <a:ext cx="4807258" cy="4064218"/>
          </a:xfrm>
        </p:spPr>
        <p:txBody>
          <a:bodyPr anchor="t">
            <a:noAutofit/>
          </a:bodyPr>
          <a:lstStyle/>
          <a:p>
            <a:pPr marL="0" indent="0" algn="just">
              <a:buNone/>
            </a:pPr>
            <a:r>
              <a:rPr lang="pt-BR" dirty="0"/>
              <a:t>Na era digital, a comunicação online se tornou um pilar fundamental para a interação entre indivíduos e organizações. </a:t>
            </a:r>
          </a:p>
          <a:p>
            <a:pPr marL="0" indent="0" algn="just">
              <a:buNone/>
            </a:pPr>
            <a:endParaRPr lang="pt-BR" sz="800" dirty="0"/>
          </a:p>
          <a:p>
            <a:pPr marL="0" indent="0" algn="just">
              <a:buNone/>
            </a:pPr>
            <a:r>
              <a:rPr lang="pt-BR" dirty="0"/>
              <a:t>Neste contexto, a ética e legalidade desempenham papéis cruciais. 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71094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615BFCF-3606-41F6-BA90-F95928F7BF06}" type="datetime1">
              <a:rPr lang="pt-BR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05/01/2024</a:t>
            </a:fld>
            <a:endParaRPr lang="pt-BR">
              <a:solidFill>
                <a:schemeClr val="bg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EF20852-0295-4CFD-BCB6-F16E6D9D8DF9}" type="slidenum">
              <a:rPr lang="pt-BR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pt-BR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16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9" name="Rectangle 2078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1" name="Rectangle 2080">
            <a:extLst>
              <a:ext uri="{FF2B5EF4-FFF2-40B4-BE49-F238E27FC236}">
                <a16:creationId xmlns:a16="http://schemas.microsoft.com/office/drawing/2014/main" id="{676D6CDF-C512-4739-B158-55EE955E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503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Ética digital: 6 medidas para se beneficiar da inteligência artificial ...">
            <a:extLst>
              <a:ext uri="{FF2B5EF4-FFF2-40B4-BE49-F238E27FC236}">
                <a16:creationId xmlns:a16="http://schemas.microsoft.com/office/drawing/2014/main" id="{3D353B3A-A9F8-6653-4BB8-D2485DC712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" r="1904" b="-2"/>
          <a:stretch/>
        </p:blipFill>
        <p:spPr bwMode="auto">
          <a:xfrm>
            <a:off x="1" y="3105151"/>
            <a:ext cx="6448424" cy="3752849"/>
          </a:xfrm>
          <a:custGeom>
            <a:avLst/>
            <a:gdLst/>
            <a:ahLst/>
            <a:cxnLst/>
            <a:rect l="l" t="t" r="r" b="b"/>
            <a:pathLst>
              <a:path w="6448424" h="3752849">
                <a:moveTo>
                  <a:pt x="0" y="0"/>
                </a:moveTo>
                <a:lnTo>
                  <a:pt x="137978" y="22215"/>
                </a:lnTo>
                <a:cubicBezTo>
                  <a:pt x="196046" y="32277"/>
                  <a:pt x="252469" y="42437"/>
                  <a:pt x="295660" y="49771"/>
                </a:cubicBezTo>
                <a:cubicBezTo>
                  <a:pt x="364885" y="66610"/>
                  <a:pt x="403214" y="32071"/>
                  <a:pt x="456941" y="65635"/>
                </a:cubicBezTo>
                <a:cubicBezTo>
                  <a:pt x="529612" y="69090"/>
                  <a:pt x="662508" y="71245"/>
                  <a:pt x="731691" y="70501"/>
                </a:cubicBezTo>
                <a:cubicBezTo>
                  <a:pt x="768741" y="62400"/>
                  <a:pt x="808263" y="64633"/>
                  <a:pt x="841820" y="61171"/>
                </a:cubicBezTo>
                <a:cubicBezTo>
                  <a:pt x="958973" y="43639"/>
                  <a:pt x="1009730" y="45863"/>
                  <a:pt x="1068219" y="39136"/>
                </a:cubicBezTo>
                <a:cubicBezTo>
                  <a:pt x="1104329" y="33447"/>
                  <a:pt x="1156536" y="44203"/>
                  <a:pt x="1174190" y="38808"/>
                </a:cubicBezTo>
                <a:cubicBezTo>
                  <a:pt x="1188943" y="36385"/>
                  <a:pt x="1213832" y="14880"/>
                  <a:pt x="1225923" y="34507"/>
                </a:cubicBezTo>
                <a:cubicBezTo>
                  <a:pt x="1305283" y="8501"/>
                  <a:pt x="1319617" y="30839"/>
                  <a:pt x="1385617" y="18003"/>
                </a:cubicBezTo>
                <a:cubicBezTo>
                  <a:pt x="1461876" y="-26747"/>
                  <a:pt x="1519510" y="56342"/>
                  <a:pt x="1563967" y="4638"/>
                </a:cubicBezTo>
                <a:lnTo>
                  <a:pt x="1676634" y="10582"/>
                </a:lnTo>
                <a:lnTo>
                  <a:pt x="1769429" y="20265"/>
                </a:lnTo>
                <a:cubicBezTo>
                  <a:pt x="1790625" y="23534"/>
                  <a:pt x="1880369" y="18448"/>
                  <a:pt x="1900584" y="27732"/>
                </a:cubicBezTo>
                <a:cubicBezTo>
                  <a:pt x="2072430" y="22762"/>
                  <a:pt x="2014935" y="5831"/>
                  <a:pt x="2127041" y="22101"/>
                </a:cubicBezTo>
                <a:cubicBezTo>
                  <a:pt x="2168847" y="65820"/>
                  <a:pt x="2153052" y="28773"/>
                  <a:pt x="2211644" y="44507"/>
                </a:cubicBezTo>
                <a:cubicBezTo>
                  <a:pt x="2211201" y="9921"/>
                  <a:pt x="2277596" y="73686"/>
                  <a:pt x="2299605" y="38004"/>
                </a:cubicBezTo>
                <a:cubicBezTo>
                  <a:pt x="2309570" y="41997"/>
                  <a:pt x="2318531" y="46991"/>
                  <a:pt x="2327359" y="52270"/>
                </a:cubicBezTo>
                <a:lnTo>
                  <a:pt x="2331995" y="55017"/>
                </a:lnTo>
                <a:lnTo>
                  <a:pt x="2353777" y="59755"/>
                </a:lnTo>
                <a:lnTo>
                  <a:pt x="2355893" y="68914"/>
                </a:lnTo>
                <a:lnTo>
                  <a:pt x="2385794" y="81650"/>
                </a:lnTo>
                <a:cubicBezTo>
                  <a:pt x="2397613" y="85211"/>
                  <a:pt x="2411061" y="87627"/>
                  <a:pt x="2427010" y="88184"/>
                </a:cubicBezTo>
                <a:cubicBezTo>
                  <a:pt x="2486314" y="76422"/>
                  <a:pt x="2553170" y="126870"/>
                  <a:pt x="2627153" y="110451"/>
                </a:cubicBezTo>
                <a:cubicBezTo>
                  <a:pt x="2653722" y="107383"/>
                  <a:pt x="2732043" y="116068"/>
                  <a:pt x="2744462" y="128780"/>
                </a:cubicBezTo>
                <a:cubicBezTo>
                  <a:pt x="2760299" y="132873"/>
                  <a:pt x="2780248" y="130843"/>
                  <a:pt x="2785202" y="143610"/>
                </a:cubicBezTo>
                <a:cubicBezTo>
                  <a:pt x="2794558" y="159316"/>
                  <a:pt x="2856498" y="142821"/>
                  <a:pt x="2844667" y="159029"/>
                </a:cubicBezTo>
                <a:cubicBezTo>
                  <a:pt x="2888530" y="147871"/>
                  <a:pt x="2914187" y="181391"/>
                  <a:pt x="2946649" y="192330"/>
                </a:cubicBezTo>
                <a:cubicBezTo>
                  <a:pt x="2981872" y="180417"/>
                  <a:pt x="3015239" y="215115"/>
                  <a:pt x="3088812" y="226485"/>
                </a:cubicBezTo>
                <a:cubicBezTo>
                  <a:pt x="3127734" y="212524"/>
                  <a:pt x="3138301" y="234381"/>
                  <a:pt x="3208669" y="217774"/>
                </a:cubicBezTo>
                <a:cubicBezTo>
                  <a:pt x="3242208" y="219284"/>
                  <a:pt x="3229623" y="233297"/>
                  <a:pt x="3290045" y="235553"/>
                </a:cubicBezTo>
                <a:cubicBezTo>
                  <a:pt x="3399655" y="215239"/>
                  <a:pt x="3444518" y="245862"/>
                  <a:pt x="3529335" y="249571"/>
                </a:cubicBezTo>
                <a:cubicBezTo>
                  <a:pt x="3623697" y="257405"/>
                  <a:pt x="3587652" y="268832"/>
                  <a:pt x="3716766" y="252690"/>
                </a:cubicBezTo>
                <a:cubicBezTo>
                  <a:pt x="3723469" y="267318"/>
                  <a:pt x="3737863" y="269842"/>
                  <a:pt x="3765333" y="266823"/>
                </a:cubicBezTo>
                <a:cubicBezTo>
                  <a:pt x="3810754" y="271601"/>
                  <a:pt x="3792745" y="303866"/>
                  <a:pt x="3846897" y="290090"/>
                </a:cubicBezTo>
                <a:cubicBezTo>
                  <a:pt x="3830941" y="306608"/>
                  <a:pt x="3929114" y="308026"/>
                  <a:pt x="3900217" y="323590"/>
                </a:cubicBezTo>
                <a:cubicBezTo>
                  <a:pt x="3922367" y="343425"/>
                  <a:pt x="3948574" y="318948"/>
                  <a:pt x="3971444" y="336662"/>
                </a:cubicBezTo>
                <a:cubicBezTo>
                  <a:pt x="4002781" y="344193"/>
                  <a:pt x="3960997" y="315419"/>
                  <a:pt x="3997868" y="318867"/>
                </a:cubicBezTo>
                <a:cubicBezTo>
                  <a:pt x="4041159" y="326219"/>
                  <a:pt x="4055435" y="293981"/>
                  <a:pt x="4070852" y="339615"/>
                </a:cubicBezTo>
                <a:cubicBezTo>
                  <a:pt x="4121286" y="335828"/>
                  <a:pt x="4121920" y="355506"/>
                  <a:pt x="4180483" y="373369"/>
                </a:cubicBezTo>
                <a:cubicBezTo>
                  <a:pt x="4211379" y="366707"/>
                  <a:pt x="4230171" y="374664"/>
                  <a:pt x="4246264" y="387458"/>
                </a:cubicBezTo>
                <a:cubicBezTo>
                  <a:pt x="4308508" y="393310"/>
                  <a:pt x="4357326" y="416142"/>
                  <a:pt x="4423169" y="431783"/>
                </a:cubicBezTo>
                <a:lnTo>
                  <a:pt x="4446752" y="435383"/>
                </a:lnTo>
                <a:lnTo>
                  <a:pt x="4446954" y="435566"/>
                </a:lnTo>
                <a:cubicBezTo>
                  <a:pt x="4508528" y="480137"/>
                  <a:pt x="4617740" y="529869"/>
                  <a:pt x="4662523" y="553169"/>
                </a:cubicBezTo>
                <a:cubicBezTo>
                  <a:pt x="4720320" y="547046"/>
                  <a:pt x="4678644" y="560102"/>
                  <a:pt x="4715641" y="575354"/>
                </a:cubicBezTo>
                <a:cubicBezTo>
                  <a:pt x="4682056" y="593278"/>
                  <a:pt x="4768370" y="586520"/>
                  <a:pt x="4742071" y="614016"/>
                </a:cubicBezTo>
                <a:cubicBezTo>
                  <a:pt x="4749637" y="615922"/>
                  <a:pt x="4757797" y="616899"/>
                  <a:pt x="4766183" y="617675"/>
                </a:cubicBezTo>
                <a:lnTo>
                  <a:pt x="4770562" y="618094"/>
                </a:lnTo>
                <a:lnTo>
                  <a:pt x="4783240" y="624350"/>
                </a:lnTo>
                <a:lnTo>
                  <a:pt x="4792882" y="620401"/>
                </a:lnTo>
                <a:lnTo>
                  <a:pt x="4816310" y="625721"/>
                </a:lnTo>
                <a:cubicBezTo>
                  <a:pt x="4824144" y="628595"/>
                  <a:pt x="4831482" y="632720"/>
                  <a:pt x="4837953" y="638824"/>
                </a:cubicBezTo>
                <a:cubicBezTo>
                  <a:pt x="4848645" y="668753"/>
                  <a:pt x="4922266" y="669148"/>
                  <a:pt x="4933914" y="707398"/>
                </a:cubicBezTo>
                <a:cubicBezTo>
                  <a:pt x="4940833" y="719653"/>
                  <a:pt x="4978358" y="746502"/>
                  <a:pt x="4995259" y="744825"/>
                </a:cubicBezTo>
                <a:cubicBezTo>
                  <a:pt x="5005107" y="749034"/>
                  <a:pt x="5010567" y="758092"/>
                  <a:pt x="5024744" y="753396"/>
                </a:cubicBezTo>
                <a:cubicBezTo>
                  <a:pt x="5047511" y="761361"/>
                  <a:pt x="5109162" y="783016"/>
                  <a:pt x="5131877" y="792613"/>
                </a:cubicBezTo>
                <a:cubicBezTo>
                  <a:pt x="5132671" y="802792"/>
                  <a:pt x="5144554" y="806683"/>
                  <a:pt x="5161031" y="810975"/>
                </a:cubicBezTo>
                <a:lnTo>
                  <a:pt x="5176815" y="815342"/>
                </a:lnTo>
                <a:lnTo>
                  <a:pt x="5180064" y="831233"/>
                </a:lnTo>
                <a:cubicBezTo>
                  <a:pt x="5202966" y="819270"/>
                  <a:pt x="5188976" y="863361"/>
                  <a:pt x="5215059" y="865080"/>
                </a:cubicBezTo>
                <a:cubicBezTo>
                  <a:pt x="5235765" y="864786"/>
                  <a:pt x="5236347" y="878098"/>
                  <a:pt x="5245643" y="887119"/>
                </a:cubicBezTo>
                <a:cubicBezTo>
                  <a:pt x="5267660" y="891609"/>
                  <a:pt x="5295742" y="939348"/>
                  <a:pt x="5295952" y="957174"/>
                </a:cubicBezTo>
                <a:cubicBezTo>
                  <a:pt x="5284322" y="1008946"/>
                  <a:pt x="5374979" y="1038019"/>
                  <a:pt x="5367826" y="1079140"/>
                </a:cubicBezTo>
                <a:cubicBezTo>
                  <a:pt x="5371668" y="1089190"/>
                  <a:pt x="5377921" y="1097135"/>
                  <a:pt x="5385646" y="1103730"/>
                </a:cubicBezTo>
                <a:lnTo>
                  <a:pt x="5410965" y="1119397"/>
                </a:lnTo>
                <a:lnTo>
                  <a:pt x="5436960" y="1130910"/>
                </a:lnTo>
                <a:lnTo>
                  <a:pt x="5442083" y="1133134"/>
                </a:lnTo>
                <a:cubicBezTo>
                  <a:pt x="5451910" y="1137346"/>
                  <a:pt x="5457170" y="1169188"/>
                  <a:pt x="5465219" y="1174479"/>
                </a:cubicBezTo>
                <a:cubicBezTo>
                  <a:pt x="5488744" y="1195184"/>
                  <a:pt x="5467141" y="1223401"/>
                  <a:pt x="5488171" y="1238604"/>
                </a:cubicBezTo>
                <a:cubicBezTo>
                  <a:pt x="5523491" y="1271811"/>
                  <a:pt x="5486623" y="1305961"/>
                  <a:pt x="5562172" y="1320840"/>
                </a:cubicBezTo>
                <a:cubicBezTo>
                  <a:pt x="5601634" y="1385316"/>
                  <a:pt x="5636528" y="1453139"/>
                  <a:pt x="5686905" y="1512529"/>
                </a:cubicBezTo>
                <a:cubicBezTo>
                  <a:pt x="5729049" y="1575678"/>
                  <a:pt x="5699691" y="1553768"/>
                  <a:pt x="5748726" y="1623716"/>
                </a:cubicBezTo>
                <a:cubicBezTo>
                  <a:pt x="5783098" y="1689734"/>
                  <a:pt x="5789710" y="1639740"/>
                  <a:pt x="5842593" y="1726595"/>
                </a:cubicBezTo>
                <a:cubicBezTo>
                  <a:pt x="5837824" y="1733043"/>
                  <a:pt x="5862023" y="1845188"/>
                  <a:pt x="5861042" y="1851837"/>
                </a:cubicBezTo>
                <a:cubicBezTo>
                  <a:pt x="5874156" y="1887981"/>
                  <a:pt x="5901790" y="1919218"/>
                  <a:pt x="5921290" y="1943460"/>
                </a:cubicBezTo>
                <a:lnTo>
                  <a:pt x="5978046" y="1997284"/>
                </a:lnTo>
                <a:lnTo>
                  <a:pt x="5992479" y="2056720"/>
                </a:lnTo>
                <a:cubicBezTo>
                  <a:pt x="6011078" y="2079033"/>
                  <a:pt x="6072687" y="2117397"/>
                  <a:pt x="6089639" y="2131171"/>
                </a:cubicBezTo>
                <a:lnTo>
                  <a:pt x="6094199" y="2139379"/>
                </a:lnTo>
                <a:lnTo>
                  <a:pt x="6094822" y="2139386"/>
                </a:lnTo>
                <a:cubicBezTo>
                  <a:pt x="6096947" y="2140841"/>
                  <a:pt x="6098876" y="2143416"/>
                  <a:pt x="6100692" y="2147736"/>
                </a:cubicBezTo>
                <a:lnTo>
                  <a:pt x="6102516" y="2154343"/>
                </a:lnTo>
                <a:lnTo>
                  <a:pt x="6111361" y="2170264"/>
                </a:lnTo>
                <a:lnTo>
                  <a:pt x="6215475" y="2270153"/>
                </a:lnTo>
                <a:lnTo>
                  <a:pt x="6255966" y="2335401"/>
                </a:lnTo>
                <a:lnTo>
                  <a:pt x="6272711" y="2385144"/>
                </a:lnTo>
                <a:cubicBezTo>
                  <a:pt x="6282320" y="2406495"/>
                  <a:pt x="6299066" y="2405139"/>
                  <a:pt x="6304347" y="2439388"/>
                </a:cubicBezTo>
                <a:cubicBezTo>
                  <a:pt x="6297131" y="2486231"/>
                  <a:pt x="6325530" y="2500962"/>
                  <a:pt x="6326729" y="2549400"/>
                </a:cubicBezTo>
                <a:cubicBezTo>
                  <a:pt x="6325926" y="2572066"/>
                  <a:pt x="6339111" y="2599957"/>
                  <a:pt x="6344663" y="2628839"/>
                </a:cubicBezTo>
                <a:lnTo>
                  <a:pt x="6375811" y="2639204"/>
                </a:lnTo>
                <a:cubicBezTo>
                  <a:pt x="6375427" y="2643533"/>
                  <a:pt x="6375041" y="2647863"/>
                  <a:pt x="6374657" y="2652193"/>
                </a:cubicBezTo>
                <a:cubicBezTo>
                  <a:pt x="6373555" y="2658134"/>
                  <a:pt x="6371943" y="2662665"/>
                  <a:pt x="6369740" y="2664642"/>
                </a:cubicBezTo>
                <a:cubicBezTo>
                  <a:pt x="6368032" y="2674540"/>
                  <a:pt x="6371528" y="2686899"/>
                  <a:pt x="6361964" y="2690172"/>
                </a:cubicBezTo>
                <a:cubicBezTo>
                  <a:pt x="6350507" y="2696218"/>
                  <a:pt x="6369375" y="2734440"/>
                  <a:pt x="6355511" y="2727335"/>
                </a:cubicBezTo>
                <a:cubicBezTo>
                  <a:pt x="6358746" y="2734104"/>
                  <a:pt x="6360434" y="2742096"/>
                  <a:pt x="6361058" y="2750592"/>
                </a:cubicBezTo>
                <a:cubicBezTo>
                  <a:pt x="6361013" y="2751998"/>
                  <a:pt x="6360970" y="2753408"/>
                  <a:pt x="6360926" y="2754814"/>
                </a:cubicBezTo>
                <a:lnTo>
                  <a:pt x="6339285" y="2810353"/>
                </a:lnTo>
                <a:cubicBezTo>
                  <a:pt x="6360091" y="2854187"/>
                  <a:pt x="6313103" y="2870086"/>
                  <a:pt x="6325672" y="2908809"/>
                </a:cubicBezTo>
                <a:cubicBezTo>
                  <a:pt x="6341563" y="2966972"/>
                  <a:pt x="6291836" y="2935388"/>
                  <a:pt x="6333498" y="3009772"/>
                </a:cubicBezTo>
                <a:cubicBezTo>
                  <a:pt x="6345476" y="3039254"/>
                  <a:pt x="6345955" y="3068963"/>
                  <a:pt x="6334947" y="3095405"/>
                </a:cubicBezTo>
                <a:lnTo>
                  <a:pt x="6344768" y="3155941"/>
                </a:lnTo>
                <a:cubicBezTo>
                  <a:pt x="6348643" y="3153663"/>
                  <a:pt x="6311793" y="3186588"/>
                  <a:pt x="6314754" y="3197987"/>
                </a:cubicBezTo>
                <a:cubicBezTo>
                  <a:pt x="6318695" y="3221971"/>
                  <a:pt x="6319257" y="3226752"/>
                  <a:pt x="6304230" y="3239690"/>
                </a:cubicBezTo>
                <a:cubicBezTo>
                  <a:pt x="6306321" y="3248567"/>
                  <a:pt x="6307305" y="3254005"/>
                  <a:pt x="6308837" y="3264003"/>
                </a:cubicBezTo>
                <a:cubicBezTo>
                  <a:pt x="6301812" y="3288243"/>
                  <a:pt x="6298529" y="3302527"/>
                  <a:pt x="6309285" y="3324103"/>
                </a:cubicBezTo>
                <a:cubicBezTo>
                  <a:pt x="6301188" y="3343007"/>
                  <a:pt x="6329285" y="3359307"/>
                  <a:pt x="6342503" y="3405661"/>
                </a:cubicBezTo>
                <a:cubicBezTo>
                  <a:pt x="6338012" y="3447477"/>
                  <a:pt x="6408325" y="3505721"/>
                  <a:pt x="6401531" y="3550593"/>
                </a:cubicBezTo>
                <a:cubicBezTo>
                  <a:pt x="6395655" y="3579549"/>
                  <a:pt x="6423437" y="3594758"/>
                  <a:pt x="6427705" y="3624684"/>
                </a:cubicBezTo>
                <a:cubicBezTo>
                  <a:pt x="6416402" y="3629199"/>
                  <a:pt x="6435787" y="3639516"/>
                  <a:pt x="6448424" y="3657106"/>
                </a:cubicBezTo>
                <a:lnTo>
                  <a:pt x="6444014" y="3752742"/>
                </a:lnTo>
                <a:cubicBezTo>
                  <a:pt x="6443990" y="3752777"/>
                  <a:pt x="6443967" y="3752813"/>
                  <a:pt x="6443946" y="3752849"/>
                </a:cubicBezTo>
                <a:lnTo>
                  <a:pt x="0" y="375284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8973" y="54771"/>
            <a:ext cx="5782130" cy="2297811"/>
          </a:xfrm>
        </p:spPr>
        <p:txBody>
          <a:bodyPr anchor="t"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Na era digital, a comunicação online se tornou um pilar fundamental para a interação entre indivíduos e organizações. </a:t>
            </a:r>
          </a:p>
          <a:p>
            <a:pPr marL="0" indent="0" algn="just">
              <a:buNone/>
            </a:pPr>
            <a:endParaRPr lang="pt-BR" sz="700" dirty="0"/>
          </a:p>
          <a:p>
            <a:pPr marL="0" indent="0" algn="just">
              <a:buNone/>
            </a:pPr>
            <a:r>
              <a:rPr lang="pt-BR" sz="2400" dirty="0"/>
              <a:t>Neste contexto, a ética e legalidade desempenham papéis cruciais. </a:t>
            </a:r>
          </a:p>
          <a:p>
            <a:pPr marL="0" indent="0">
              <a:buNone/>
            </a:pPr>
            <a:endParaRPr lang="pt-BR" sz="2400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615BFCF-3606-41F6-BA90-F95928F7BF06}" type="datetime1">
              <a:rPr lang="pt-BR" sz="10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05/01/2024</a:t>
            </a:fld>
            <a:endParaRPr lang="pt-BR" sz="1000">
              <a:solidFill>
                <a:srgbClr val="FFFFFF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EF20852-0295-4CFD-BCB6-F16E6D9D8DF9}" type="slidenum">
              <a:rPr lang="pt-BR" sz="1000"/>
              <a:pPr>
                <a:spcAft>
                  <a:spcPts val="600"/>
                </a:spcAft>
              </a:pPr>
              <a:t>5</a:t>
            </a:fld>
            <a:endParaRPr lang="pt-BR" sz="1000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4D38275C-130A-BD07-C2FC-3E886F120A13}"/>
              </a:ext>
            </a:extLst>
          </p:cNvPr>
          <p:cNvSpPr txBox="1"/>
          <p:nvPr/>
        </p:nvSpPr>
        <p:spPr>
          <a:xfrm>
            <a:off x="5193437" y="2352582"/>
            <a:ext cx="531280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2400" dirty="0"/>
              <a:t>A ética na comunicação online assegura que as informações sejam compartilhadas de forma honesta e responsável, respeitando a privacidade e   </a:t>
            </a:r>
          </a:p>
          <a:p>
            <a:pPr marL="0" indent="0">
              <a:buNone/>
            </a:pPr>
            <a:r>
              <a:rPr lang="pt-BR" sz="2400" dirty="0"/>
              <a:t> a dignidade dos usuários. 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937FB70-AAEF-6549-E4CD-0D601CB1A79E}"/>
              </a:ext>
            </a:extLst>
          </p:cNvPr>
          <p:cNvSpPr txBox="1"/>
          <p:nvPr/>
        </p:nvSpPr>
        <p:spPr>
          <a:xfrm>
            <a:off x="6475502" y="4614547"/>
            <a:ext cx="408489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Práticas éticas evitam a disseminação de desinformação e promovem um ambiente digital saudável e confiável.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4ABE31E2-35B3-CEED-7D19-EF1944A34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17" y="749247"/>
            <a:ext cx="4482417" cy="1124712"/>
          </a:xfrm>
        </p:spPr>
        <p:txBody>
          <a:bodyPr anchor="b">
            <a:normAutofit fontScale="90000"/>
          </a:bodyPr>
          <a:lstStyle/>
          <a:p>
            <a:r>
              <a:rPr lang="pt-BR" sz="32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Aspectos éticos e Legais da comunicação em sites</a:t>
            </a:r>
            <a:br>
              <a:rPr lang="pt-BR" sz="32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pt-BR" sz="1800" i="1" dirty="0">
                <a:latin typeface="Söhne"/>
              </a:rPr>
              <a:t>Comunicação Online</a:t>
            </a:r>
          </a:p>
        </p:txBody>
      </p:sp>
    </p:spTree>
    <p:extLst>
      <p:ext uri="{BB962C8B-B14F-4D97-AF65-F5344CB8AC3E}">
        <p14:creationId xmlns:p14="http://schemas.microsoft.com/office/powerpoint/2010/main" val="266522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Era Digital: Entenda O Que É e Quais Seus Impactos na Sociedade">
            <a:extLst>
              <a:ext uri="{FF2B5EF4-FFF2-40B4-BE49-F238E27FC236}">
                <a16:creationId xmlns:a16="http://schemas.microsoft.com/office/drawing/2014/main" id="{DEEC0C36-6420-9343-586D-CA7D337F0A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44" r="15139"/>
          <a:stretch/>
        </p:blipFill>
        <p:spPr bwMode="auto">
          <a:xfrm>
            <a:off x="1" y="10"/>
            <a:ext cx="693639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6392" y="2095130"/>
            <a:ext cx="3596930" cy="4081833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 algn="just">
              <a:buNone/>
            </a:pPr>
            <a:r>
              <a:rPr lang="pt-BR" sz="2000" b="0" i="0" dirty="0">
                <a:solidFill>
                  <a:srgbClr val="374151"/>
                </a:solidFill>
                <a:effectLst/>
                <a:latin typeface="Söhne"/>
              </a:rPr>
              <a:t>Portanto, a ética e legalidade na comunicação online não são apenas requisitos legais ou normativos, mas são também fundamentais para a construção de uma sociedade digital mais justa, segura e transparente. </a:t>
            </a:r>
          </a:p>
          <a:p>
            <a:pPr marL="0" algn="just"/>
            <a:endParaRPr lang="pt-BR" sz="2000" dirty="0">
              <a:solidFill>
                <a:srgbClr val="374151"/>
              </a:solidFill>
              <a:latin typeface="Söhne"/>
            </a:endParaRPr>
          </a:p>
          <a:p>
            <a:pPr marL="0" indent="0" algn="just">
              <a:buNone/>
            </a:pPr>
            <a:r>
              <a:rPr lang="pt-BR" sz="2000" b="0" i="0" dirty="0">
                <a:solidFill>
                  <a:srgbClr val="374151"/>
                </a:solidFill>
                <a:effectLst/>
                <a:latin typeface="Söhne"/>
              </a:rPr>
              <a:t>Para profissionais de </a:t>
            </a:r>
            <a:r>
              <a:rPr lang="pt-BR" sz="2000" b="0" i="0" dirty="0" err="1">
                <a:solidFill>
                  <a:srgbClr val="374151"/>
                </a:solidFill>
                <a:effectLst/>
                <a:latin typeface="Söhne"/>
              </a:rPr>
              <a:t>FrontEnd</a:t>
            </a:r>
            <a:r>
              <a:rPr lang="pt-BR" sz="2000" b="0" i="0" dirty="0">
                <a:solidFill>
                  <a:srgbClr val="374151"/>
                </a:solidFill>
                <a:effectLst/>
                <a:latin typeface="Söhne"/>
              </a:rPr>
              <a:t>, é imprescindível integrar esses princípios em seu trabalho, visando criar sites e aplicações web que respeitem tanto os direitos legais quanto os princípios éticos de seus usuários.</a:t>
            </a:r>
            <a:endParaRPr lang="en-US" sz="3200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30751" y="6356350"/>
            <a:ext cx="246623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1615BFCF-3606-41F6-BA90-F95928F7BF06}" type="datetime1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1/5/2024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DAA57167-B59D-C1E6-1718-AFCB951B0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9430" y="71021"/>
            <a:ext cx="3596929" cy="1899822"/>
          </a:xfrm>
        </p:spPr>
        <p:txBody>
          <a:bodyPr anchor="b">
            <a:normAutofit fontScale="90000"/>
          </a:bodyPr>
          <a:lstStyle/>
          <a:p>
            <a:r>
              <a:rPr lang="pt-BR" sz="32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Aspectos éticos e Legais da comunicação em sites</a:t>
            </a:r>
            <a:br>
              <a:rPr lang="pt-BR" sz="32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pt-BR" sz="1800" i="1" dirty="0">
                <a:latin typeface="Söhne"/>
              </a:rPr>
              <a:t>Requisitos Legais</a:t>
            </a:r>
          </a:p>
        </p:txBody>
      </p:sp>
    </p:spTree>
    <p:extLst>
      <p:ext uri="{BB962C8B-B14F-4D97-AF65-F5344CB8AC3E}">
        <p14:creationId xmlns:p14="http://schemas.microsoft.com/office/powerpoint/2010/main" val="1836245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90" name="Rectangle 208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Lei Geral de Proteção de Dados (LGPD) - LUMGRA Soluções">
            <a:extLst>
              <a:ext uri="{FF2B5EF4-FFF2-40B4-BE49-F238E27FC236}">
                <a16:creationId xmlns:a16="http://schemas.microsoft.com/office/drawing/2014/main" id="{FE251FA0-EFD0-64C2-4753-9A994E87A9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5" r="5757"/>
          <a:stretch/>
        </p:blipFill>
        <p:spPr bwMode="auto">
          <a:xfrm>
            <a:off x="-3047" y="10"/>
            <a:ext cx="71975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2" name="Rectangle 209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1496" y="2361461"/>
            <a:ext cx="3331825" cy="45187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/>
              <a:t>Paralelamente, a aderência às leis, como a Lei Geral de Proteção de Dados (LGPD) no Brasil, garante que os direitos dos usuários sejam respeitados e protegidos.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/>
              <a:t>A legalidade assegura que as organizações operem dentro de um quadro de normas estabelecidas, evitando penalidades legais e reforçando a confiança do público.</a:t>
            </a:r>
            <a:endParaRPr lang="pt-BR" sz="2000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615BFCF-3606-41F6-BA90-F95928F7BF06}" type="datetime1">
              <a:rPr lang="pt-BR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05/01/2024</a:t>
            </a:fld>
            <a:endParaRPr lang="pt-BR">
              <a:solidFill>
                <a:srgbClr val="FFFFFF"/>
              </a:solidFill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C7F665CF-9126-880B-96F4-9BB3BE6CF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534" y="71021"/>
            <a:ext cx="3331825" cy="1899822"/>
          </a:xfrm>
        </p:spPr>
        <p:txBody>
          <a:bodyPr anchor="b">
            <a:normAutofit fontScale="90000"/>
          </a:bodyPr>
          <a:lstStyle/>
          <a:p>
            <a:r>
              <a:rPr lang="pt-BR" sz="32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Aspectos éticos e Legais da comunicação em sites</a:t>
            </a:r>
            <a:br>
              <a:rPr lang="pt-BR" sz="32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pt-BR" sz="1800" i="1" dirty="0">
                <a:latin typeface="Söhne"/>
              </a:rPr>
              <a:t>Lei Geral de Proteção de Dados</a:t>
            </a:r>
          </a:p>
        </p:txBody>
      </p:sp>
    </p:spTree>
    <p:extLst>
      <p:ext uri="{BB962C8B-B14F-4D97-AF65-F5344CB8AC3E}">
        <p14:creationId xmlns:p14="http://schemas.microsoft.com/office/powerpoint/2010/main" val="2649690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1" name="Rectangle 3085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0308BB5E-1F66-1441-F69D-7360C38DD0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87" r="10085" b="206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093" name="Rectangle 3087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90" name="Rectangle 308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92" name="Rectangle 309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2" y="2718054"/>
            <a:ext cx="6380690" cy="395090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algn="just"/>
            <a:r>
              <a:rPr lang="en-US" sz="2400" dirty="0" err="1"/>
              <a:t>Portanto</a:t>
            </a:r>
            <a:r>
              <a:rPr lang="en-US" sz="2400" dirty="0"/>
              <a:t>, a </a:t>
            </a:r>
            <a:r>
              <a:rPr lang="en-US" sz="2400" dirty="0" err="1"/>
              <a:t>ética</a:t>
            </a:r>
            <a:r>
              <a:rPr lang="en-US" sz="2400" dirty="0"/>
              <a:t> e </a:t>
            </a:r>
            <a:r>
              <a:rPr lang="en-US" sz="2400" dirty="0" err="1"/>
              <a:t>legalidade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comunicação</a:t>
            </a:r>
            <a:r>
              <a:rPr lang="en-US" sz="2400" dirty="0"/>
              <a:t> online </a:t>
            </a:r>
            <a:r>
              <a:rPr lang="en-US" sz="2400" dirty="0" err="1"/>
              <a:t>não</a:t>
            </a:r>
            <a:r>
              <a:rPr lang="en-US" sz="2400" dirty="0"/>
              <a:t> </a:t>
            </a:r>
            <a:r>
              <a:rPr lang="en-US" sz="2400" dirty="0" err="1"/>
              <a:t>são</a:t>
            </a:r>
            <a:r>
              <a:rPr lang="en-US" sz="2400" dirty="0"/>
              <a:t> </a:t>
            </a:r>
            <a:r>
              <a:rPr lang="en-US" sz="2400" dirty="0" err="1"/>
              <a:t>apenas</a:t>
            </a:r>
            <a:r>
              <a:rPr lang="en-US" sz="2400" dirty="0"/>
              <a:t> </a:t>
            </a:r>
            <a:r>
              <a:rPr lang="en-US" sz="2400" dirty="0" err="1"/>
              <a:t>requisitos</a:t>
            </a:r>
            <a:r>
              <a:rPr lang="en-US" sz="2400" dirty="0"/>
              <a:t> </a:t>
            </a:r>
            <a:r>
              <a:rPr lang="en-US" sz="2400" dirty="0" err="1"/>
              <a:t>legais</a:t>
            </a:r>
            <a:r>
              <a:rPr lang="en-US" sz="2400" dirty="0"/>
              <a:t> </a:t>
            </a:r>
            <a:r>
              <a:rPr lang="en-US" sz="2400" dirty="0" err="1"/>
              <a:t>ou</a:t>
            </a:r>
            <a:r>
              <a:rPr lang="en-US" sz="2400" dirty="0"/>
              <a:t> </a:t>
            </a:r>
            <a:r>
              <a:rPr lang="en-US" sz="2400" dirty="0" err="1"/>
              <a:t>normativos</a:t>
            </a:r>
            <a:r>
              <a:rPr lang="en-US" sz="2400" dirty="0"/>
              <a:t>, mas </a:t>
            </a:r>
            <a:r>
              <a:rPr lang="en-US" sz="2400" dirty="0" err="1"/>
              <a:t>são</a:t>
            </a:r>
            <a:r>
              <a:rPr lang="en-US" sz="2400" dirty="0"/>
              <a:t> </a:t>
            </a:r>
            <a:r>
              <a:rPr lang="en-US" sz="2400" dirty="0" err="1"/>
              <a:t>também</a:t>
            </a:r>
            <a:r>
              <a:rPr lang="en-US" sz="2400" dirty="0"/>
              <a:t> </a:t>
            </a:r>
            <a:r>
              <a:rPr lang="en-US" sz="2400" dirty="0" err="1"/>
              <a:t>fundamentais</a:t>
            </a:r>
            <a:r>
              <a:rPr lang="en-US" sz="2400" dirty="0"/>
              <a:t> para a </a:t>
            </a:r>
            <a:r>
              <a:rPr lang="en-US" sz="2400" dirty="0" err="1"/>
              <a:t>construção</a:t>
            </a:r>
            <a:r>
              <a:rPr lang="en-US" sz="2400" dirty="0"/>
              <a:t> de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sociedade</a:t>
            </a:r>
            <a:r>
              <a:rPr lang="en-US" sz="2400" dirty="0"/>
              <a:t> digital </a:t>
            </a:r>
            <a:r>
              <a:rPr lang="en-US" sz="2400" dirty="0" err="1"/>
              <a:t>mais</a:t>
            </a:r>
            <a:r>
              <a:rPr lang="en-US" sz="2400" dirty="0"/>
              <a:t> </a:t>
            </a:r>
            <a:r>
              <a:rPr lang="en-US" sz="2400" dirty="0" err="1"/>
              <a:t>justa</a:t>
            </a:r>
            <a:r>
              <a:rPr lang="en-US" sz="2400" dirty="0"/>
              <a:t>, </a:t>
            </a:r>
            <a:r>
              <a:rPr lang="en-US" sz="2400" dirty="0" err="1"/>
              <a:t>segura</a:t>
            </a:r>
            <a:r>
              <a:rPr lang="en-US" sz="2400" dirty="0"/>
              <a:t> e </a:t>
            </a:r>
            <a:r>
              <a:rPr lang="en-US" sz="2400" dirty="0" err="1"/>
              <a:t>transparente</a:t>
            </a:r>
            <a:r>
              <a:rPr lang="en-US" sz="2400" dirty="0"/>
              <a:t>. </a:t>
            </a:r>
          </a:p>
          <a:p>
            <a:pPr marL="0" algn="just"/>
            <a:endParaRPr lang="en-US" sz="2400" dirty="0"/>
          </a:p>
          <a:p>
            <a:pPr marL="0" algn="just"/>
            <a:r>
              <a:rPr lang="en-US" sz="2400" dirty="0"/>
              <a:t>Para </a:t>
            </a:r>
            <a:r>
              <a:rPr lang="en-US" sz="2400" dirty="0" err="1"/>
              <a:t>profissionais</a:t>
            </a:r>
            <a:r>
              <a:rPr lang="en-US" sz="2400" dirty="0"/>
              <a:t> de </a:t>
            </a:r>
            <a:r>
              <a:rPr lang="en-US" sz="2400" dirty="0" err="1"/>
              <a:t>FrontEnd</a:t>
            </a:r>
            <a:r>
              <a:rPr lang="en-US" sz="2400" dirty="0"/>
              <a:t>, é </a:t>
            </a:r>
            <a:r>
              <a:rPr lang="en-US" sz="2400" dirty="0" err="1"/>
              <a:t>imprescindível</a:t>
            </a:r>
            <a:r>
              <a:rPr lang="en-US" sz="2400" dirty="0"/>
              <a:t> </a:t>
            </a:r>
            <a:r>
              <a:rPr lang="en-US" sz="2400" dirty="0" err="1"/>
              <a:t>integrar</a:t>
            </a:r>
            <a:r>
              <a:rPr lang="en-US" sz="2400" dirty="0"/>
              <a:t> esses </a:t>
            </a:r>
            <a:r>
              <a:rPr lang="en-US" sz="2400" dirty="0" err="1"/>
              <a:t>princípios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seu</a:t>
            </a:r>
            <a:r>
              <a:rPr lang="en-US" sz="2400" dirty="0"/>
              <a:t> </a:t>
            </a:r>
            <a:r>
              <a:rPr lang="en-US" sz="2400" dirty="0" err="1"/>
              <a:t>trabalho</a:t>
            </a:r>
            <a:r>
              <a:rPr lang="en-US" sz="2400" dirty="0"/>
              <a:t>, </a:t>
            </a:r>
            <a:r>
              <a:rPr lang="en-US" sz="2400" dirty="0" err="1"/>
              <a:t>visando</a:t>
            </a:r>
            <a:r>
              <a:rPr lang="en-US" sz="2400" dirty="0"/>
              <a:t> </a:t>
            </a:r>
            <a:r>
              <a:rPr lang="en-US" sz="2400" dirty="0" err="1"/>
              <a:t>criar</a:t>
            </a:r>
            <a:r>
              <a:rPr lang="en-US" sz="2400" dirty="0"/>
              <a:t> sites e </a:t>
            </a:r>
            <a:r>
              <a:rPr lang="en-US" sz="2400" dirty="0" err="1"/>
              <a:t>aplicações</a:t>
            </a:r>
            <a:r>
              <a:rPr lang="en-US" sz="2400" dirty="0"/>
              <a:t> web que </a:t>
            </a:r>
            <a:r>
              <a:rPr lang="en-US" sz="2400" dirty="0" err="1"/>
              <a:t>respeitem</a:t>
            </a:r>
            <a:r>
              <a:rPr lang="en-US" sz="2400" dirty="0"/>
              <a:t> tanto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direitos</a:t>
            </a:r>
            <a:r>
              <a:rPr lang="en-US" sz="2400" dirty="0"/>
              <a:t> </a:t>
            </a:r>
            <a:r>
              <a:rPr lang="en-US" sz="2400" dirty="0" err="1"/>
              <a:t>legais</a:t>
            </a:r>
            <a:r>
              <a:rPr lang="en-US" sz="2400" dirty="0"/>
              <a:t> </a:t>
            </a:r>
            <a:r>
              <a:rPr lang="en-US" sz="2400" dirty="0" err="1"/>
              <a:t>quanto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princípios</a:t>
            </a:r>
            <a:r>
              <a:rPr lang="en-US" sz="2400" dirty="0"/>
              <a:t> </a:t>
            </a:r>
            <a:r>
              <a:rPr lang="en-US" sz="2400" dirty="0" err="1"/>
              <a:t>éticos</a:t>
            </a:r>
            <a:r>
              <a:rPr lang="en-US" sz="2400" dirty="0"/>
              <a:t> de </a:t>
            </a:r>
            <a:r>
              <a:rPr lang="en-US" sz="2400" dirty="0" err="1"/>
              <a:t>seus</a:t>
            </a:r>
            <a:r>
              <a:rPr lang="en-US" sz="2400" dirty="0"/>
              <a:t> </a:t>
            </a:r>
            <a:r>
              <a:rPr lang="en-US" sz="2400" dirty="0" err="1"/>
              <a:t>usuários</a:t>
            </a:r>
            <a:r>
              <a:rPr lang="en-US" sz="2400" dirty="0"/>
              <a:t>.</a:t>
            </a:r>
            <a:endParaRPr lang="en-US" sz="2400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15813" y="6303835"/>
            <a:ext cx="1828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1615BFCF-3606-41F6-BA90-F95928F7BF06}" type="datetime1"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1/5/2024</a:t>
            </a:fld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AEF20852-0295-4CFD-BCB6-F16E6D9D8DF9}" type="slidenum">
              <a:rPr lang="en-US">
                <a:solidFill>
                  <a:schemeClr val="bg1"/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8</a:t>
            </a:fld>
            <a:endParaRPr lang="en-US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EEA0AAD3-7A63-086E-02E8-C4E9E5F74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2" y="1053338"/>
            <a:ext cx="4482417" cy="1124712"/>
          </a:xfrm>
        </p:spPr>
        <p:txBody>
          <a:bodyPr anchor="b">
            <a:normAutofit fontScale="90000"/>
          </a:bodyPr>
          <a:lstStyle/>
          <a:p>
            <a:r>
              <a:rPr lang="pt-BR" sz="32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Aspectos éticos e Legais da comunicação em sites</a:t>
            </a:r>
            <a:br>
              <a:rPr lang="pt-BR" sz="32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pt-BR" sz="1800" i="1" dirty="0">
                <a:latin typeface="Söhne"/>
              </a:rPr>
              <a:t>Princípios</a:t>
            </a:r>
          </a:p>
        </p:txBody>
      </p:sp>
    </p:spTree>
    <p:extLst>
      <p:ext uri="{BB962C8B-B14F-4D97-AF65-F5344CB8AC3E}">
        <p14:creationId xmlns:p14="http://schemas.microsoft.com/office/powerpoint/2010/main" val="229112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Tipos de desenvolvedor: Front-End, Back-End e mais">
            <a:extLst>
              <a:ext uri="{FF2B5EF4-FFF2-40B4-BE49-F238E27FC236}">
                <a16:creationId xmlns:a16="http://schemas.microsoft.com/office/drawing/2014/main" id="{EEE8B909-24E8-1A18-1E36-2AA2185EBF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5" r="23298" b="8277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9" name="Rectangle 5128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71094" y="6356350"/>
            <a:ext cx="1828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1615BFCF-3606-41F6-BA90-F95928F7BF06}" type="datetime1"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1/5/2024</a:t>
            </a:fld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AEF20852-0295-4CFD-BCB6-F16E6D9D8DF9}" type="slidenum">
              <a:rPr lang="en-US">
                <a:solidFill>
                  <a:schemeClr val="bg1"/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9</a:t>
            </a:fld>
            <a:endParaRPr lang="en-US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340C1915-EBBA-8015-F6DF-47E4674FD02C}"/>
              </a:ext>
            </a:extLst>
          </p:cNvPr>
          <p:cNvSpPr txBox="1">
            <a:spLocks/>
          </p:cNvSpPr>
          <p:nvPr/>
        </p:nvSpPr>
        <p:spPr>
          <a:xfrm>
            <a:off x="371092" y="2718054"/>
            <a:ext cx="6380690" cy="39509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just"/>
            <a:r>
              <a:rPr lang="pt-BR" sz="2400" dirty="0"/>
              <a:t>Ética na comunicação digital refere-se ao conjunto de princípios e valores que orientam a conduta no ambiente online. Trata-se da prática de partilhar informações de maneira honesta e responsável, respeitando a privacidade, a dignidade e os direitos dos usuários. </a:t>
            </a:r>
          </a:p>
          <a:p>
            <a:pPr marL="0" algn="just"/>
            <a:endParaRPr lang="pt-BR" sz="2400" dirty="0"/>
          </a:p>
          <a:p>
            <a:pPr marL="0" algn="just"/>
            <a:r>
              <a:rPr lang="pt-BR" sz="2400" dirty="0"/>
              <a:t>Envolve a promoção de transparência, integridade e responsabilidade no uso e na gestão de dados digitais, visando a construção de um espaço online seguro e confiável.</a:t>
            </a:r>
            <a:endParaRPr lang="en-US" sz="2000" b="1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821EC3A8-D38F-FC27-1A2A-91B686AD4884}"/>
              </a:ext>
            </a:extLst>
          </p:cNvPr>
          <p:cNvSpPr txBox="1">
            <a:spLocks/>
          </p:cNvSpPr>
          <p:nvPr/>
        </p:nvSpPr>
        <p:spPr>
          <a:xfrm>
            <a:off x="305160" y="1117727"/>
            <a:ext cx="4482417" cy="12732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Iniciação à Tecnologia da Informação</a:t>
            </a:r>
            <a:br>
              <a:rPr lang="pt-BR" sz="18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pt-BR" sz="1800" i="1" dirty="0">
                <a:latin typeface="Söhne"/>
              </a:rPr>
              <a:t>Definição de Ética na Comunicação Digital</a:t>
            </a:r>
          </a:p>
        </p:txBody>
      </p:sp>
    </p:spTree>
    <p:extLst>
      <p:ext uri="{BB962C8B-B14F-4D97-AF65-F5344CB8AC3E}">
        <p14:creationId xmlns:p14="http://schemas.microsoft.com/office/powerpoint/2010/main" val="119626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2734</TotalTime>
  <Words>1341</Words>
  <Application>Microsoft Office PowerPoint</Application>
  <PresentationFormat>Widescreen</PresentationFormat>
  <Paragraphs>154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Inter</vt:lpstr>
      <vt:lpstr>Söhne</vt:lpstr>
      <vt:lpstr>Tema do Office</vt:lpstr>
      <vt:lpstr>Desenvolvedor  Front-End</vt:lpstr>
      <vt:lpstr>Front-End</vt:lpstr>
      <vt:lpstr>Cronograma de Aulas</vt:lpstr>
      <vt:lpstr>Aspectos éticos e Legais da comunicação em sites Era digital x Legalidade</vt:lpstr>
      <vt:lpstr>Aspectos éticos e Legais da comunicação em sites Comunicação Online</vt:lpstr>
      <vt:lpstr>Aspectos éticos e Legais da comunicação em sites Requisitos Legais</vt:lpstr>
      <vt:lpstr>Aspectos éticos e Legais da comunicação em sites Lei Geral de Proteção de Dados</vt:lpstr>
      <vt:lpstr>Aspectos éticos e Legais da comunicação em sites Princípios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Exercícios</vt:lpstr>
      <vt:lpstr>Atividade para AutoEstudo:</vt:lpstr>
      <vt:lpstr>Próxima Aula:</vt:lpstr>
      <vt:lpstr>Perguntas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Tendências da Tecnologia da Informação</dc:title>
  <dc:creator>Anthony Freitas</dc:creator>
  <cp:keywords>Frijan</cp:keywords>
  <cp:lastModifiedBy>Anthony Samuel Sobral De Freitas</cp:lastModifiedBy>
  <cp:revision>178</cp:revision>
  <dcterms:created xsi:type="dcterms:W3CDTF">2018-05-19T21:17:34Z</dcterms:created>
  <dcterms:modified xsi:type="dcterms:W3CDTF">2024-01-05T22:22:05Z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c88f678-0b6e-4995-8ab3-bcc8062be905_Enabled">
    <vt:lpwstr>true</vt:lpwstr>
  </property>
  <property fmtid="{D5CDD505-2E9C-101B-9397-08002B2CF9AE}" pid="3" name="MSIP_Label_5c88f678-0b6e-4995-8ab3-bcc8062be905_SetDate">
    <vt:lpwstr>2024-01-03T22:46:33Z</vt:lpwstr>
  </property>
  <property fmtid="{D5CDD505-2E9C-101B-9397-08002B2CF9AE}" pid="4" name="MSIP_Label_5c88f678-0b6e-4995-8ab3-bcc8062be905_Method">
    <vt:lpwstr>Standard</vt:lpwstr>
  </property>
  <property fmtid="{D5CDD505-2E9C-101B-9397-08002B2CF9AE}" pid="5" name="MSIP_Label_5c88f678-0b6e-4995-8ab3-bcc8062be905_Name">
    <vt:lpwstr>Ostensivo</vt:lpwstr>
  </property>
  <property fmtid="{D5CDD505-2E9C-101B-9397-08002B2CF9AE}" pid="6" name="MSIP_Label_5c88f678-0b6e-4995-8ab3-bcc8062be905_SiteId">
    <vt:lpwstr>d0c698d4-e4ea-4ee9-a79d-f2d7a78399c8</vt:lpwstr>
  </property>
  <property fmtid="{D5CDD505-2E9C-101B-9397-08002B2CF9AE}" pid="7" name="MSIP_Label_5c88f678-0b6e-4995-8ab3-bcc8062be905_ActionId">
    <vt:lpwstr>c22b6ad5-1e99-4e4f-9df0-51936e8fb1e6</vt:lpwstr>
  </property>
  <property fmtid="{D5CDD505-2E9C-101B-9397-08002B2CF9AE}" pid="8" name="MSIP_Label_5c88f678-0b6e-4995-8ab3-bcc8062be905_ContentBits">
    <vt:lpwstr>0</vt:lpwstr>
  </property>
</Properties>
</file>