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73" r:id="rId3"/>
    <p:sldId id="337" r:id="rId4"/>
    <p:sldId id="344" r:id="rId5"/>
    <p:sldId id="346" r:id="rId6"/>
    <p:sldId id="345" r:id="rId7"/>
    <p:sldId id="341" r:id="rId8"/>
    <p:sldId id="357" r:id="rId9"/>
    <p:sldId id="347" r:id="rId10"/>
    <p:sldId id="360" r:id="rId11"/>
    <p:sldId id="358" r:id="rId12"/>
    <p:sldId id="359" r:id="rId13"/>
    <p:sldId id="363" r:id="rId14"/>
    <p:sldId id="364" r:id="rId15"/>
    <p:sldId id="361" r:id="rId16"/>
    <p:sldId id="365" r:id="rId17"/>
    <p:sldId id="366" r:id="rId18"/>
    <p:sldId id="367" r:id="rId19"/>
    <p:sldId id="368" r:id="rId20"/>
    <p:sldId id="362" r:id="rId21"/>
    <p:sldId id="369" r:id="rId22"/>
    <p:sldId id="305" r:id="rId23"/>
    <p:sldId id="319" r:id="rId24"/>
    <p:sldId id="322" r:id="rId25"/>
    <p:sldId id="27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656C5-8B10-4C9C-B4F7-9047025D038A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64260-648A-45CE-B369-FCB4F2BC5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00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754C-BC06-472B-A9EC-EDB9DEF68D09}" type="datetime1">
              <a:rPr lang="pt-BR" smtClean="0"/>
              <a:t>17/01/2024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83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ADD8-BAD5-4A09-9ED2-311D3969915A}" type="datetime1">
              <a:rPr lang="pt-BR" smtClean="0"/>
              <a:t>17/01/2024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73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0653-315A-49F3-997F-6497137D177B}" type="datetime1">
              <a:rPr lang="pt-BR" smtClean="0"/>
              <a:t>17/01/2024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67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237A-926A-43FC-AF80-0DCB362AC4F7}" type="datetime1">
              <a:rPr lang="pt-BR" smtClean="0"/>
              <a:t>17/01/2024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03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CE0-C032-4E76-A8F6-471C6AEC4648}" type="datetime1">
              <a:rPr lang="pt-BR" smtClean="0"/>
              <a:t>17/01/2024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57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1CDA-4A9C-4D1E-A665-4DBC4EFB6324}" type="datetime1">
              <a:rPr lang="pt-BR" smtClean="0"/>
              <a:t>17/01/2024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58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4780-B3D8-4FC7-9713-4A3261343FB9}" type="datetime1">
              <a:rPr lang="pt-BR" smtClean="0"/>
              <a:t>17/01/2024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55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5B63-1268-4B9D-8E5E-B5DA1FE0A658}" type="datetime1">
              <a:rPr lang="pt-BR" smtClean="0"/>
              <a:t>17/01/2024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48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D2F2-56B9-48A9-96AA-6FD562162A4E}" type="datetime1">
              <a:rPr lang="pt-BR" smtClean="0"/>
              <a:t>17/01/2024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074725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B833-5AA4-4D28-81C8-7F370618B3C5}" type="datetime1">
              <a:rPr lang="pt-BR" smtClean="0"/>
              <a:t>17/01/2024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0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CB59-4BD3-46CD-B7E3-5025DF5EDDCD}" type="datetime1">
              <a:rPr lang="pt-BR" smtClean="0"/>
              <a:t>17/01/2024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5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D2F2-56B9-48A9-96AA-6FD562162A4E}" type="datetime1">
              <a:rPr lang="pt-BR" smtClean="0"/>
              <a:t>17/01/2024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86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ammyfreitas.github.io/portfolioSite/curriculo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anthony.freitas@docente.senai.b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CA758-DBAC-4693-8841-764A6970A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4211" y="1748591"/>
            <a:ext cx="7772400" cy="174643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Desenvolvedor </a:t>
            </a:r>
            <a:b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AF3F48-DBDF-4540-BA40-A88F3C3B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F644-0581-4E1A-8AF1-D8C701A8C6A1}" type="datetime1">
              <a:rPr lang="pt-BR" smtClean="0">
                <a:solidFill>
                  <a:schemeClr val="bg1"/>
                </a:solidFill>
              </a:rPr>
              <a:t>17/01/2024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483033C-9319-4876-90EC-E420AB0901A3}"/>
              </a:ext>
            </a:extLst>
          </p:cNvPr>
          <p:cNvSpPr txBox="1"/>
          <p:nvPr/>
        </p:nvSpPr>
        <p:spPr>
          <a:xfrm>
            <a:off x="9139328" y="3741939"/>
            <a:ext cx="208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Anthony Freitas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87A442DD-789D-4DCF-A624-CCA996670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92577"/>
            <a:ext cx="2984558" cy="230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LOGO_SENAI_BRANCO.png">
            <a:extLst>
              <a:ext uri="{FF2B5EF4-FFF2-40B4-BE49-F238E27FC236}">
                <a16:creationId xmlns:a16="http://schemas.microsoft.com/office/drawing/2014/main" id="{2B35EAD0-FBC3-487A-8E73-DA0EB43EDE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936" y="5594033"/>
            <a:ext cx="1592128" cy="69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7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8" name="Rectangle 513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itignore.ioを使った簡単で設定漏れのない.gitignoreファイルのつくりかた | thilog">
            <a:extLst>
              <a:ext uri="{FF2B5EF4-FFF2-40B4-BE49-F238E27FC236}">
                <a16:creationId xmlns:a16="http://schemas.microsoft.com/office/drawing/2014/main" id="{78E844C4-F205-97EE-E5F5-ED3776155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-1" r="36678" b="-1"/>
          <a:stretch/>
        </p:blipFill>
        <p:spPr bwMode="auto">
          <a:xfrm>
            <a:off x="5279220" y="10"/>
            <a:ext cx="69175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0" name="Rectangle 513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40C1915-EBBA-8015-F6DF-47E4674FD02C}"/>
              </a:ext>
            </a:extLst>
          </p:cNvPr>
          <p:cNvSpPr txBox="1">
            <a:spLocks/>
          </p:cNvSpPr>
          <p:nvPr/>
        </p:nvSpPr>
        <p:spPr>
          <a:xfrm>
            <a:off x="128365" y="1828800"/>
            <a:ext cx="5047317" cy="4527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Um repositório, ou </a:t>
            </a:r>
            <a:r>
              <a:rPr lang="pt-BR" dirty="0" err="1"/>
              <a:t>repo</a:t>
            </a:r>
            <a:r>
              <a:rPr lang="pt-BR" dirty="0"/>
              <a:t>, é um </a:t>
            </a:r>
            <a:r>
              <a:rPr lang="pt-BR" b="1" dirty="0"/>
              <a:t>diretório onde você</a:t>
            </a:r>
            <a:r>
              <a:rPr lang="pt-BR" dirty="0"/>
              <a:t> </a:t>
            </a:r>
            <a:r>
              <a:rPr lang="pt-BR" b="1" dirty="0"/>
              <a:t>armazena os arquivos</a:t>
            </a:r>
            <a:r>
              <a:rPr lang="pt-BR" dirty="0"/>
              <a:t> do seu projeto, que podem ser códigos, imagens, áudios, vídeos ou qualquer coisa relacionada a esse projeto. </a:t>
            </a:r>
          </a:p>
          <a:p>
            <a:endParaRPr lang="pt-BR" sz="700" dirty="0"/>
          </a:p>
          <a:p>
            <a:pPr algn="just"/>
            <a:r>
              <a:rPr lang="pt-BR" dirty="0"/>
              <a:t>Ele pode ficar armazenado no seu computador, um </a:t>
            </a:r>
            <a:r>
              <a:rPr lang="pt-BR" b="1" dirty="0"/>
              <a:t>repositório local</a:t>
            </a:r>
            <a:r>
              <a:rPr lang="pt-BR" dirty="0"/>
              <a:t>, ou também ser armazenado em alguns serviços como </a:t>
            </a:r>
            <a:r>
              <a:rPr lang="pt-BR" u="sng" dirty="0"/>
              <a:t>GitHub</a:t>
            </a:r>
            <a:r>
              <a:rPr lang="pt-BR" dirty="0"/>
              <a:t>, </a:t>
            </a:r>
            <a:r>
              <a:rPr lang="pt-BR" u="sng" dirty="0"/>
              <a:t>BitBucket</a:t>
            </a:r>
            <a:r>
              <a:rPr lang="pt-BR" dirty="0"/>
              <a:t> ou </a:t>
            </a:r>
            <a:r>
              <a:rPr lang="pt-BR" u="sng" dirty="0"/>
              <a:t>GitLab</a:t>
            </a:r>
            <a:r>
              <a:rPr lang="pt-BR" dirty="0"/>
              <a:t>, ou seja, um </a:t>
            </a:r>
            <a:r>
              <a:rPr lang="pt-BR" b="1" dirty="0"/>
              <a:t>repositório remoto</a:t>
            </a:r>
            <a:r>
              <a:rPr lang="pt-BR" dirty="0"/>
              <a:t>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1615BFCF-3606-41F6-BA90-F95928F7BF06}" type="datetime1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1/17/2024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AEF20852-0295-4CFD-BCB6-F16E6D9D8DF9}" type="slidenum">
              <a:rPr lang="en-US">
                <a:solidFill>
                  <a:srgbClr val="FFFFFF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28AB7899-FD7E-CC19-4EF2-EA71FE85BB1A}"/>
              </a:ext>
            </a:extLst>
          </p:cNvPr>
          <p:cNvSpPr txBox="1">
            <a:spLocks/>
          </p:cNvSpPr>
          <p:nvPr/>
        </p:nvSpPr>
        <p:spPr>
          <a:xfrm>
            <a:off x="133165" y="230820"/>
            <a:ext cx="5810891" cy="1753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GIT </a:t>
            </a:r>
            <a:br>
              <a:rPr lang="pt-BR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r>
              <a:rPr lang="pt-BR" sz="2800" i="1" dirty="0">
                <a:latin typeface="Söhne"/>
              </a:rPr>
              <a:t>Repositórios</a:t>
            </a:r>
          </a:p>
        </p:txBody>
      </p:sp>
    </p:spTree>
    <p:extLst>
      <p:ext uri="{BB962C8B-B14F-4D97-AF65-F5344CB8AC3E}">
        <p14:creationId xmlns:p14="http://schemas.microsoft.com/office/powerpoint/2010/main" val="54547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8" name="Rectangle 513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itignore.ioを使った簡単で設定漏れのない.gitignoreファイルのつくりかた | thilog">
            <a:extLst>
              <a:ext uri="{FF2B5EF4-FFF2-40B4-BE49-F238E27FC236}">
                <a16:creationId xmlns:a16="http://schemas.microsoft.com/office/drawing/2014/main" id="{78E844C4-F205-97EE-E5F5-ED3776155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-1" r="36678" b="-1"/>
          <a:stretch/>
        </p:blipFill>
        <p:spPr bwMode="auto">
          <a:xfrm>
            <a:off x="5279220" y="10"/>
            <a:ext cx="69175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0" name="Rectangle 513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40C1915-EBBA-8015-F6DF-47E4674FD02C}"/>
              </a:ext>
            </a:extLst>
          </p:cNvPr>
          <p:cNvSpPr txBox="1">
            <a:spLocks/>
          </p:cNvSpPr>
          <p:nvPr/>
        </p:nvSpPr>
        <p:spPr>
          <a:xfrm>
            <a:off x="128365" y="1828801"/>
            <a:ext cx="5038439" cy="43481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Branch significa “ramo”, ou seja, uma </a:t>
            </a:r>
            <a:r>
              <a:rPr lang="pt-BR" b="1" dirty="0"/>
              <a:t>ramificação</a:t>
            </a:r>
            <a:r>
              <a:rPr lang="pt-BR" dirty="0"/>
              <a:t> do seu código. Imagine a seguinte situação: você tem o seu código que já está funcionando em produção e precisa desenvolver uma nova funcionalidade (“</a:t>
            </a:r>
            <a:r>
              <a:rPr lang="pt-BR" dirty="0" err="1"/>
              <a:t>feature</a:t>
            </a:r>
            <a:r>
              <a:rPr lang="pt-BR" dirty="0"/>
              <a:t>”). Mas você não pode mexer direto no código em produção. </a:t>
            </a:r>
          </a:p>
          <a:p>
            <a:endParaRPr lang="pt-BR" sz="700" dirty="0"/>
          </a:p>
          <a:p>
            <a:pPr algn="just"/>
            <a:r>
              <a:rPr lang="pt-BR" dirty="0"/>
              <a:t>Para isso, você cria </a:t>
            </a:r>
            <a:r>
              <a:rPr lang="pt-BR" b="1" dirty="0"/>
              <a:t>uma ramificação do seu código, uma </a:t>
            </a:r>
            <a:r>
              <a:rPr lang="pt-BR" b="1" dirty="0" err="1"/>
              <a:t>branch</a:t>
            </a:r>
            <a:r>
              <a:rPr lang="pt-BR" dirty="0"/>
              <a:t>, em que você pega o estado atual daquele código e cria um novo ambiente para desenvolver a nova </a:t>
            </a:r>
            <a:r>
              <a:rPr lang="pt-BR" dirty="0" err="1"/>
              <a:t>feature</a:t>
            </a:r>
            <a:r>
              <a:rPr lang="pt-BR" dirty="0"/>
              <a:t> a partir dali. 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1615BFCF-3606-41F6-BA90-F95928F7BF06}" type="datetime1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1/17/2024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AEF20852-0295-4CFD-BCB6-F16E6D9D8DF9}" type="slidenum">
              <a:rPr lang="en-US">
                <a:solidFill>
                  <a:srgbClr val="FFFFFF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28AB7899-FD7E-CC19-4EF2-EA71FE85BB1A}"/>
              </a:ext>
            </a:extLst>
          </p:cNvPr>
          <p:cNvSpPr txBox="1">
            <a:spLocks/>
          </p:cNvSpPr>
          <p:nvPr/>
        </p:nvSpPr>
        <p:spPr>
          <a:xfrm>
            <a:off x="133165" y="230820"/>
            <a:ext cx="5810891" cy="1753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GIT </a:t>
            </a:r>
            <a:br>
              <a:rPr lang="pt-BR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r>
              <a:rPr lang="pt-BR" sz="2800" i="1" dirty="0" err="1">
                <a:latin typeface="Söhne"/>
              </a:rPr>
              <a:t>Branches</a:t>
            </a:r>
            <a:endParaRPr lang="pt-BR" sz="2800" i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3232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8" name="Rectangle 513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itignore.ioを使った簡単で設定漏れのない.gitignoreファイルのつくりかた | thilog">
            <a:extLst>
              <a:ext uri="{FF2B5EF4-FFF2-40B4-BE49-F238E27FC236}">
                <a16:creationId xmlns:a16="http://schemas.microsoft.com/office/drawing/2014/main" id="{78E844C4-F205-97EE-E5F5-ED3776155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-1" r="36678" b="-1"/>
          <a:stretch/>
        </p:blipFill>
        <p:spPr bwMode="auto">
          <a:xfrm>
            <a:off x="5279220" y="10"/>
            <a:ext cx="69175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0" name="Rectangle 513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40C1915-EBBA-8015-F6DF-47E4674FD02C}"/>
              </a:ext>
            </a:extLst>
          </p:cNvPr>
          <p:cNvSpPr txBox="1">
            <a:spLocks/>
          </p:cNvSpPr>
          <p:nvPr/>
        </p:nvSpPr>
        <p:spPr>
          <a:xfrm>
            <a:off x="128365" y="1828801"/>
            <a:ext cx="5224870" cy="251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Dessa forma, você não altera a versão principal do seu código, consegue desenvolver sua funcionalidade com segurança, e quando esse código estiver funcionando, você poderá colocar ele na principal (ou fazer o merge, que falaremos mais adiante nesse post).</a:t>
            </a:r>
          </a:p>
          <a:p>
            <a:endParaRPr lang="pt-BR" sz="7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1615BFCF-3606-41F6-BA90-F95928F7BF06}" type="datetime1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1/17/2024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AEF20852-0295-4CFD-BCB6-F16E6D9D8DF9}" type="slidenum">
              <a:rPr lang="en-US">
                <a:solidFill>
                  <a:srgbClr val="FFFFFF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28AB7899-FD7E-CC19-4EF2-EA71FE85BB1A}"/>
              </a:ext>
            </a:extLst>
          </p:cNvPr>
          <p:cNvSpPr txBox="1">
            <a:spLocks/>
          </p:cNvSpPr>
          <p:nvPr/>
        </p:nvSpPr>
        <p:spPr>
          <a:xfrm>
            <a:off x="133165" y="230820"/>
            <a:ext cx="5810891" cy="1753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GIT </a:t>
            </a:r>
            <a:br>
              <a:rPr lang="pt-BR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r>
              <a:rPr lang="pt-BR" sz="2800" i="1" dirty="0" err="1">
                <a:latin typeface="Söhne"/>
              </a:rPr>
              <a:t>Branches</a:t>
            </a:r>
            <a:endParaRPr lang="pt-BR" sz="2800" i="1" dirty="0">
              <a:latin typeface="Söhne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39EA414-C3A7-D83E-BE5E-98CE546F5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82" y="4434002"/>
            <a:ext cx="3939077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9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itignore.ioを使った簡単で設定漏れのない.gitignoreファイルのつくりかた | thilog">
            <a:extLst>
              <a:ext uri="{FF2B5EF4-FFF2-40B4-BE49-F238E27FC236}">
                <a16:creationId xmlns:a16="http://schemas.microsoft.com/office/drawing/2014/main" id="{78E844C4-F205-97EE-E5F5-ED3776155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-1" r="36678" b="-1"/>
          <a:stretch/>
        </p:blipFill>
        <p:spPr bwMode="auto">
          <a:xfrm>
            <a:off x="5279220" y="10"/>
            <a:ext cx="69175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40C1915-EBBA-8015-F6DF-47E4674FD02C}"/>
              </a:ext>
            </a:extLst>
          </p:cNvPr>
          <p:cNvSpPr txBox="1">
            <a:spLocks/>
          </p:cNvSpPr>
          <p:nvPr/>
        </p:nvSpPr>
        <p:spPr>
          <a:xfrm>
            <a:off x="128365" y="1828800"/>
            <a:ext cx="5146054" cy="42701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pt-BR" dirty="0" err="1"/>
              <a:t>Git</a:t>
            </a:r>
            <a:r>
              <a:rPr lang="pt-BR" dirty="0"/>
              <a:t> é o sistema que controla as versões do seu código. É uma ferramenta que você instala e usa em seu computador.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dirty="0"/>
          </a:p>
          <a:p>
            <a:pPr algn="just">
              <a:lnSpc>
                <a:spcPct val="120000"/>
              </a:lnSpc>
            </a:pPr>
            <a:r>
              <a:rPr lang="pt-BR" dirty="0"/>
              <a:t>GitHub é um serviço de hospedagem na nuvem para repositórios </a:t>
            </a:r>
            <a:r>
              <a:rPr lang="pt-BR" dirty="0" err="1"/>
              <a:t>Git</a:t>
            </a:r>
            <a:r>
              <a:rPr lang="pt-BR" dirty="0"/>
              <a:t>. É como uma rede social para desenvolvedores, permitindo colaboração e compartilhamento de código.</a:t>
            </a:r>
          </a:p>
          <a:p>
            <a:pPr algn="just">
              <a:lnSpc>
                <a:spcPct val="120000"/>
              </a:lnSpc>
            </a:pPr>
            <a:endParaRPr lang="pt-BR" dirty="0"/>
          </a:p>
          <a:p>
            <a:pPr algn="just">
              <a:lnSpc>
                <a:spcPct val="120000"/>
              </a:lnSpc>
            </a:pPr>
            <a:r>
              <a:rPr lang="pt-BR" dirty="0"/>
              <a:t>Você pode usar </a:t>
            </a:r>
            <a:r>
              <a:rPr lang="pt-BR" dirty="0" err="1"/>
              <a:t>Git</a:t>
            </a:r>
            <a:r>
              <a:rPr lang="pt-BR" dirty="0"/>
              <a:t> sem GitHub, mas o GitHub depende do </a:t>
            </a:r>
            <a:r>
              <a:rPr lang="pt-BR" dirty="0" err="1"/>
              <a:t>Git</a:t>
            </a:r>
            <a:endParaRPr lang="pt-BR" sz="2200" dirty="0"/>
          </a:p>
          <a:p>
            <a:pPr>
              <a:lnSpc>
                <a:spcPct val="120000"/>
              </a:lnSpc>
            </a:pPr>
            <a:endParaRPr lang="pt-BR" sz="7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1615BFCF-3606-41F6-BA90-F95928F7BF06}" type="datetime1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1/17/2024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AEF20852-0295-4CFD-BCB6-F16E6D9D8DF9}" type="slidenum">
              <a:rPr lang="en-US">
                <a:solidFill>
                  <a:srgbClr val="FFFFFF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28AB7899-FD7E-CC19-4EF2-EA71FE85BB1A}"/>
              </a:ext>
            </a:extLst>
          </p:cNvPr>
          <p:cNvSpPr txBox="1">
            <a:spLocks/>
          </p:cNvSpPr>
          <p:nvPr/>
        </p:nvSpPr>
        <p:spPr>
          <a:xfrm>
            <a:off x="133165" y="230820"/>
            <a:ext cx="5810891" cy="1753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GIT  e </a:t>
            </a:r>
            <a:r>
              <a:rPr lang="pt-BR" sz="3200" b="1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Github</a:t>
            </a:r>
            <a:br>
              <a:rPr lang="pt-BR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r>
              <a:rPr lang="pt-BR" sz="2800" i="1" dirty="0">
                <a:latin typeface="Söhne"/>
              </a:rPr>
              <a:t>Diferenças</a:t>
            </a:r>
          </a:p>
        </p:txBody>
      </p:sp>
    </p:spTree>
    <p:extLst>
      <p:ext uri="{BB962C8B-B14F-4D97-AF65-F5344CB8AC3E}">
        <p14:creationId xmlns:p14="http://schemas.microsoft.com/office/powerpoint/2010/main" val="49117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itignore.ioを使った簡単で設定漏れのない.gitignoreファイルのつくりかた | thilog">
            <a:extLst>
              <a:ext uri="{FF2B5EF4-FFF2-40B4-BE49-F238E27FC236}">
                <a16:creationId xmlns:a16="http://schemas.microsoft.com/office/drawing/2014/main" id="{78E844C4-F205-97EE-E5F5-ED3776155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-1" r="36678" b="-1"/>
          <a:stretch/>
        </p:blipFill>
        <p:spPr bwMode="auto">
          <a:xfrm>
            <a:off x="5279220" y="10"/>
            <a:ext cx="69175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40C1915-EBBA-8015-F6DF-47E4674FD02C}"/>
              </a:ext>
            </a:extLst>
          </p:cNvPr>
          <p:cNvSpPr txBox="1">
            <a:spLocks/>
          </p:cNvSpPr>
          <p:nvPr/>
        </p:nvSpPr>
        <p:spPr>
          <a:xfrm>
            <a:off x="128365" y="1828800"/>
            <a:ext cx="5146054" cy="42701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pt-BR" dirty="0" err="1"/>
              <a:t>Git</a:t>
            </a:r>
            <a:r>
              <a:rPr lang="pt-BR" dirty="0"/>
              <a:t> é o sistema que controla as versões do seu código. É uma ferramenta que você instala e usa em seu computador.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dirty="0"/>
          </a:p>
          <a:p>
            <a:pPr algn="just">
              <a:lnSpc>
                <a:spcPct val="120000"/>
              </a:lnSpc>
            </a:pPr>
            <a:r>
              <a:rPr lang="pt-BR" dirty="0"/>
              <a:t>GitHub é um serviço de hospedagem na nuvem para repositórios </a:t>
            </a:r>
            <a:r>
              <a:rPr lang="pt-BR" dirty="0" err="1"/>
              <a:t>Git</a:t>
            </a:r>
            <a:r>
              <a:rPr lang="pt-BR" dirty="0"/>
              <a:t>. É como uma rede social para desenvolvedores, permitindo colaboração e compartilhamento de código.</a:t>
            </a:r>
          </a:p>
          <a:p>
            <a:pPr algn="just">
              <a:lnSpc>
                <a:spcPct val="120000"/>
              </a:lnSpc>
            </a:pPr>
            <a:endParaRPr lang="pt-BR" dirty="0"/>
          </a:p>
          <a:p>
            <a:pPr algn="just">
              <a:lnSpc>
                <a:spcPct val="120000"/>
              </a:lnSpc>
            </a:pPr>
            <a:r>
              <a:rPr lang="pt-BR" dirty="0"/>
              <a:t>Você pode usar </a:t>
            </a:r>
            <a:r>
              <a:rPr lang="pt-BR" dirty="0" err="1"/>
              <a:t>Git</a:t>
            </a:r>
            <a:r>
              <a:rPr lang="pt-BR" dirty="0"/>
              <a:t> sem GitHub, mas o GitHub depende do </a:t>
            </a:r>
            <a:r>
              <a:rPr lang="pt-BR" dirty="0" err="1"/>
              <a:t>Git</a:t>
            </a:r>
            <a:endParaRPr lang="pt-BR" sz="2200" dirty="0"/>
          </a:p>
          <a:p>
            <a:pPr>
              <a:lnSpc>
                <a:spcPct val="120000"/>
              </a:lnSpc>
            </a:pPr>
            <a:endParaRPr lang="pt-BR" sz="7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1615BFCF-3606-41F6-BA90-F95928F7BF06}" type="datetime1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1/17/2024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AEF20852-0295-4CFD-BCB6-F16E6D9D8DF9}" type="slidenum">
              <a:rPr lang="en-US">
                <a:solidFill>
                  <a:srgbClr val="FFFFFF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14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28AB7899-FD7E-CC19-4EF2-EA71FE85BB1A}"/>
              </a:ext>
            </a:extLst>
          </p:cNvPr>
          <p:cNvSpPr txBox="1">
            <a:spLocks/>
          </p:cNvSpPr>
          <p:nvPr/>
        </p:nvSpPr>
        <p:spPr>
          <a:xfrm>
            <a:off x="133165" y="230820"/>
            <a:ext cx="5810891" cy="1753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GIT  e </a:t>
            </a:r>
            <a:r>
              <a:rPr lang="pt-BR" sz="3200" b="1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Github</a:t>
            </a:r>
            <a:br>
              <a:rPr lang="pt-BR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r>
              <a:rPr lang="pt-BR" sz="2800" i="1" dirty="0">
                <a:latin typeface="Söhne"/>
              </a:rPr>
              <a:t>Diferenças</a:t>
            </a:r>
          </a:p>
        </p:txBody>
      </p:sp>
    </p:spTree>
    <p:extLst>
      <p:ext uri="{BB962C8B-B14F-4D97-AF65-F5344CB8AC3E}">
        <p14:creationId xmlns:p14="http://schemas.microsoft.com/office/powerpoint/2010/main" val="5511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itignore.ioを使った簡単で設定漏れのない.gitignoreファイルのつくりかた | thilog">
            <a:extLst>
              <a:ext uri="{FF2B5EF4-FFF2-40B4-BE49-F238E27FC236}">
                <a16:creationId xmlns:a16="http://schemas.microsoft.com/office/drawing/2014/main" id="{78E844C4-F205-97EE-E5F5-ED3776155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-1" r="36678" b="-1"/>
          <a:stretch/>
        </p:blipFill>
        <p:spPr bwMode="auto">
          <a:xfrm>
            <a:off x="5279220" y="10"/>
            <a:ext cx="69175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40C1915-EBBA-8015-F6DF-47E4674FD02C}"/>
              </a:ext>
            </a:extLst>
          </p:cNvPr>
          <p:cNvSpPr txBox="1">
            <a:spLocks/>
          </p:cNvSpPr>
          <p:nvPr/>
        </p:nvSpPr>
        <p:spPr>
          <a:xfrm>
            <a:off x="128366" y="1669002"/>
            <a:ext cx="5002928" cy="4802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Acesse </a:t>
            </a:r>
            <a:r>
              <a:rPr lang="pt-BR" sz="2000" dirty="0">
                <a:hlinkClick r:id="rId3"/>
              </a:rPr>
              <a:t>git-scm.com</a:t>
            </a:r>
            <a:r>
              <a:rPr lang="pt-BR" sz="2000" dirty="0"/>
              <a:t> para baixar a versão mais recente do </a:t>
            </a:r>
            <a:r>
              <a:rPr lang="pt-BR" sz="2000" dirty="0" err="1"/>
              <a:t>Git</a:t>
            </a:r>
            <a:r>
              <a:rPr lang="pt-BR" sz="2000" dirty="0"/>
              <a:t> para o seu sistema operacional.</a:t>
            </a:r>
          </a:p>
          <a:p>
            <a:pPr algn="just"/>
            <a:r>
              <a:rPr lang="pt-BR" sz="2000" dirty="0"/>
              <a:t>Execute o instalador baixado e siga as instruções na tela. Recomenda-se manter as opções padrão, especialmente se você é novo no </a:t>
            </a:r>
            <a:r>
              <a:rPr lang="pt-BR" sz="2000" dirty="0" err="1"/>
              <a:t>Git</a:t>
            </a:r>
            <a:r>
              <a:rPr lang="pt-BR" sz="2000" dirty="0"/>
              <a:t>.</a:t>
            </a:r>
          </a:p>
          <a:p>
            <a:pPr algn="just"/>
            <a:r>
              <a:rPr lang="pt-BR" sz="2000" dirty="0"/>
              <a:t>Inclua o </a:t>
            </a:r>
            <a:r>
              <a:rPr lang="pt-BR" sz="2000" dirty="0" err="1"/>
              <a:t>Git</a:t>
            </a:r>
            <a:r>
              <a:rPr lang="pt-BR" sz="2000" dirty="0"/>
              <a:t> </a:t>
            </a:r>
            <a:r>
              <a:rPr lang="pt-BR" sz="2000" dirty="0" err="1"/>
              <a:t>Bash</a:t>
            </a:r>
            <a:r>
              <a:rPr lang="pt-BR" sz="2000" dirty="0"/>
              <a:t> durante a instalação. Ele oferece uma interface de linha de comando específica para o </a:t>
            </a:r>
            <a:r>
              <a:rPr lang="pt-BR" sz="2000" dirty="0" err="1"/>
              <a:t>Git</a:t>
            </a:r>
            <a:r>
              <a:rPr lang="pt-BR" sz="2000" dirty="0"/>
              <a:t>.</a:t>
            </a:r>
          </a:p>
          <a:p>
            <a:pPr algn="just"/>
            <a:r>
              <a:rPr lang="pt-BR" sz="2000" dirty="0"/>
              <a:t>Após a instalação, verifique se foi bem-sucedida. Abra seu terminal ou </a:t>
            </a:r>
            <a:r>
              <a:rPr lang="pt-BR" sz="2000" dirty="0" err="1"/>
              <a:t>Git</a:t>
            </a:r>
            <a:r>
              <a:rPr lang="pt-BR" sz="2000" dirty="0"/>
              <a:t> </a:t>
            </a:r>
            <a:r>
              <a:rPr lang="pt-BR" sz="2000" dirty="0" err="1"/>
              <a:t>Bash</a:t>
            </a:r>
            <a:r>
              <a:rPr lang="pt-BR" sz="2000" dirty="0"/>
              <a:t> e digite </a:t>
            </a:r>
            <a:r>
              <a:rPr lang="pt-BR" sz="2000" dirty="0" err="1"/>
              <a:t>git</a:t>
            </a:r>
            <a:r>
              <a:rPr lang="pt-BR" sz="2000" dirty="0"/>
              <a:t> --</a:t>
            </a:r>
            <a:r>
              <a:rPr lang="pt-BR" sz="2000" dirty="0" err="1"/>
              <a:t>version</a:t>
            </a:r>
            <a:r>
              <a:rPr lang="pt-BR" sz="2000" dirty="0"/>
              <a:t>.</a:t>
            </a:r>
          </a:p>
          <a:p>
            <a:r>
              <a:rPr lang="pt-BR" sz="2000" dirty="0"/>
              <a:t>Se a instalação foi bem-sucedida, você verá a versão do </a:t>
            </a:r>
            <a:r>
              <a:rPr lang="pt-BR" sz="2000" dirty="0" err="1"/>
              <a:t>Git</a:t>
            </a:r>
            <a:r>
              <a:rPr lang="pt-BR" sz="2000" dirty="0"/>
              <a:t> exibida.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1615BFCF-3606-41F6-BA90-F95928F7BF06}" type="datetime1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1/17/2024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AEF20852-0295-4CFD-BCB6-F16E6D9D8DF9}" type="slidenum">
              <a:rPr lang="en-US">
                <a:solidFill>
                  <a:srgbClr val="FFFFFF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28AB7899-FD7E-CC19-4EF2-EA71FE85BB1A}"/>
              </a:ext>
            </a:extLst>
          </p:cNvPr>
          <p:cNvSpPr txBox="1">
            <a:spLocks/>
          </p:cNvSpPr>
          <p:nvPr/>
        </p:nvSpPr>
        <p:spPr>
          <a:xfrm>
            <a:off x="133165" y="230820"/>
            <a:ext cx="5810891" cy="1753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GIT </a:t>
            </a:r>
            <a:br>
              <a:rPr lang="pt-BR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r>
              <a:rPr lang="pt-BR" sz="2800" i="1" dirty="0">
                <a:latin typeface="Söhne"/>
              </a:rPr>
              <a:t>Instalação</a:t>
            </a:r>
          </a:p>
        </p:txBody>
      </p:sp>
    </p:spTree>
    <p:extLst>
      <p:ext uri="{BB962C8B-B14F-4D97-AF65-F5344CB8AC3E}">
        <p14:creationId xmlns:p14="http://schemas.microsoft.com/office/powerpoint/2010/main" val="287776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itignore.ioを使った簡単で設定漏れのない.gitignoreファイルのつくりかた | thilog">
            <a:extLst>
              <a:ext uri="{FF2B5EF4-FFF2-40B4-BE49-F238E27FC236}">
                <a16:creationId xmlns:a16="http://schemas.microsoft.com/office/drawing/2014/main" id="{78E844C4-F205-97EE-E5F5-ED3776155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-1" r="36678" b="-1"/>
          <a:stretch/>
        </p:blipFill>
        <p:spPr bwMode="auto">
          <a:xfrm>
            <a:off x="5279220" y="10"/>
            <a:ext cx="69175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40C1915-EBBA-8015-F6DF-47E4674FD02C}"/>
              </a:ext>
            </a:extLst>
          </p:cNvPr>
          <p:cNvSpPr txBox="1">
            <a:spLocks/>
          </p:cNvSpPr>
          <p:nvPr/>
        </p:nvSpPr>
        <p:spPr>
          <a:xfrm>
            <a:off x="128366" y="2214794"/>
            <a:ext cx="5002928" cy="425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Configuração inicial: Defina seu nome de usuário e e-mail com os comandos:</a:t>
            </a:r>
          </a:p>
          <a:p>
            <a:pPr lvl="1"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config</a:t>
            </a:r>
            <a:r>
              <a:rPr lang="pt-BR" sz="1600" dirty="0"/>
              <a:t> --global user.name 'Seu Nome’ </a:t>
            </a:r>
          </a:p>
          <a:p>
            <a:pPr lvl="1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config</a:t>
            </a:r>
            <a:r>
              <a:rPr lang="pt-BR" sz="1600" dirty="0"/>
              <a:t> --global </a:t>
            </a:r>
            <a:r>
              <a:rPr lang="pt-BR" sz="1600" dirty="0" err="1"/>
              <a:t>user.email</a:t>
            </a:r>
            <a:r>
              <a:rPr lang="pt-BR" sz="1600" dirty="0"/>
              <a:t> 'seuemail@exemplo.com’</a:t>
            </a:r>
          </a:p>
          <a:p>
            <a:pPr lvl="1"/>
            <a:endParaRPr lang="pt-BR" sz="1600" dirty="0"/>
          </a:p>
          <a:p>
            <a:pPr algn="just"/>
            <a:r>
              <a:rPr lang="pt-BR" dirty="0"/>
              <a:t>Essas informações são importantes porque cada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usará esses dados.</a:t>
            </a:r>
            <a:endParaRPr lang="pt-BR" sz="20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1615BFCF-3606-41F6-BA90-F95928F7BF06}" type="datetime1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1/17/2024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AEF20852-0295-4CFD-BCB6-F16E6D9D8DF9}" type="slidenum">
              <a:rPr lang="en-US">
                <a:solidFill>
                  <a:srgbClr val="FFFFFF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16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28AB7899-FD7E-CC19-4EF2-EA71FE85BB1A}"/>
              </a:ext>
            </a:extLst>
          </p:cNvPr>
          <p:cNvSpPr txBox="1">
            <a:spLocks/>
          </p:cNvSpPr>
          <p:nvPr/>
        </p:nvSpPr>
        <p:spPr>
          <a:xfrm>
            <a:off x="133165" y="230820"/>
            <a:ext cx="5810891" cy="1753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GIT </a:t>
            </a:r>
            <a:br>
              <a:rPr lang="pt-BR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r>
              <a:rPr lang="pt-BR" sz="2800" i="1" dirty="0">
                <a:latin typeface="Söhne"/>
              </a:rPr>
              <a:t>Configuração no Computador:</a:t>
            </a:r>
          </a:p>
        </p:txBody>
      </p:sp>
    </p:spTree>
    <p:extLst>
      <p:ext uri="{BB962C8B-B14F-4D97-AF65-F5344CB8AC3E}">
        <p14:creationId xmlns:p14="http://schemas.microsoft.com/office/powerpoint/2010/main" val="216311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itignore.ioを使った簡単で設定漏れのない.gitignoreファイルのつくりかた | thilog">
            <a:extLst>
              <a:ext uri="{FF2B5EF4-FFF2-40B4-BE49-F238E27FC236}">
                <a16:creationId xmlns:a16="http://schemas.microsoft.com/office/drawing/2014/main" id="{78E844C4-F205-97EE-E5F5-ED3776155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-1" r="36678" b="-1"/>
          <a:stretch/>
        </p:blipFill>
        <p:spPr bwMode="auto">
          <a:xfrm>
            <a:off x="5279220" y="10"/>
            <a:ext cx="69175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40C1915-EBBA-8015-F6DF-47E4674FD02C}"/>
              </a:ext>
            </a:extLst>
          </p:cNvPr>
          <p:cNvSpPr txBox="1">
            <a:spLocks/>
          </p:cNvSpPr>
          <p:nvPr/>
        </p:nvSpPr>
        <p:spPr>
          <a:xfrm>
            <a:off x="128366" y="1983984"/>
            <a:ext cx="5002928" cy="448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b="1" u="sng" dirty="0"/>
              <a:t>Instale a Extensão </a:t>
            </a:r>
            <a:r>
              <a:rPr lang="pt-BR" b="1" u="sng" dirty="0" err="1"/>
              <a:t>Git</a:t>
            </a:r>
            <a:endParaRPr lang="pt-BR" b="1" u="sng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Se você ainda não tiver a extensão </a:t>
            </a:r>
            <a:r>
              <a:rPr lang="pt-BR" sz="2000" dirty="0" err="1"/>
              <a:t>Git</a:t>
            </a:r>
            <a:r>
              <a:rPr lang="pt-BR" sz="2000" dirty="0"/>
              <a:t> instalada, vá para a barra lateral esquerda e clique no ícone de extensões (ou use </a:t>
            </a:r>
            <a:r>
              <a:rPr lang="pt-BR" sz="2000" dirty="0" err="1"/>
              <a:t>Ctrl+Shift+X</a:t>
            </a:r>
            <a:r>
              <a:rPr lang="pt-BR" sz="2000" dirty="0"/>
              <a:t>).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Pesquise por '</a:t>
            </a:r>
            <a:r>
              <a:rPr lang="pt-BR" sz="2000" dirty="0" err="1"/>
              <a:t>Git</a:t>
            </a:r>
            <a:r>
              <a:rPr lang="pt-BR" sz="2000" dirty="0"/>
              <a:t>' e instale a extensão oferecida por Microsoft.</a:t>
            </a:r>
            <a:endParaRPr lang="pt-BR" sz="12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1615BFCF-3606-41F6-BA90-F95928F7BF06}" type="datetime1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1/17/2024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AEF20852-0295-4CFD-BCB6-F16E6D9D8DF9}" type="slidenum">
              <a:rPr lang="en-US">
                <a:solidFill>
                  <a:srgbClr val="FFFFFF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17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28AB7899-FD7E-CC19-4EF2-EA71FE85BB1A}"/>
              </a:ext>
            </a:extLst>
          </p:cNvPr>
          <p:cNvSpPr txBox="1">
            <a:spLocks/>
          </p:cNvSpPr>
          <p:nvPr/>
        </p:nvSpPr>
        <p:spPr>
          <a:xfrm>
            <a:off x="133165" y="230820"/>
            <a:ext cx="5810891" cy="1753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GIT </a:t>
            </a:r>
            <a:br>
              <a:rPr lang="pt-BR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r>
              <a:rPr lang="pt-BR" sz="2800" i="1" dirty="0">
                <a:latin typeface="Söhne"/>
              </a:rPr>
              <a:t>Configuração no </a:t>
            </a:r>
            <a:r>
              <a:rPr lang="pt-BR" sz="2800" i="1" dirty="0" err="1">
                <a:latin typeface="Söhne"/>
              </a:rPr>
              <a:t>VsCode</a:t>
            </a:r>
            <a:endParaRPr lang="pt-BR" sz="2800" i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4819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itignore.ioを使った簡単で設定漏れのない.gitignoreファイルのつくりかた | thilog">
            <a:extLst>
              <a:ext uri="{FF2B5EF4-FFF2-40B4-BE49-F238E27FC236}">
                <a16:creationId xmlns:a16="http://schemas.microsoft.com/office/drawing/2014/main" id="{78E844C4-F205-97EE-E5F5-ED3776155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-1" r="36678" b="-1"/>
          <a:stretch/>
        </p:blipFill>
        <p:spPr bwMode="auto">
          <a:xfrm>
            <a:off x="5279220" y="10"/>
            <a:ext cx="69175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40C1915-EBBA-8015-F6DF-47E4674FD02C}"/>
              </a:ext>
            </a:extLst>
          </p:cNvPr>
          <p:cNvSpPr txBox="1">
            <a:spLocks/>
          </p:cNvSpPr>
          <p:nvPr/>
        </p:nvSpPr>
        <p:spPr>
          <a:xfrm>
            <a:off x="128366" y="1983984"/>
            <a:ext cx="5002928" cy="448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b="1" u="sng" dirty="0"/>
              <a:t>Configurando: </a:t>
            </a:r>
          </a:p>
          <a:p>
            <a:pPr algn="just"/>
            <a:r>
              <a:rPr lang="pt-BR" sz="2000" dirty="0"/>
              <a:t>Abra as configurações do VS </a:t>
            </a:r>
            <a:r>
              <a:rPr lang="pt-BR" sz="2000" dirty="0" err="1"/>
              <a:t>Code</a:t>
            </a:r>
            <a:r>
              <a:rPr lang="pt-BR" sz="2000" dirty="0"/>
              <a:t> com Ctrl+, ou clique no ícone da engrenagem na barra lateral selecionando “Settings”</a:t>
            </a:r>
            <a:r>
              <a:rPr lang="pt-BR" dirty="0"/>
              <a:t> </a:t>
            </a:r>
          </a:p>
          <a:p>
            <a:pPr algn="just"/>
            <a:r>
              <a:rPr lang="pt-BR" sz="2000" dirty="0"/>
              <a:t>Na barra superior, abra as configurações avançadas.</a:t>
            </a:r>
          </a:p>
          <a:p>
            <a:pPr algn="just"/>
            <a:r>
              <a:rPr lang="pt-BR" sz="2000" dirty="0"/>
              <a:t>Digite ‘</a:t>
            </a:r>
            <a:r>
              <a:rPr lang="pt-BR" sz="2000" dirty="0" err="1"/>
              <a:t>git</a:t>
            </a:r>
            <a:r>
              <a:rPr lang="pt-BR" sz="2000" dirty="0"/>
              <a:t> path’ na barra de pesquisa e em ‘</a:t>
            </a:r>
            <a:r>
              <a:rPr lang="pt-BR" sz="2000" dirty="0" err="1"/>
              <a:t>Edit</a:t>
            </a:r>
            <a:r>
              <a:rPr lang="pt-BR" sz="2000" dirty="0"/>
              <a:t> in </a:t>
            </a:r>
            <a:r>
              <a:rPr lang="pt-BR" sz="2000" dirty="0" err="1"/>
              <a:t>settings.json</a:t>
            </a:r>
            <a:r>
              <a:rPr lang="pt-BR" sz="2000" dirty="0"/>
              <a:t>’, adicione o caminho do executável do </a:t>
            </a:r>
            <a:r>
              <a:rPr lang="pt-BR" sz="2000" dirty="0" err="1"/>
              <a:t>git</a:t>
            </a:r>
            <a:r>
              <a:rPr lang="pt-BR" sz="2000" dirty="0"/>
              <a:t> no seu computador:</a:t>
            </a:r>
          </a:p>
          <a:p>
            <a:pPr marL="457200" lvl="1" indent="0" algn="just">
              <a:buNone/>
            </a:pPr>
            <a:r>
              <a:rPr lang="pt-BR" sz="1600" dirty="0"/>
              <a:t>Exemplo: </a:t>
            </a:r>
          </a:p>
          <a:p>
            <a:pPr marL="457200" lvl="1" indent="0" algn="just">
              <a:buNone/>
            </a:pPr>
            <a:r>
              <a:rPr lang="pt-BR" sz="1600" b="1" dirty="0">
                <a:solidFill>
                  <a:srgbClr val="FF0000"/>
                </a:solidFill>
              </a:rPr>
              <a:t>“</a:t>
            </a:r>
            <a:r>
              <a:rPr lang="pt-BR" sz="1600" b="1" dirty="0" err="1">
                <a:solidFill>
                  <a:srgbClr val="FF0000"/>
                </a:solidFill>
              </a:rPr>
              <a:t>git.path”:”C</a:t>
            </a:r>
            <a:r>
              <a:rPr lang="pt-BR" sz="1600" b="1" dirty="0">
                <a:solidFill>
                  <a:srgbClr val="FF0000"/>
                </a:solidFill>
              </a:rPr>
              <a:t>:\\Arquivos de Programas\\</a:t>
            </a:r>
            <a:r>
              <a:rPr lang="pt-BR" sz="1600" b="1" dirty="0" err="1">
                <a:solidFill>
                  <a:srgbClr val="FF0000"/>
                </a:solidFill>
              </a:rPr>
              <a:t>Git</a:t>
            </a:r>
            <a:r>
              <a:rPr lang="pt-BR" sz="1600" b="1" dirty="0">
                <a:solidFill>
                  <a:srgbClr val="FF0000"/>
                </a:solidFill>
              </a:rPr>
              <a:t>\\bin\\git.exe”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1615BFCF-3606-41F6-BA90-F95928F7BF06}" type="datetime1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1/17/2024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AEF20852-0295-4CFD-BCB6-F16E6D9D8DF9}" type="slidenum">
              <a:rPr lang="en-US">
                <a:solidFill>
                  <a:srgbClr val="FFFFFF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18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28AB7899-FD7E-CC19-4EF2-EA71FE85BB1A}"/>
              </a:ext>
            </a:extLst>
          </p:cNvPr>
          <p:cNvSpPr txBox="1">
            <a:spLocks/>
          </p:cNvSpPr>
          <p:nvPr/>
        </p:nvSpPr>
        <p:spPr>
          <a:xfrm>
            <a:off x="133165" y="230820"/>
            <a:ext cx="5810891" cy="1753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GIT </a:t>
            </a:r>
            <a:br>
              <a:rPr lang="pt-BR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r>
              <a:rPr lang="pt-BR" sz="2800" i="1" dirty="0">
                <a:latin typeface="Söhne"/>
              </a:rPr>
              <a:t>Configuração no </a:t>
            </a:r>
            <a:r>
              <a:rPr lang="pt-BR" sz="2800" i="1" dirty="0" err="1">
                <a:latin typeface="Söhne"/>
              </a:rPr>
              <a:t>VsCode</a:t>
            </a:r>
            <a:endParaRPr lang="pt-BR" sz="2800" i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1805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itignore.ioを使った簡単で設定漏れのない.gitignoreファイルのつくりかた | thilog">
            <a:extLst>
              <a:ext uri="{FF2B5EF4-FFF2-40B4-BE49-F238E27FC236}">
                <a16:creationId xmlns:a16="http://schemas.microsoft.com/office/drawing/2014/main" id="{78E844C4-F205-97EE-E5F5-ED3776155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-1" r="36678" b="-1"/>
          <a:stretch/>
        </p:blipFill>
        <p:spPr bwMode="auto">
          <a:xfrm>
            <a:off x="5279220" y="10"/>
            <a:ext cx="69175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40C1915-EBBA-8015-F6DF-47E4674FD02C}"/>
              </a:ext>
            </a:extLst>
          </p:cNvPr>
          <p:cNvSpPr txBox="1">
            <a:spLocks/>
          </p:cNvSpPr>
          <p:nvPr/>
        </p:nvSpPr>
        <p:spPr>
          <a:xfrm>
            <a:off x="128366" y="1983984"/>
            <a:ext cx="5002928" cy="448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b="1" u="sng" dirty="0"/>
              <a:t>Testando: </a:t>
            </a:r>
          </a:p>
          <a:p>
            <a:pPr algn="just"/>
            <a:r>
              <a:rPr lang="pt-BR" sz="2000" dirty="0"/>
              <a:t>Abra o terminal integrado no VS </a:t>
            </a:r>
            <a:r>
              <a:rPr lang="pt-BR" sz="2000" dirty="0" err="1"/>
              <a:t>Code</a:t>
            </a:r>
            <a:r>
              <a:rPr lang="pt-BR" sz="2000" dirty="0"/>
              <a:t> clicando em </a:t>
            </a:r>
          </a:p>
          <a:p>
            <a:pPr lvl="1" algn="just"/>
            <a:r>
              <a:rPr lang="pt-BR" sz="1600" dirty="0" err="1"/>
              <a:t>View</a:t>
            </a:r>
            <a:r>
              <a:rPr lang="pt-BR" sz="1600" dirty="0"/>
              <a:t> -&gt; Terminal ou </a:t>
            </a:r>
          </a:p>
          <a:p>
            <a:pPr lvl="1" algn="just"/>
            <a:r>
              <a:rPr lang="pt-BR" sz="1600" dirty="0"/>
              <a:t>Usando Ctrl+ </a:t>
            </a:r>
            <a:r>
              <a:rPr lang="pt-BR" sz="1600" dirty="0" err="1"/>
              <a:t>backtick</a:t>
            </a:r>
            <a:r>
              <a:rPr lang="pt-BR" dirty="0"/>
              <a:t> </a:t>
            </a:r>
            <a:r>
              <a:rPr lang="pt-BR" sz="1200" dirty="0"/>
              <a:t>(caractere crase)</a:t>
            </a:r>
            <a:endParaRPr lang="pt-BR" dirty="0"/>
          </a:p>
          <a:p>
            <a:pPr algn="just"/>
            <a:r>
              <a:rPr lang="pt-BR" sz="2000" dirty="0"/>
              <a:t>Este terminal permite que você execute comandos </a:t>
            </a:r>
            <a:r>
              <a:rPr lang="pt-BR" sz="2000" dirty="0" err="1"/>
              <a:t>Git</a:t>
            </a:r>
            <a:r>
              <a:rPr lang="pt-BR" sz="2000" dirty="0"/>
              <a:t> diretamente do VS </a:t>
            </a:r>
            <a:r>
              <a:rPr lang="pt-BR" sz="2000" dirty="0" err="1"/>
              <a:t>Code</a:t>
            </a:r>
            <a:r>
              <a:rPr lang="pt-BR" sz="2000" dirty="0"/>
              <a:t>.</a:t>
            </a:r>
          </a:p>
          <a:p>
            <a:pPr algn="just"/>
            <a:r>
              <a:rPr lang="pt-BR" sz="2000" dirty="0"/>
              <a:t>Digite </a:t>
            </a:r>
            <a:r>
              <a:rPr lang="pt-BR" sz="2000" dirty="0" err="1"/>
              <a:t>git</a:t>
            </a:r>
            <a:r>
              <a:rPr lang="pt-BR" sz="2000" dirty="0"/>
              <a:t> --</a:t>
            </a:r>
            <a:r>
              <a:rPr lang="pt-BR" sz="2000" dirty="0" err="1"/>
              <a:t>version</a:t>
            </a:r>
            <a:r>
              <a:rPr lang="pt-BR" sz="2000" dirty="0"/>
              <a:t> no terminal para verificar se o </a:t>
            </a:r>
            <a:r>
              <a:rPr lang="pt-BR" sz="2000" dirty="0" err="1"/>
              <a:t>Git</a:t>
            </a:r>
            <a:r>
              <a:rPr lang="pt-BR" sz="2000" dirty="0"/>
              <a:t> está configurado corretamente.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1615BFCF-3606-41F6-BA90-F95928F7BF06}" type="datetime1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1/17/2024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AEF20852-0295-4CFD-BCB6-F16E6D9D8DF9}" type="slidenum">
              <a:rPr lang="en-US">
                <a:solidFill>
                  <a:srgbClr val="FFFFFF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19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28AB7899-FD7E-CC19-4EF2-EA71FE85BB1A}"/>
              </a:ext>
            </a:extLst>
          </p:cNvPr>
          <p:cNvSpPr txBox="1">
            <a:spLocks/>
          </p:cNvSpPr>
          <p:nvPr/>
        </p:nvSpPr>
        <p:spPr>
          <a:xfrm>
            <a:off x="133165" y="230820"/>
            <a:ext cx="5810891" cy="1753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GIT </a:t>
            </a:r>
            <a:br>
              <a:rPr lang="pt-BR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r>
              <a:rPr lang="pt-BR" sz="2800" i="1" dirty="0">
                <a:latin typeface="Söhne"/>
              </a:rPr>
              <a:t>Configuração no </a:t>
            </a:r>
            <a:r>
              <a:rPr lang="pt-BR" sz="2800" i="1" dirty="0" err="1">
                <a:latin typeface="Söhne"/>
              </a:rPr>
              <a:t>VsCode</a:t>
            </a:r>
            <a:endParaRPr lang="pt-BR" sz="2800" i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9406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89" y="1644909"/>
            <a:ext cx="9522041" cy="42438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Instrutor: Anthony Samuel Freitas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anthony.freitas@docente.senai.br </a:t>
            </a:r>
          </a:p>
          <a:p>
            <a:pPr marL="0" indent="0">
              <a:buNone/>
            </a:pPr>
            <a:endParaRPr lang="pt-BR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Engenheiro de Software</a:t>
            </a:r>
          </a:p>
          <a:p>
            <a:r>
              <a:rPr lang="pt-BR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Quality</a:t>
            </a:r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Assurance</a:t>
            </a:r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</a:t>
            </a:r>
            <a:endParaRPr lang="pt-BR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Designer de UI/UX</a:t>
            </a:r>
          </a:p>
          <a:p>
            <a:pPr marL="0" indent="0">
              <a:buNone/>
            </a:pPr>
            <a:endParaRPr lang="pt-BR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>
                <a:hlinkClick r:id="rId3"/>
              </a:rPr>
              <a:t>bit.ly/</a:t>
            </a:r>
            <a:r>
              <a:rPr lang="pt-BR" dirty="0" err="1">
                <a:hlinkClick r:id="rId3"/>
              </a:rPr>
              <a:t>curriculo_anthony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055" y="1582737"/>
            <a:ext cx="204787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48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itignore.ioを使った簡単で設定漏れのない.gitignoreファイルのつくりかた | thilog">
            <a:extLst>
              <a:ext uri="{FF2B5EF4-FFF2-40B4-BE49-F238E27FC236}">
                <a16:creationId xmlns:a16="http://schemas.microsoft.com/office/drawing/2014/main" id="{78E844C4-F205-97EE-E5F5-ED3776155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-1" r="36678" b="-1"/>
          <a:stretch/>
        </p:blipFill>
        <p:spPr bwMode="auto">
          <a:xfrm>
            <a:off x="5279220" y="10"/>
            <a:ext cx="69175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40C1915-EBBA-8015-F6DF-47E4674FD02C}"/>
              </a:ext>
            </a:extLst>
          </p:cNvPr>
          <p:cNvSpPr txBox="1">
            <a:spLocks/>
          </p:cNvSpPr>
          <p:nvPr/>
        </p:nvSpPr>
        <p:spPr>
          <a:xfrm>
            <a:off x="128365" y="1828800"/>
            <a:ext cx="5224870" cy="4527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`</a:t>
            </a:r>
            <a:r>
              <a:rPr lang="pt-BR" sz="2200" dirty="0" err="1"/>
              <a:t>git</a:t>
            </a:r>
            <a:r>
              <a:rPr lang="pt-BR" sz="2200" dirty="0"/>
              <a:t> </a:t>
            </a:r>
            <a:r>
              <a:rPr lang="pt-BR" sz="2200" dirty="0" err="1"/>
              <a:t>init</a:t>
            </a:r>
            <a:r>
              <a:rPr lang="pt-BR" sz="2200" dirty="0"/>
              <a:t>` - Para iniciar novo repositório</a:t>
            </a:r>
          </a:p>
          <a:p>
            <a:r>
              <a:rPr lang="pt-BR" sz="2200" dirty="0"/>
              <a:t>`</a:t>
            </a:r>
            <a:r>
              <a:rPr lang="pt-BR" sz="2200" dirty="0" err="1"/>
              <a:t>git</a:t>
            </a:r>
            <a:r>
              <a:rPr lang="pt-BR" sz="2200" dirty="0"/>
              <a:t> clone [</a:t>
            </a:r>
            <a:r>
              <a:rPr lang="pt-BR" sz="2200" dirty="0" err="1"/>
              <a:t>url</a:t>
            </a:r>
            <a:r>
              <a:rPr lang="pt-BR" sz="2200" dirty="0"/>
              <a:t>]` - Cria uma cópia de um repositório remoto. </a:t>
            </a:r>
          </a:p>
          <a:p>
            <a:r>
              <a:rPr lang="pt-BR" sz="2200" dirty="0"/>
              <a:t>`</a:t>
            </a:r>
            <a:r>
              <a:rPr lang="pt-BR" sz="2200" dirty="0" err="1"/>
              <a:t>git</a:t>
            </a:r>
            <a:r>
              <a:rPr lang="pt-BR" sz="2200" dirty="0"/>
              <a:t> </a:t>
            </a:r>
            <a:r>
              <a:rPr lang="pt-BR" sz="2200" dirty="0" err="1"/>
              <a:t>add</a:t>
            </a:r>
            <a:r>
              <a:rPr lang="pt-BR" sz="2200" dirty="0"/>
              <a:t> [arquivo]` - Para adicionar arquivos ao novo </a:t>
            </a:r>
            <a:r>
              <a:rPr lang="pt-BR" sz="2200" dirty="0" err="1"/>
              <a:t>commit</a:t>
            </a:r>
            <a:r>
              <a:rPr lang="pt-BR" sz="2200" dirty="0"/>
              <a:t> ou </a:t>
            </a:r>
          </a:p>
          <a:p>
            <a:r>
              <a:rPr lang="pt-BR" sz="2200" dirty="0"/>
              <a:t>`</a:t>
            </a:r>
            <a:r>
              <a:rPr lang="pt-BR" sz="2200" dirty="0" err="1"/>
              <a:t>git</a:t>
            </a:r>
            <a:r>
              <a:rPr lang="pt-BR" sz="2200" dirty="0"/>
              <a:t> </a:t>
            </a:r>
            <a:r>
              <a:rPr lang="pt-BR" sz="2200" dirty="0" err="1"/>
              <a:t>add</a:t>
            </a:r>
            <a:r>
              <a:rPr lang="pt-BR" sz="2200" dirty="0"/>
              <a:t> .` - Para adicionar todas as mudanças atuais.</a:t>
            </a:r>
          </a:p>
          <a:p>
            <a:r>
              <a:rPr lang="pt-BR" sz="2200" dirty="0"/>
              <a:t>`</a:t>
            </a:r>
            <a:r>
              <a:rPr lang="pt-BR" sz="2200" dirty="0" err="1"/>
              <a:t>git</a:t>
            </a:r>
            <a:r>
              <a:rPr lang="pt-BR" sz="2200" dirty="0"/>
              <a:t> </a:t>
            </a:r>
            <a:r>
              <a:rPr lang="pt-BR" sz="2200" dirty="0" err="1"/>
              <a:t>commit</a:t>
            </a:r>
            <a:r>
              <a:rPr lang="pt-BR" sz="2200" dirty="0"/>
              <a:t> –m [mensagem de </a:t>
            </a:r>
            <a:r>
              <a:rPr lang="pt-BR" sz="2200" dirty="0" err="1"/>
              <a:t>commit</a:t>
            </a:r>
            <a:r>
              <a:rPr lang="pt-BR" sz="2200" dirty="0"/>
              <a:t>]`  -Para registrar mudanças no repositório com uma mensagem descrevendo o que foi alterado.</a:t>
            </a:r>
          </a:p>
          <a:p>
            <a:r>
              <a:rPr lang="pt-BR" sz="2200" dirty="0"/>
              <a:t>`</a:t>
            </a:r>
            <a:r>
              <a:rPr lang="pt-BR" sz="2200" dirty="0" err="1"/>
              <a:t>git</a:t>
            </a:r>
            <a:r>
              <a:rPr lang="pt-BR" sz="2200" dirty="0"/>
              <a:t> status` - Para obter informações sobre o repositório atual.</a:t>
            </a:r>
          </a:p>
          <a:p>
            <a:r>
              <a:rPr lang="pt-BR" sz="2200" dirty="0"/>
              <a:t>`</a:t>
            </a:r>
            <a:r>
              <a:rPr lang="pt-BR" sz="2200" dirty="0" err="1"/>
              <a:t>git</a:t>
            </a:r>
            <a:r>
              <a:rPr lang="pt-BR" sz="2200" dirty="0"/>
              <a:t> log` - Para mostrar o histórico de </a:t>
            </a:r>
            <a:r>
              <a:rPr lang="pt-BR" sz="2200" dirty="0" err="1"/>
              <a:t>commits</a:t>
            </a:r>
            <a:r>
              <a:rPr lang="pt-BR" sz="2200" dirty="0"/>
              <a:t> `</a:t>
            </a:r>
            <a:r>
              <a:rPr lang="pt-BR" sz="2200" dirty="0" err="1"/>
              <a:t>git</a:t>
            </a:r>
            <a:r>
              <a:rPr lang="pt-BR" sz="2200" dirty="0"/>
              <a:t> </a:t>
            </a:r>
            <a:r>
              <a:rPr lang="pt-BR" sz="2200" dirty="0" err="1"/>
              <a:t>add</a:t>
            </a:r>
            <a:r>
              <a:rPr lang="pt-BR" sz="2200" dirty="0"/>
              <a:t> [arquivo]` - Para adicionar </a:t>
            </a:r>
          </a:p>
          <a:p>
            <a:endParaRPr lang="pt-BR" sz="2200" dirty="0"/>
          </a:p>
          <a:p>
            <a:endParaRPr lang="pt-BR" sz="7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1615BFCF-3606-41F6-BA90-F95928F7BF06}" type="datetime1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1/17/2024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AEF20852-0295-4CFD-BCB6-F16E6D9D8DF9}" type="slidenum">
              <a:rPr lang="en-US">
                <a:solidFill>
                  <a:srgbClr val="FFFFFF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20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28AB7899-FD7E-CC19-4EF2-EA71FE85BB1A}"/>
              </a:ext>
            </a:extLst>
          </p:cNvPr>
          <p:cNvSpPr txBox="1">
            <a:spLocks/>
          </p:cNvSpPr>
          <p:nvPr/>
        </p:nvSpPr>
        <p:spPr>
          <a:xfrm>
            <a:off x="133165" y="230820"/>
            <a:ext cx="5810891" cy="1753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GIT </a:t>
            </a:r>
            <a:br>
              <a:rPr lang="pt-BR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r>
              <a:rPr lang="pt-BR" sz="2800" i="1" dirty="0">
                <a:latin typeface="Söhne"/>
              </a:rPr>
              <a:t>Comandos Básicos</a:t>
            </a:r>
          </a:p>
        </p:txBody>
      </p:sp>
    </p:spTree>
    <p:extLst>
      <p:ext uri="{BB962C8B-B14F-4D97-AF65-F5344CB8AC3E}">
        <p14:creationId xmlns:p14="http://schemas.microsoft.com/office/powerpoint/2010/main" val="71322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itignore.ioを使った簡単で設定漏れのない.gitignoreファイルのつくりかた | thilog">
            <a:extLst>
              <a:ext uri="{FF2B5EF4-FFF2-40B4-BE49-F238E27FC236}">
                <a16:creationId xmlns:a16="http://schemas.microsoft.com/office/drawing/2014/main" id="{78E844C4-F205-97EE-E5F5-ED3776155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-1" r="36678" b="-1"/>
          <a:stretch/>
        </p:blipFill>
        <p:spPr bwMode="auto">
          <a:xfrm>
            <a:off x="5279220" y="10"/>
            <a:ext cx="69175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40C1915-EBBA-8015-F6DF-47E4674FD02C}"/>
              </a:ext>
            </a:extLst>
          </p:cNvPr>
          <p:cNvSpPr txBox="1">
            <a:spLocks/>
          </p:cNvSpPr>
          <p:nvPr/>
        </p:nvSpPr>
        <p:spPr>
          <a:xfrm>
            <a:off x="128364" y="1448179"/>
            <a:ext cx="5224871" cy="51790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Às vezes, é necessário remover arquivos do repositório. </a:t>
            </a:r>
          </a:p>
          <a:p>
            <a:r>
              <a:rPr lang="pt-BR" sz="2200" dirty="0"/>
              <a:t>O comando `</a:t>
            </a:r>
            <a:r>
              <a:rPr lang="pt-BR" sz="2200" i="1" dirty="0" err="1"/>
              <a:t>git</a:t>
            </a:r>
            <a:r>
              <a:rPr lang="pt-BR" sz="2200" i="1" dirty="0"/>
              <a:t> </a:t>
            </a:r>
            <a:r>
              <a:rPr lang="pt-BR" sz="2200" i="1" dirty="0" err="1"/>
              <a:t>rm</a:t>
            </a:r>
            <a:r>
              <a:rPr lang="pt-BR" sz="2200" i="1" dirty="0"/>
              <a:t> [arquivo]</a:t>
            </a:r>
            <a:r>
              <a:rPr lang="pt-BR" sz="2200" dirty="0"/>
              <a:t>` faz isso e também registra a remoção no próximo </a:t>
            </a:r>
            <a:r>
              <a:rPr lang="pt-BR" sz="2200" dirty="0" err="1"/>
              <a:t>commit</a:t>
            </a:r>
            <a:r>
              <a:rPr lang="pt-BR" sz="2200" dirty="0"/>
              <a:t>.</a:t>
            </a:r>
          </a:p>
          <a:p>
            <a:endParaRPr lang="pt-BR" sz="2200" dirty="0"/>
          </a:p>
          <a:p>
            <a:endParaRPr lang="pt-BR" sz="2200" dirty="0"/>
          </a:p>
          <a:p>
            <a:r>
              <a:rPr lang="pt-BR" sz="2200" dirty="0"/>
              <a:t>Lembre-se de depois de usar o </a:t>
            </a:r>
            <a:r>
              <a:rPr lang="pt-BR" sz="2200" dirty="0" err="1"/>
              <a:t>git</a:t>
            </a:r>
            <a:r>
              <a:rPr lang="pt-BR" sz="2200" dirty="0"/>
              <a:t> </a:t>
            </a:r>
            <a:r>
              <a:rPr lang="pt-BR" sz="2200" dirty="0" err="1"/>
              <a:t>rm</a:t>
            </a:r>
            <a:r>
              <a:rPr lang="pt-BR" sz="2200" dirty="0"/>
              <a:t>, fazer um </a:t>
            </a:r>
            <a:r>
              <a:rPr lang="pt-BR" sz="2200" dirty="0" err="1"/>
              <a:t>commit</a:t>
            </a:r>
            <a:r>
              <a:rPr lang="pt-BR" sz="2200" dirty="0"/>
              <a:t> para efetivar a </a:t>
            </a:r>
            <a:r>
              <a:rPr lang="pt-BR" sz="2200" dirty="0" err="1"/>
              <a:t>a</a:t>
            </a:r>
            <a:r>
              <a:rPr lang="pt-BR" sz="2200" dirty="0"/>
              <a:t> remoção.</a:t>
            </a:r>
          </a:p>
          <a:p>
            <a:endParaRPr lang="pt-BR" sz="2200" dirty="0"/>
          </a:p>
          <a:p>
            <a:endParaRPr lang="pt-BR" sz="2200" dirty="0"/>
          </a:p>
          <a:p>
            <a:r>
              <a:rPr lang="pt-BR" sz="2200" dirty="0"/>
              <a:t>Este comando efetiva a remoção e grava a mudança no histórico do </a:t>
            </a:r>
            <a:r>
              <a:rPr lang="pt-BR" sz="2200" dirty="0" err="1"/>
              <a:t>Git</a:t>
            </a:r>
            <a:endParaRPr lang="pt-BR" sz="2200" dirty="0"/>
          </a:p>
          <a:p>
            <a:endParaRPr lang="pt-BR" sz="7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1615BFCF-3606-41F6-BA90-F95928F7BF06}" type="datetime1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1/17/2024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AEF20852-0295-4CFD-BCB6-F16E6D9D8DF9}" type="slidenum">
              <a:rPr lang="en-US">
                <a:solidFill>
                  <a:srgbClr val="FFFFFF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21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28AB7899-FD7E-CC19-4EF2-EA71FE85BB1A}"/>
              </a:ext>
            </a:extLst>
          </p:cNvPr>
          <p:cNvSpPr txBox="1">
            <a:spLocks/>
          </p:cNvSpPr>
          <p:nvPr/>
        </p:nvSpPr>
        <p:spPr>
          <a:xfrm>
            <a:off x="133165" y="230820"/>
            <a:ext cx="5810891" cy="1217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GIT </a:t>
            </a:r>
            <a:br>
              <a:rPr lang="pt-BR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r>
              <a:rPr lang="pt-BR" sz="2800" i="1" dirty="0">
                <a:latin typeface="Söhne"/>
              </a:rPr>
              <a:t>Comandos Básicos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B4705C8-0CEB-2EB6-212B-3CA8328B3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213" y="4646249"/>
            <a:ext cx="3848637" cy="88594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C734D57-BCE3-20EC-226B-F8E80D3577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26"/>
          <a:stretch/>
        </p:blipFill>
        <p:spPr>
          <a:xfrm>
            <a:off x="1316237" y="2917096"/>
            <a:ext cx="3873530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0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Exercícios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22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4AC0EB0-0B16-A613-D1F1-E00796023605}"/>
              </a:ext>
            </a:extLst>
          </p:cNvPr>
          <p:cNvSpPr txBox="1"/>
          <p:nvPr/>
        </p:nvSpPr>
        <p:spPr>
          <a:xfrm>
            <a:off x="416864" y="1360866"/>
            <a:ext cx="996113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Exercício 1: Testando o Conhecimento do </a:t>
            </a:r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Git</a:t>
            </a:r>
            <a:endParaRPr lang="pt-BR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Como iniciar um novo repositório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Git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em um diretório existente?</a:t>
            </a:r>
          </a:p>
          <a:p>
            <a:pPr algn="l">
              <a:buFont typeface="+mj-lt"/>
              <a:buAutoNum type="arabicPeriod"/>
            </a:pP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Qual comando é utilizado para clonar um repositório remoto para o seu ambiente local?</a:t>
            </a:r>
          </a:p>
          <a:p>
            <a:pPr algn="l">
              <a:buFont typeface="+mj-lt"/>
              <a:buAutoNum type="arabicPeriod"/>
            </a:pP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Explique a diferença entre `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git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add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[arquivo]` e `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git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add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.`.</a:t>
            </a:r>
          </a:p>
          <a:p>
            <a:pPr algn="l">
              <a:buFont typeface="+mj-lt"/>
              <a:buAutoNum type="arabicPeriod"/>
            </a:pP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Qual comando é utilizado para visualizar o histórico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commits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no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Git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?</a:t>
            </a:r>
          </a:p>
          <a:p>
            <a:pPr algn="l">
              <a:buFont typeface="+mj-lt"/>
              <a:buAutoNum type="arabicPeriod"/>
            </a:pP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Exercícios práticos: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Inicie um novo repositório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Git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em um diretório de sua escolha e crie um arquivo chamado "README.md". Adicione um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commit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com uma mensagem descritiva.</a:t>
            </a:r>
            <a:endParaRPr lang="pt-BR" dirty="0">
              <a:solidFill>
                <a:srgbClr val="374151"/>
              </a:solidFill>
              <a:latin typeface="Söhne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Faça um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commit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adicionando os arquivos modificados ou criados no exercício anterior. Lembre-se de incluir uma mensagem descritiva no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commit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Utilize o comando `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git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log` para visualizar o histórico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commits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no seu repositório. Identifique os autores, datas e mensagens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commit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5270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373683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 para </a:t>
            </a:r>
            <a:r>
              <a:rPr lang="pt-BR" sz="6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AutoEstudo</a:t>
            </a:r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9" y="1825625"/>
            <a:ext cx="993805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Acessar o </a:t>
            </a:r>
            <a:r>
              <a:rPr lang="pt-BR" dirty="0" err="1"/>
              <a:t>Classroom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Ler o Material deixado na plataforma.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Todo material de aula será colocado até 18h para que o aluno utilize no momento do </a:t>
            </a:r>
            <a:r>
              <a:rPr lang="pt-BR" dirty="0" err="1"/>
              <a:t>AutoEstudo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Exercícios para auto estudo serão corrigidos em aula e valerão nota.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23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055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373683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Próxima Aula: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9" y="1825625"/>
            <a:ext cx="98169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Exercícios</a:t>
            </a:r>
          </a:p>
          <a:p>
            <a:r>
              <a:rPr lang="pt-BR" dirty="0"/>
              <a:t>Tira dúvidas</a:t>
            </a:r>
          </a:p>
          <a:p>
            <a:r>
              <a:rPr lang="pt-BR" dirty="0"/>
              <a:t>Avaliações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24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486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F02806-180F-4715-BED4-260EDF29E9A3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 descr="LOGO_SENAI_BRANCO.png">
            <a:extLst>
              <a:ext uri="{FF2B5EF4-FFF2-40B4-BE49-F238E27FC236}">
                <a16:creationId xmlns:a16="http://schemas.microsoft.com/office/drawing/2014/main" id="{0F2AB8F5-43FB-4862-8EFE-92000C3740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C3684B-3998-49AB-B7E4-11FC681E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Perguntas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80AABB-8BA2-4BB4-9978-C51BA090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40B1-9A24-41CA-A711-89DE9582208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641633-4392-422E-B3EF-ADF9353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25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5D1323-6C22-45EF-A560-0A343DC33950}"/>
              </a:ext>
            </a:extLst>
          </p:cNvPr>
          <p:cNvSpPr/>
          <p:nvPr/>
        </p:nvSpPr>
        <p:spPr>
          <a:xfrm>
            <a:off x="238539" y="1345909"/>
            <a:ext cx="10031896" cy="54476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8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  <a:p>
            <a:pPr algn="ctr"/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/>
              </a:rPr>
              <a:t>anthony.freitas@docente.senai.br</a:t>
            </a:r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pt-BR" sz="2400" i="1" dirty="0"/>
              <a:t>"Meu trabalho é criar sites bonitos, eficientes e bem projetados.</a:t>
            </a:r>
            <a:br>
              <a:rPr lang="pt-BR" sz="2400" dirty="0"/>
            </a:br>
            <a:r>
              <a:rPr lang="pt-BR" sz="2400" i="1" dirty="0"/>
              <a:t>"Não é sobre fazer projetos, é sobre realizar sonhos."</a:t>
            </a: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213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F02806-180F-4715-BED4-260EDF29E9A3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 descr="LOGO_SENAI_BRANCO.png">
            <a:extLst>
              <a:ext uri="{FF2B5EF4-FFF2-40B4-BE49-F238E27FC236}">
                <a16:creationId xmlns:a16="http://schemas.microsoft.com/office/drawing/2014/main" id="{0F2AB8F5-43FB-4862-8EFE-92000C3740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C3684B-3998-49AB-B7E4-11FC681E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365125"/>
            <a:ext cx="10889974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Cronograma de Aulas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80AABB-8BA2-4BB4-9978-C51BA090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40B1-9A24-41CA-A711-89DE95822086}" type="datetime1">
              <a:rPr lang="pt-BR" smtClean="0">
                <a:solidFill>
                  <a:schemeClr val="tx1"/>
                </a:solidFill>
              </a:rPr>
              <a:t>17/01/2024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641633-4392-422E-B3EF-ADF9353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3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5D1323-6C22-45EF-A560-0A343DC33950}"/>
              </a:ext>
            </a:extLst>
          </p:cNvPr>
          <p:cNvSpPr/>
          <p:nvPr/>
        </p:nvSpPr>
        <p:spPr>
          <a:xfrm>
            <a:off x="238539" y="1938057"/>
            <a:ext cx="10031896" cy="36625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tabLst>
                <a:tab pos="1258888" algn="l"/>
              </a:tabLst>
            </a:pPr>
            <a:r>
              <a:rPr lang="pt-BR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 curso de Desenvolvedor Front-</a:t>
            </a:r>
            <a:r>
              <a:rPr lang="pt-BR" sz="32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</a:t>
            </a:r>
            <a:r>
              <a:rPr lang="pt-BR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é dividido em 4 Unidades Curriculares e um Projeto Final:</a:t>
            </a:r>
          </a:p>
          <a:p>
            <a:pPr algn="ctr">
              <a:tabLst>
                <a:tab pos="1258888" algn="l"/>
              </a:tabLst>
            </a:pPr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Iniciação à Tecnologia da Informação (orientações básicas de TI)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Lógica de Programação (Algoritmos, Fluxogramas, Operadores)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</a:t>
            </a:r>
            <a:r>
              <a:rPr lang="pt-BR" sz="2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</a:t>
            </a: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Essencial (HTML, CSS)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Desenvolvimento Web (</a:t>
            </a:r>
            <a:r>
              <a:rPr lang="pt-BR" sz="2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JavaScript</a:t>
            </a: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 Frameworks)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Integração das Unidades Curriculares (Projeto Final)</a:t>
            </a: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781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9" name="Rectangle 207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1" y="325369"/>
            <a:ext cx="4528391" cy="1956841"/>
          </a:xfrm>
        </p:spPr>
        <p:txBody>
          <a:bodyPr anchor="b">
            <a:normAutofit/>
          </a:bodyPr>
          <a:lstStyle/>
          <a:p>
            <a:r>
              <a:rPr lang="pt-BR" sz="34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Introdução ao </a:t>
            </a:r>
            <a:r>
              <a:rPr lang="pt-BR" sz="3400" b="1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</a:t>
            </a:r>
            <a:br>
              <a:rPr lang="pt-BR" sz="3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sz="2800" i="1" dirty="0">
                <a:latin typeface="Söhne"/>
              </a:rPr>
              <a:t>Controle de Versão Simplificado</a:t>
            </a:r>
            <a:endParaRPr lang="pt-BR" sz="3400" i="1" dirty="0">
              <a:latin typeface="Söhne"/>
            </a:endParaRPr>
          </a:p>
        </p:txBody>
      </p:sp>
      <p:sp>
        <p:nvSpPr>
          <p:cNvPr id="208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2" y="2872899"/>
            <a:ext cx="4828362" cy="33206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dirty="0"/>
              <a:t>Descubra como o </a:t>
            </a:r>
            <a:r>
              <a:rPr lang="pt-BR" sz="2200" dirty="0" err="1"/>
              <a:t>Git</a:t>
            </a:r>
            <a:r>
              <a:rPr lang="pt-BR" sz="2200" dirty="0"/>
              <a:t> pode transformar o gerenciamento de seus projetos de código!</a:t>
            </a:r>
          </a:p>
          <a:p>
            <a:pPr marL="0" indent="0" algn="just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dirty="0"/>
              <a:t>O </a:t>
            </a:r>
            <a:r>
              <a:rPr lang="pt-BR" sz="2200" dirty="0" err="1"/>
              <a:t>Git</a:t>
            </a:r>
            <a:r>
              <a:rPr lang="pt-BR" sz="2200" dirty="0"/>
              <a:t> é um dos sistemas de controle de versão mais utilizados no mundo de desenvolvimento de software. 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15BFCF-3606-41F6-BA90-F95928F7BF06}" type="datetime1">
              <a:rPr lang="pt-BR"/>
              <a:pPr>
                <a:spcAft>
                  <a:spcPts val="600"/>
                </a:spcAft>
              </a:pPr>
              <a:t>17/01/2024</a:t>
            </a:fld>
            <a:endParaRPr lang="pt-BR"/>
          </a:p>
        </p:txBody>
      </p:sp>
      <p:pic>
        <p:nvPicPr>
          <p:cNvPr id="8" name="Picture 2" descr="Github Logo : Github Logos And Usage Github - At logolynx.com find ...">
            <a:extLst>
              <a:ext uri="{FF2B5EF4-FFF2-40B4-BE49-F238E27FC236}">
                <a16:creationId xmlns:a16="http://schemas.microsoft.com/office/drawing/2014/main" id="{FFA916A5-2EC7-31FE-FC6F-4ED590DA65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F20852-0295-4CFD-BCB6-F16E6D9D8DF9}" type="slidenum">
              <a:rPr lang="pt-B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pt-BR">
              <a:solidFill>
                <a:srgbClr val="FFFFFF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1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4" name="Rectangle 3083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6" name="Rectangle 3085">
            <a:extLst>
              <a:ext uri="{FF2B5EF4-FFF2-40B4-BE49-F238E27FC236}">
                <a16:creationId xmlns:a16="http://schemas.microsoft.com/office/drawing/2014/main" id="{F3768FD5-DD7A-43C7-8DEA-1F5DB3CB5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AA57167-B59D-C1E6-1718-AFCB951B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19" y="3154025"/>
            <a:ext cx="5797119" cy="1533385"/>
          </a:xfrm>
        </p:spPr>
        <p:txBody>
          <a:bodyPr>
            <a:normAutofit/>
          </a:bodyPr>
          <a:lstStyle/>
          <a:p>
            <a:pPr algn="ctr"/>
            <a:r>
              <a:rPr lang="pt-BR" sz="37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 que é um sistema de controle de versão?</a:t>
            </a:r>
            <a:endParaRPr lang="pt-BR" sz="3700" i="1" dirty="0">
              <a:latin typeface="Söhne"/>
            </a:endParaRPr>
          </a:p>
        </p:txBody>
      </p:sp>
      <p:pic>
        <p:nvPicPr>
          <p:cNvPr id="2" name="Picture 6" descr="Basics Of Git. What is GitHub? | by Amal Dev A S | Medium">
            <a:extLst>
              <a:ext uri="{FF2B5EF4-FFF2-40B4-BE49-F238E27FC236}">
                <a16:creationId xmlns:a16="http://schemas.microsoft.com/office/drawing/2014/main" id="{87FFF037-A8C8-9C27-118C-726E76D629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18" b="18210"/>
          <a:stretch/>
        </p:blipFill>
        <p:spPr bwMode="auto">
          <a:xfrm>
            <a:off x="2" y="10"/>
            <a:ext cx="10533319" cy="3154014"/>
          </a:xfrm>
          <a:custGeom>
            <a:avLst/>
            <a:gdLst/>
            <a:ahLst/>
            <a:cxnLst/>
            <a:rect l="l" t="t" r="r" b="b"/>
            <a:pathLst>
              <a:path w="12191999" h="3428999">
                <a:moveTo>
                  <a:pt x="0" y="0"/>
                </a:moveTo>
                <a:lnTo>
                  <a:pt x="12191999" y="0"/>
                </a:lnTo>
                <a:lnTo>
                  <a:pt x="12191999" y="920893"/>
                </a:lnTo>
                <a:lnTo>
                  <a:pt x="12191999" y="1514929"/>
                </a:lnTo>
                <a:lnTo>
                  <a:pt x="12191999" y="3130902"/>
                </a:lnTo>
                <a:lnTo>
                  <a:pt x="12188051" y="3131476"/>
                </a:lnTo>
                <a:cubicBezTo>
                  <a:pt x="12153000" y="3135813"/>
                  <a:pt x="12133655" y="3136025"/>
                  <a:pt x="12112012" y="3138906"/>
                </a:cubicBezTo>
                <a:cubicBezTo>
                  <a:pt x="12076970" y="3145595"/>
                  <a:pt x="12039899" y="3160769"/>
                  <a:pt x="12018752" y="3165642"/>
                </a:cubicBezTo>
                <a:lnTo>
                  <a:pt x="11985122" y="3168147"/>
                </a:lnTo>
                <a:lnTo>
                  <a:pt x="11986344" y="3172878"/>
                </a:lnTo>
                <a:lnTo>
                  <a:pt x="11973852" y="3173226"/>
                </a:lnTo>
                <a:lnTo>
                  <a:pt x="11945968" y="3173341"/>
                </a:lnTo>
                <a:cubicBezTo>
                  <a:pt x="11928568" y="3174057"/>
                  <a:pt x="11880184" y="3172923"/>
                  <a:pt x="11862470" y="3174654"/>
                </a:cubicBezTo>
                <a:cubicBezTo>
                  <a:pt x="11857360" y="3179700"/>
                  <a:pt x="11849473" y="3182451"/>
                  <a:pt x="11839688" y="3183726"/>
                </a:cubicBezTo>
                <a:lnTo>
                  <a:pt x="11818138" y="3183868"/>
                </a:lnTo>
                <a:lnTo>
                  <a:pt x="11693161" y="3196027"/>
                </a:lnTo>
                <a:lnTo>
                  <a:pt x="11675978" y="3196936"/>
                </a:lnTo>
                <a:lnTo>
                  <a:pt x="11666672" y="3201013"/>
                </a:lnTo>
                <a:cubicBezTo>
                  <a:pt x="11659568" y="3201827"/>
                  <a:pt x="11639160" y="3201301"/>
                  <a:pt x="11633348" y="3201823"/>
                </a:cubicBezTo>
                <a:lnTo>
                  <a:pt x="11631806" y="3204144"/>
                </a:lnTo>
                <a:cubicBezTo>
                  <a:pt x="11613292" y="3207852"/>
                  <a:pt x="11543654" y="3220200"/>
                  <a:pt x="11522270" y="3224070"/>
                </a:cubicBezTo>
                <a:cubicBezTo>
                  <a:pt x="11517998" y="3220503"/>
                  <a:pt x="11508432" y="3226137"/>
                  <a:pt x="11503503" y="3227361"/>
                </a:cubicBezTo>
                <a:cubicBezTo>
                  <a:pt x="11502740" y="3224959"/>
                  <a:pt x="11490808" y="3224226"/>
                  <a:pt x="11487288" y="3226364"/>
                </a:cubicBezTo>
                <a:cubicBezTo>
                  <a:pt x="11403406" y="3238085"/>
                  <a:pt x="11445394" y="3213864"/>
                  <a:pt x="11397514" y="3229209"/>
                </a:cubicBezTo>
                <a:cubicBezTo>
                  <a:pt x="11389044" y="3230225"/>
                  <a:pt x="11382180" y="3229256"/>
                  <a:pt x="11376160" y="3227461"/>
                </a:cubicBezTo>
                <a:lnTo>
                  <a:pt x="11367180" y="3223774"/>
                </a:lnTo>
                <a:lnTo>
                  <a:pt x="11332420" y="3230742"/>
                </a:lnTo>
                <a:cubicBezTo>
                  <a:pt x="11315298" y="3233171"/>
                  <a:pt x="11297277" y="3234781"/>
                  <a:pt x="11278786" y="3235517"/>
                </a:cubicBezTo>
                <a:cubicBezTo>
                  <a:pt x="11274637" y="3230607"/>
                  <a:pt x="11260123" y="3237582"/>
                  <a:pt x="11253295" y="3238964"/>
                </a:cubicBezTo>
                <a:cubicBezTo>
                  <a:pt x="11253224" y="3235757"/>
                  <a:pt x="11238096" y="3234220"/>
                  <a:pt x="11232727" y="3236871"/>
                </a:cubicBezTo>
                <a:cubicBezTo>
                  <a:pt x="11119903" y="3248332"/>
                  <a:pt x="11183388" y="3218382"/>
                  <a:pt x="11115682" y="3236341"/>
                </a:cubicBezTo>
                <a:cubicBezTo>
                  <a:pt x="11104356" y="3237278"/>
                  <a:pt x="11095858" y="3235671"/>
                  <a:pt x="11088768" y="3233017"/>
                </a:cubicBezTo>
                <a:lnTo>
                  <a:pt x="11076012" y="3226390"/>
                </a:lnTo>
                <a:lnTo>
                  <a:pt x="11066016" y="3228753"/>
                </a:lnTo>
                <a:cubicBezTo>
                  <a:pt x="11028292" y="3228939"/>
                  <a:pt x="11017169" y="3222147"/>
                  <a:pt x="10995221" y="3228989"/>
                </a:cubicBezTo>
                <a:cubicBezTo>
                  <a:pt x="10962786" y="3214768"/>
                  <a:pt x="10973708" y="3227571"/>
                  <a:pt x="10949038" y="3229747"/>
                </a:cubicBezTo>
                <a:cubicBezTo>
                  <a:pt x="10929576" y="3232582"/>
                  <a:pt x="10965306" y="3238039"/>
                  <a:pt x="10946231" y="3238844"/>
                </a:cubicBezTo>
                <a:cubicBezTo>
                  <a:pt x="10925596" y="3235173"/>
                  <a:pt x="10926566" y="3246575"/>
                  <a:pt x="10905107" y="3242085"/>
                </a:cubicBezTo>
                <a:cubicBezTo>
                  <a:pt x="10910320" y="3233495"/>
                  <a:pt x="10862761" y="3243750"/>
                  <a:pt x="10861282" y="3236246"/>
                </a:cubicBezTo>
                <a:cubicBezTo>
                  <a:pt x="10843055" y="3246977"/>
                  <a:pt x="10833897" y="3233757"/>
                  <a:pt x="10809627" y="3237064"/>
                </a:cubicBezTo>
                <a:cubicBezTo>
                  <a:pt x="10798198" y="3241124"/>
                  <a:pt x="10789952" y="3241821"/>
                  <a:pt x="10778718" y="3237455"/>
                </a:cubicBezTo>
                <a:cubicBezTo>
                  <a:pt x="10726069" y="3257219"/>
                  <a:pt x="10746866" y="3238339"/>
                  <a:pt x="10697595" y="3245939"/>
                </a:cubicBezTo>
                <a:cubicBezTo>
                  <a:pt x="10655146" y="3253933"/>
                  <a:pt x="10607026" y="3259119"/>
                  <a:pt x="10565970" y="3278201"/>
                </a:cubicBezTo>
                <a:cubicBezTo>
                  <a:pt x="10558434" y="3283608"/>
                  <a:pt x="10539930" y="3285654"/>
                  <a:pt x="10524645" y="3282773"/>
                </a:cubicBezTo>
                <a:cubicBezTo>
                  <a:pt x="10522018" y="3282276"/>
                  <a:pt x="10519582" y="3281649"/>
                  <a:pt x="10517421" y="3280913"/>
                </a:cubicBezTo>
                <a:cubicBezTo>
                  <a:pt x="10481928" y="3283832"/>
                  <a:pt x="10352108" y="3296870"/>
                  <a:pt x="10311683" y="3300288"/>
                </a:cubicBezTo>
                <a:cubicBezTo>
                  <a:pt x="10308410" y="3293342"/>
                  <a:pt x="10287968" y="3305875"/>
                  <a:pt x="10274873" y="3301423"/>
                </a:cubicBezTo>
                <a:cubicBezTo>
                  <a:pt x="10265494" y="3297516"/>
                  <a:pt x="10257104" y="3300407"/>
                  <a:pt x="10247307" y="3300714"/>
                </a:cubicBezTo>
                <a:cubicBezTo>
                  <a:pt x="10234401" y="3297643"/>
                  <a:pt x="10192308" y="3303190"/>
                  <a:pt x="10181334" y="3307168"/>
                </a:cubicBezTo>
                <a:cubicBezTo>
                  <a:pt x="10155109" y="3320992"/>
                  <a:pt x="10095518" y="3310726"/>
                  <a:pt x="10073729" y="3321318"/>
                </a:cubicBezTo>
                <a:cubicBezTo>
                  <a:pt x="10065823" y="3322872"/>
                  <a:pt x="10058087" y="3323501"/>
                  <a:pt x="10050495" y="3323554"/>
                </a:cubicBezTo>
                <a:lnTo>
                  <a:pt x="10029247" y="3322387"/>
                </a:lnTo>
                <a:lnTo>
                  <a:pt x="10023206" y="3319426"/>
                </a:lnTo>
                <a:lnTo>
                  <a:pt x="10010221" y="3320159"/>
                </a:lnTo>
                <a:lnTo>
                  <a:pt x="10006500" y="3319709"/>
                </a:lnTo>
                <a:cubicBezTo>
                  <a:pt x="9999392" y="3318836"/>
                  <a:pt x="9992376" y="3318075"/>
                  <a:pt x="9985433" y="3317775"/>
                </a:cubicBezTo>
                <a:cubicBezTo>
                  <a:pt x="9994564" y="3332623"/>
                  <a:pt x="9927872" y="3317665"/>
                  <a:pt x="9947096" y="3329673"/>
                </a:cubicBezTo>
                <a:cubicBezTo>
                  <a:pt x="9910530" y="3330603"/>
                  <a:pt x="9938422" y="3341787"/>
                  <a:pt x="9894468" y="3331125"/>
                </a:cubicBezTo>
                <a:cubicBezTo>
                  <a:pt x="9837697" y="3343266"/>
                  <a:pt x="9748207" y="3338748"/>
                  <a:pt x="9703741" y="3357170"/>
                </a:cubicBezTo>
                <a:cubicBezTo>
                  <a:pt x="9709264" y="3350136"/>
                  <a:pt x="9685337" y="3344679"/>
                  <a:pt x="9668763" y="3348169"/>
                </a:cubicBezTo>
                <a:cubicBezTo>
                  <a:pt x="9688139" y="3320571"/>
                  <a:pt x="9603232" y="3373038"/>
                  <a:pt x="9588644" y="3354205"/>
                </a:cubicBezTo>
                <a:cubicBezTo>
                  <a:pt x="9587925" y="3371689"/>
                  <a:pt x="9513642" y="3401336"/>
                  <a:pt x="9478680" y="3386990"/>
                </a:cubicBezTo>
                <a:cubicBezTo>
                  <a:pt x="9425416" y="3390492"/>
                  <a:pt x="9387699" y="3404944"/>
                  <a:pt x="9331856" y="3399166"/>
                </a:cubicBezTo>
                <a:cubicBezTo>
                  <a:pt x="9330123" y="3401505"/>
                  <a:pt x="9327283" y="3403463"/>
                  <a:pt x="9323679" y="3405145"/>
                </a:cubicBezTo>
                <a:lnTo>
                  <a:pt x="9311620" y="3409223"/>
                </a:lnTo>
                <a:lnTo>
                  <a:pt x="9309289" y="3408926"/>
                </a:lnTo>
                <a:cubicBezTo>
                  <a:pt x="9300131" y="3408873"/>
                  <a:pt x="9295442" y="3409859"/>
                  <a:pt x="9292731" y="3411301"/>
                </a:cubicBezTo>
                <a:lnTo>
                  <a:pt x="9290814" y="3413412"/>
                </a:lnTo>
                <a:lnTo>
                  <a:pt x="9279990" y="3415541"/>
                </a:lnTo>
                <a:lnTo>
                  <a:pt x="9260104" y="3421077"/>
                </a:lnTo>
                <a:lnTo>
                  <a:pt x="9255034" y="3420853"/>
                </a:lnTo>
                <a:lnTo>
                  <a:pt x="9222941" y="3427242"/>
                </a:lnTo>
                <a:lnTo>
                  <a:pt x="9221858" y="3426731"/>
                </a:lnTo>
                <a:cubicBezTo>
                  <a:pt x="9218700" y="3425733"/>
                  <a:pt x="9214983" y="3425271"/>
                  <a:pt x="9210014" y="3425917"/>
                </a:cubicBezTo>
                <a:cubicBezTo>
                  <a:pt x="9208256" y="3416158"/>
                  <a:pt x="9203342" y="3422957"/>
                  <a:pt x="9188839" y="3425728"/>
                </a:cubicBezTo>
                <a:cubicBezTo>
                  <a:pt x="9182870" y="3411188"/>
                  <a:pt x="9147335" y="3424352"/>
                  <a:pt x="9132080" y="3417886"/>
                </a:cubicBezTo>
                <a:cubicBezTo>
                  <a:pt x="9121557" y="3420249"/>
                  <a:pt x="9110321" y="3422482"/>
                  <a:pt x="9098549" y="3424480"/>
                </a:cubicBezTo>
                <a:lnTo>
                  <a:pt x="9003970" y="3425484"/>
                </a:lnTo>
                <a:lnTo>
                  <a:pt x="8904921" y="3413774"/>
                </a:lnTo>
                <a:cubicBezTo>
                  <a:pt x="8868284" y="3413519"/>
                  <a:pt x="8836559" y="3409171"/>
                  <a:pt x="8805551" y="3412237"/>
                </a:cubicBezTo>
                <a:cubicBezTo>
                  <a:pt x="8792955" y="3408854"/>
                  <a:pt x="8781083" y="3407488"/>
                  <a:pt x="8769572" y="3412551"/>
                </a:cubicBezTo>
                <a:cubicBezTo>
                  <a:pt x="8735382" y="3410862"/>
                  <a:pt x="8727105" y="3403632"/>
                  <a:pt x="8705440" y="3409271"/>
                </a:cubicBezTo>
                <a:cubicBezTo>
                  <a:pt x="8686231" y="3397576"/>
                  <a:pt x="8685094" y="3402040"/>
                  <a:pt x="8676067" y="3405389"/>
                </a:cubicBezTo>
                <a:lnTo>
                  <a:pt x="8674779" y="3405628"/>
                </a:lnTo>
                <a:lnTo>
                  <a:pt x="8672154" y="3403956"/>
                </a:lnTo>
                <a:lnTo>
                  <a:pt x="8666720" y="3403182"/>
                </a:lnTo>
                <a:lnTo>
                  <a:pt x="8651886" y="3403680"/>
                </a:lnTo>
                <a:lnTo>
                  <a:pt x="8646307" y="3404298"/>
                </a:lnTo>
                <a:cubicBezTo>
                  <a:pt x="8642465" y="3404565"/>
                  <a:pt x="8639912" y="3404534"/>
                  <a:pt x="8638145" y="3404287"/>
                </a:cubicBezTo>
                <a:lnTo>
                  <a:pt x="8637941" y="3404149"/>
                </a:lnTo>
                <a:lnTo>
                  <a:pt x="8630296" y="3404406"/>
                </a:lnTo>
                <a:cubicBezTo>
                  <a:pt x="8617394" y="3405155"/>
                  <a:pt x="8604838" y="3406180"/>
                  <a:pt x="8592887" y="3407398"/>
                </a:cubicBezTo>
                <a:cubicBezTo>
                  <a:pt x="8582781" y="3399722"/>
                  <a:pt x="8538622" y="3408789"/>
                  <a:pt x="8543455" y="3394319"/>
                </a:cubicBezTo>
                <a:cubicBezTo>
                  <a:pt x="8527334" y="3395534"/>
                  <a:pt x="8517583" y="3401542"/>
                  <a:pt x="8523012" y="3392051"/>
                </a:cubicBezTo>
                <a:cubicBezTo>
                  <a:pt x="8517705" y="3392178"/>
                  <a:pt x="8514435" y="3391372"/>
                  <a:pt x="8512093" y="3390108"/>
                </a:cubicBezTo>
                <a:lnTo>
                  <a:pt x="8511416" y="3389513"/>
                </a:lnTo>
                <a:lnTo>
                  <a:pt x="8475551" y="3392450"/>
                </a:lnTo>
                <a:lnTo>
                  <a:pt x="8470789" y="3391736"/>
                </a:lnTo>
                <a:lnTo>
                  <a:pt x="8447414" y="3395064"/>
                </a:lnTo>
                <a:lnTo>
                  <a:pt x="8435335" y="3396028"/>
                </a:lnTo>
                <a:lnTo>
                  <a:pt x="8431923" y="3397855"/>
                </a:lnTo>
                <a:cubicBezTo>
                  <a:pt x="8428239" y="3398965"/>
                  <a:pt x="8422959" y="3399444"/>
                  <a:pt x="8414099" y="3398491"/>
                </a:cubicBezTo>
                <a:lnTo>
                  <a:pt x="8412049" y="3397978"/>
                </a:lnTo>
                <a:lnTo>
                  <a:pt x="8397349" y="3400683"/>
                </a:lnTo>
                <a:cubicBezTo>
                  <a:pt x="8392615" y="3401933"/>
                  <a:pt x="8388424" y="3403524"/>
                  <a:pt x="8385030" y="3405585"/>
                </a:cubicBezTo>
                <a:cubicBezTo>
                  <a:pt x="8334977" y="3394568"/>
                  <a:pt x="8287750" y="3404648"/>
                  <a:pt x="8233422" y="3402742"/>
                </a:cubicBezTo>
                <a:cubicBezTo>
                  <a:pt x="8209936" y="3385601"/>
                  <a:pt x="8116056" y="3406588"/>
                  <a:pt x="8102569" y="3423208"/>
                </a:cubicBezTo>
                <a:cubicBezTo>
                  <a:pt x="8102264" y="3408645"/>
                  <a:pt x="8034186" y="3428475"/>
                  <a:pt x="8016625" y="3428989"/>
                </a:cubicBezTo>
                <a:cubicBezTo>
                  <a:pt x="8010771" y="3429161"/>
                  <a:pt x="8010530" y="3427186"/>
                  <a:pt x="8020284" y="3421076"/>
                </a:cubicBezTo>
                <a:cubicBezTo>
                  <a:pt x="8001623" y="3422777"/>
                  <a:pt x="7982361" y="3415208"/>
                  <a:pt x="7992871" y="3409037"/>
                </a:cubicBezTo>
                <a:cubicBezTo>
                  <a:pt x="7936181" y="3422244"/>
                  <a:pt x="7852511" y="3409112"/>
                  <a:pt x="7788452" y="3415110"/>
                </a:cubicBezTo>
                <a:cubicBezTo>
                  <a:pt x="7753529" y="3400598"/>
                  <a:pt x="7772461" y="3414025"/>
                  <a:pt x="7736237" y="3411311"/>
                </a:cubicBezTo>
                <a:cubicBezTo>
                  <a:pt x="7746145" y="3424670"/>
                  <a:pt x="7692261" y="3403816"/>
                  <a:pt x="7690279" y="3418893"/>
                </a:cubicBezTo>
                <a:cubicBezTo>
                  <a:pt x="7683750" y="3417921"/>
                  <a:pt x="7677487" y="3416505"/>
                  <a:pt x="7671219" y="3414970"/>
                </a:cubicBezTo>
                <a:lnTo>
                  <a:pt x="7667928" y="3414173"/>
                </a:lnTo>
                <a:lnTo>
                  <a:pt x="7654774" y="3413595"/>
                </a:lnTo>
                <a:lnTo>
                  <a:pt x="7651067" y="3410171"/>
                </a:lnTo>
                <a:lnTo>
                  <a:pt x="7631267" y="3406963"/>
                </a:lnTo>
                <a:cubicBezTo>
                  <a:pt x="7623851" y="3406267"/>
                  <a:pt x="7615871" y="3406106"/>
                  <a:pt x="7607053" y="3406809"/>
                </a:cubicBezTo>
                <a:cubicBezTo>
                  <a:pt x="7585359" y="3412784"/>
                  <a:pt x="7551579" y="3405461"/>
                  <a:pt x="7521027" y="3405904"/>
                </a:cubicBezTo>
                <a:lnTo>
                  <a:pt x="7506997" y="3407754"/>
                </a:lnTo>
                <a:lnTo>
                  <a:pt x="7461204" y="3404669"/>
                </a:lnTo>
                <a:cubicBezTo>
                  <a:pt x="7448169" y="3404071"/>
                  <a:pt x="7434640" y="3403756"/>
                  <a:pt x="7420396" y="3403975"/>
                </a:cubicBezTo>
                <a:lnTo>
                  <a:pt x="7393955" y="3405447"/>
                </a:lnTo>
                <a:lnTo>
                  <a:pt x="7387024" y="3404227"/>
                </a:lnTo>
                <a:cubicBezTo>
                  <a:pt x="7374952" y="3404363"/>
                  <a:pt x="7358975" y="3408656"/>
                  <a:pt x="7360398" y="3403441"/>
                </a:cubicBezTo>
                <a:lnTo>
                  <a:pt x="7346837" y="3405249"/>
                </a:lnTo>
                <a:lnTo>
                  <a:pt x="7333451" y="3401087"/>
                </a:lnTo>
                <a:cubicBezTo>
                  <a:pt x="7331985" y="3400120"/>
                  <a:pt x="7330882" y="3399091"/>
                  <a:pt x="7330179" y="3398037"/>
                </a:cubicBezTo>
                <a:lnTo>
                  <a:pt x="7311232" y="3399406"/>
                </a:lnTo>
                <a:lnTo>
                  <a:pt x="7295699" y="3396426"/>
                </a:lnTo>
                <a:lnTo>
                  <a:pt x="7282158" y="3398374"/>
                </a:lnTo>
                <a:lnTo>
                  <a:pt x="7276538" y="3397935"/>
                </a:lnTo>
                <a:lnTo>
                  <a:pt x="7262569" y="3396460"/>
                </a:lnTo>
                <a:cubicBezTo>
                  <a:pt x="7255407" y="3395426"/>
                  <a:pt x="7247392" y="3394180"/>
                  <a:pt x="7238468" y="3393183"/>
                </a:cubicBezTo>
                <a:lnTo>
                  <a:pt x="7230949" y="3392727"/>
                </a:lnTo>
                <a:lnTo>
                  <a:pt x="7214580" y="3387715"/>
                </a:lnTo>
                <a:cubicBezTo>
                  <a:pt x="7202670" y="3383926"/>
                  <a:pt x="7193296" y="3381373"/>
                  <a:pt x="7182893" y="3383429"/>
                </a:cubicBezTo>
                <a:cubicBezTo>
                  <a:pt x="7165160" y="3378534"/>
                  <a:pt x="7152772" y="3364815"/>
                  <a:pt x="7127104" y="3368475"/>
                </a:cubicBezTo>
                <a:cubicBezTo>
                  <a:pt x="7134894" y="3362260"/>
                  <a:pt x="7098599" y="3367723"/>
                  <a:pt x="7094311" y="3361339"/>
                </a:cubicBezTo>
                <a:cubicBezTo>
                  <a:pt x="7092331" y="3356198"/>
                  <a:pt x="7080860" y="3356657"/>
                  <a:pt x="7072124" y="3354762"/>
                </a:cubicBezTo>
                <a:cubicBezTo>
                  <a:pt x="7065898" y="3349511"/>
                  <a:pt x="7021942" y="3344717"/>
                  <a:pt x="7006638" y="3345473"/>
                </a:cubicBezTo>
                <a:cubicBezTo>
                  <a:pt x="6963504" y="3350697"/>
                  <a:pt x="6928807" y="3329559"/>
                  <a:pt x="6894320" y="3333192"/>
                </a:cubicBezTo>
                <a:cubicBezTo>
                  <a:pt x="6885290" y="3332697"/>
                  <a:pt x="6877803" y="3331507"/>
                  <a:pt x="6871318" y="3329892"/>
                </a:cubicBezTo>
                <a:lnTo>
                  <a:pt x="6855157" y="3324330"/>
                </a:lnTo>
                <a:cubicBezTo>
                  <a:pt x="6854956" y="3323109"/>
                  <a:pt x="6854755" y="3321887"/>
                  <a:pt x="6854555" y="3320665"/>
                </a:cubicBezTo>
                <a:lnTo>
                  <a:pt x="6842483" y="3318413"/>
                </a:lnTo>
                <a:lnTo>
                  <a:pt x="6840027" y="3317245"/>
                </a:lnTo>
                <a:cubicBezTo>
                  <a:pt x="6835354" y="3315001"/>
                  <a:pt x="6830588" y="3312868"/>
                  <a:pt x="6825185" y="3311114"/>
                </a:cubicBezTo>
                <a:cubicBezTo>
                  <a:pt x="6810331" y="3324866"/>
                  <a:pt x="6776772" y="3298463"/>
                  <a:pt x="6774755" y="3312168"/>
                </a:cubicBezTo>
                <a:cubicBezTo>
                  <a:pt x="6742477" y="3304924"/>
                  <a:pt x="6749024" y="3319870"/>
                  <a:pt x="6728129" y="3301832"/>
                </a:cubicBezTo>
                <a:cubicBezTo>
                  <a:pt x="6661764" y="3299056"/>
                  <a:pt x="6593104" y="3275946"/>
                  <a:pt x="6527587" y="3280829"/>
                </a:cubicBezTo>
                <a:cubicBezTo>
                  <a:pt x="6542935" y="3276465"/>
                  <a:pt x="6531033" y="3266920"/>
                  <a:pt x="6511742" y="3266067"/>
                </a:cubicBezTo>
                <a:cubicBezTo>
                  <a:pt x="6570025" y="3248440"/>
                  <a:pt x="6418649" y="3271458"/>
                  <a:pt x="6434953" y="3253360"/>
                </a:cubicBezTo>
                <a:cubicBezTo>
                  <a:pt x="6407781" y="3267048"/>
                  <a:pt x="6300040" y="3274313"/>
                  <a:pt x="6292331" y="3255322"/>
                </a:cubicBezTo>
                <a:cubicBezTo>
                  <a:pt x="6242057" y="3246469"/>
                  <a:pt x="6188266" y="3249680"/>
                  <a:pt x="6149913" y="3232917"/>
                </a:cubicBezTo>
                <a:cubicBezTo>
                  <a:pt x="6144898" y="3234391"/>
                  <a:pt x="6139526" y="3235322"/>
                  <a:pt x="6133930" y="3235867"/>
                </a:cubicBezTo>
                <a:lnTo>
                  <a:pt x="6117554" y="3236464"/>
                </a:lnTo>
                <a:lnTo>
                  <a:pt x="6116039" y="3235720"/>
                </a:lnTo>
                <a:cubicBezTo>
                  <a:pt x="6108393" y="3233681"/>
                  <a:pt x="6102936" y="3233437"/>
                  <a:pt x="6098459" y="3233988"/>
                </a:cubicBezTo>
                <a:lnTo>
                  <a:pt x="6093630" y="3235240"/>
                </a:lnTo>
                <a:lnTo>
                  <a:pt x="6081261" y="3234563"/>
                </a:lnTo>
                <a:lnTo>
                  <a:pt x="6056067" y="3234608"/>
                </a:lnTo>
                <a:lnTo>
                  <a:pt x="6052129" y="3233324"/>
                </a:lnTo>
                <a:lnTo>
                  <a:pt x="6015338" y="3231378"/>
                </a:lnTo>
                <a:cubicBezTo>
                  <a:pt x="6015291" y="3231165"/>
                  <a:pt x="6015245" y="3230951"/>
                  <a:pt x="6015198" y="3230737"/>
                </a:cubicBezTo>
                <a:cubicBezTo>
                  <a:pt x="6014048" y="3229257"/>
                  <a:pt x="6011617" y="3228081"/>
                  <a:pt x="6006436" y="3227508"/>
                </a:cubicBezTo>
                <a:cubicBezTo>
                  <a:pt x="6019781" y="3219395"/>
                  <a:pt x="6005305" y="3223709"/>
                  <a:pt x="5988851" y="3222735"/>
                </a:cubicBezTo>
                <a:cubicBezTo>
                  <a:pt x="6005907" y="3209918"/>
                  <a:pt x="5955918" y="3212588"/>
                  <a:pt x="5952863" y="3204137"/>
                </a:cubicBezTo>
                <a:cubicBezTo>
                  <a:pt x="5940395" y="3203711"/>
                  <a:pt x="5927517" y="3203028"/>
                  <a:pt x="5914548" y="3202041"/>
                </a:cubicBezTo>
                <a:lnTo>
                  <a:pt x="5907020" y="3201283"/>
                </a:lnTo>
                <a:cubicBezTo>
                  <a:pt x="5906995" y="3201231"/>
                  <a:pt x="5906969" y="3201180"/>
                  <a:pt x="5906944" y="3201129"/>
                </a:cubicBezTo>
                <a:cubicBezTo>
                  <a:pt x="5905471" y="3200668"/>
                  <a:pt x="5903056" y="3200308"/>
                  <a:pt x="5899155" y="3200053"/>
                </a:cubicBezTo>
                <a:lnTo>
                  <a:pt x="5893294" y="3199901"/>
                </a:lnTo>
                <a:lnTo>
                  <a:pt x="5878691" y="3198431"/>
                </a:lnTo>
                <a:lnTo>
                  <a:pt x="5874165" y="3197003"/>
                </a:lnTo>
                <a:lnTo>
                  <a:pt x="5873092" y="3195108"/>
                </a:lnTo>
                <a:lnTo>
                  <a:pt x="5871658" y="3195162"/>
                </a:lnTo>
                <a:cubicBezTo>
                  <a:pt x="5860152" y="3197097"/>
                  <a:pt x="5855231" y="3201097"/>
                  <a:pt x="5846928" y="3187725"/>
                </a:cubicBezTo>
                <a:cubicBezTo>
                  <a:pt x="5821379" y="3190142"/>
                  <a:pt x="5819686" y="3182343"/>
                  <a:pt x="5788468" y="3176316"/>
                </a:cubicBezTo>
                <a:cubicBezTo>
                  <a:pt x="5773119" y="3179521"/>
                  <a:pt x="5762947" y="3176704"/>
                  <a:pt x="5753823" y="3171919"/>
                </a:cubicBezTo>
                <a:cubicBezTo>
                  <a:pt x="5721557" y="3170726"/>
                  <a:pt x="5694983" y="3162549"/>
                  <a:pt x="5660194" y="3157536"/>
                </a:cubicBezTo>
                <a:cubicBezTo>
                  <a:pt x="5619608" y="3159495"/>
                  <a:pt x="5604384" y="3146636"/>
                  <a:pt x="5567188" y="3141325"/>
                </a:cubicBezTo>
                <a:cubicBezTo>
                  <a:pt x="5530345" y="3148235"/>
                  <a:pt x="5543868" y="3129416"/>
                  <a:pt x="5526178" y="3123274"/>
                </a:cubicBezTo>
                <a:lnTo>
                  <a:pt x="5520866" y="3122322"/>
                </a:lnTo>
                <a:lnTo>
                  <a:pt x="5506009" y="3122332"/>
                </a:lnTo>
                <a:lnTo>
                  <a:pt x="5500363" y="3122766"/>
                </a:lnTo>
                <a:cubicBezTo>
                  <a:pt x="5496497" y="3122905"/>
                  <a:pt x="5493953" y="3122792"/>
                  <a:pt x="5492228" y="3122486"/>
                </a:cubicBezTo>
                <a:lnTo>
                  <a:pt x="5492044" y="3122342"/>
                </a:lnTo>
                <a:lnTo>
                  <a:pt x="5484386" y="3122347"/>
                </a:lnTo>
                <a:cubicBezTo>
                  <a:pt x="5471420" y="3122670"/>
                  <a:pt x="5458764" y="3123280"/>
                  <a:pt x="5446679" y="3124105"/>
                </a:cubicBezTo>
                <a:cubicBezTo>
                  <a:pt x="5437659" y="3116107"/>
                  <a:pt x="5392392" y="3123709"/>
                  <a:pt x="5399188" y="3109418"/>
                </a:cubicBezTo>
                <a:cubicBezTo>
                  <a:pt x="5382948" y="3110102"/>
                  <a:pt x="5372407" y="3115781"/>
                  <a:pt x="5379117" y="3106482"/>
                </a:cubicBezTo>
                <a:cubicBezTo>
                  <a:pt x="5373809" y="3106435"/>
                  <a:pt x="5370660" y="3105521"/>
                  <a:pt x="5368499" y="3104181"/>
                </a:cubicBezTo>
                <a:lnTo>
                  <a:pt x="5367902" y="3103566"/>
                </a:lnTo>
                <a:lnTo>
                  <a:pt x="5331747" y="3105319"/>
                </a:lnTo>
                <a:lnTo>
                  <a:pt x="5327095" y="3104450"/>
                </a:lnTo>
                <a:lnTo>
                  <a:pt x="5303337" y="3107003"/>
                </a:lnTo>
                <a:lnTo>
                  <a:pt x="5291164" y="3107570"/>
                </a:lnTo>
                <a:lnTo>
                  <a:pt x="5287515" y="3109282"/>
                </a:lnTo>
                <a:cubicBezTo>
                  <a:pt x="5283689" y="3110269"/>
                  <a:pt x="5278356" y="3110573"/>
                  <a:pt x="5269654" y="3109330"/>
                </a:cubicBezTo>
                <a:lnTo>
                  <a:pt x="5267681" y="3108752"/>
                </a:lnTo>
                <a:lnTo>
                  <a:pt x="5252655" y="3110969"/>
                </a:lnTo>
                <a:cubicBezTo>
                  <a:pt x="5247766" y="3112062"/>
                  <a:pt x="5243369" y="3113511"/>
                  <a:pt x="5239703" y="3115460"/>
                </a:cubicBezTo>
                <a:cubicBezTo>
                  <a:pt x="5191311" y="3102811"/>
                  <a:pt x="5142849" y="3111324"/>
                  <a:pt x="5088947" y="3107634"/>
                </a:cubicBezTo>
                <a:cubicBezTo>
                  <a:pt x="5027989" y="3108214"/>
                  <a:pt x="4985627" y="3110432"/>
                  <a:pt x="4945514" y="3110162"/>
                </a:cubicBezTo>
                <a:cubicBezTo>
                  <a:pt x="4926678" y="3111245"/>
                  <a:pt x="4789238" y="3111826"/>
                  <a:pt x="4800559" y="3106010"/>
                </a:cubicBezTo>
                <a:cubicBezTo>
                  <a:pt x="4742239" y="3117333"/>
                  <a:pt x="4708324" y="3101468"/>
                  <a:pt x="4643642" y="3105351"/>
                </a:cubicBezTo>
                <a:cubicBezTo>
                  <a:pt x="4610808" y="3089712"/>
                  <a:pt x="4627845" y="3103743"/>
                  <a:pt x="4592107" y="3099840"/>
                </a:cubicBezTo>
                <a:cubicBezTo>
                  <a:pt x="4600157" y="3113506"/>
                  <a:pt x="4549287" y="3090911"/>
                  <a:pt x="4545249" y="3105899"/>
                </a:cubicBezTo>
                <a:cubicBezTo>
                  <a:pt x="4538872" y="3104716"/>
                  <a:pt x="4532825" y="3103094"/>
                  <a:pt x="4526782" y="3101355"/>
                </a:cubicBezTo>
                <a:lnTo>
                  <a:pt x="4523614" y="3100453"/>
                </a:lnTo>
                <a:lnTo>
                  <a:pt x="4510579" y="3099442"/>
                </a:lnTo>
                <a:lnTo>
                  <a:pt x="4507348" y="3095901"/>
                </a:lnTo>
                <a:lnTo>
                  <a:pt x="4348949" y="3090220"/>
                </a:lnTo>
                <a:cubicBezTo>
                  <a:pt x="4335046" y="3092487"/>
                  <a:pt x="4290056" y="3092155"/>
                  <a:pt x="4280362" y="3087618"/>
                </a:cubicBezTo>
                <a:cubicBezTo>
                  <a:pt x="4270739" y="3086627"/>
                  <a:pt x="4260237" y="3088220"/>
                  <a:pt x="4254634" y="3083366"/>
                </a:cubicBezTo>
                <a:cubicBezTo>
                  <a:pt x="4233731" y="3080512"/>
                  <a:pt x="4185859" y="3073948"/>
                  <a:pt x="4154942" y="3070490"/>
                </a:cubicBezTo>
                <a:cubicBezTo>
                  <a:pt x="4138280" y="3076599"/>
                  <a:pt x="4112117" y="3064194"/>
                  <a:pt x="4069131" y="3062612"/>
                </a:cubicBezTo>
                <a:cubicBezTo>
                  <a:pt x="4050897" y="3069679"/>
                  <a:pt x="4040160" y="3061449"/>
                  <a:pt x="4005249" y="3070810"/>
                </a:cubicBezTo>
                <a:cubicBezTo>
                  <a:pt x="4003818" y="3069842"/>
                  <a:pt x="4002032" y="3068943"/>
                  <a:pt x="3999945" y="3068139"/>
                </a:cubicBezTo>
                <a:cubicBezTo>
                  <a:pt x="3987818" y="3063468"/>
                  <a:pt x="3968381" y="3062958"/>
                  <a:pt x="3956529" y="3067000"/>
                </a:cubicBezTo>
                <a:cubicBezTo>
                  <a:pt x="3900898" y="3079382"/>
                  <a:pt x="3850463" y="3077929"/>
                  <a:pt x="3803031" y="3079823"/>
                </a:cubicBezTo>
                <a:cubicBezTo>
                  <a:pt x="3749421" y="3080464"/>
                  <a:pt x="3785521" y="3065630"/>
                  <a:pt x="3718229" y="3077134"/>
                </a:cubicBezTo>
                <a:cubicBezTo>
                  <a:pt x="3711244" y="3071611"/>
                  <a:pt x="3702770" y="3071184"/>
                  <a:pt x="3688357" y="3073468"/>
                </a:cubicBezTo>
                <a:cubicBezTo>
                  <a:pt x="3662326" y="3073378"/>
                  <a:pt x="3664937" y="3059899"/>
                  <a:pt x="3638298" y="3067494"/>
                </a:cubicBezTo>
                <a:cubicBezTo>
                  <a:pt x="3643333" y="3060328"/>
                  <a:pt x="3589079" y="3063658"/>
                  <a:pt x="3601443" y="3056355"/>
                </a:cubicBezTo>
                <a:cubicBezTo>
                  <a:pt x="3584797" y="3049384"/>
                  <a:pt x="3575923" y="3060108"/>
                  <a:pt x="3559361" y="3054005"/>
                </a:cubicBezTo>
                <a:cubicBezTo>
                  <a:pt x="3540444" y="3052269"/>
                  <a:pt x="3569896" y="3061996"/>
                  <a:pt x="3548859" y="3062094"/>
                </a:cubicBezTo>
                <a:cubicBezTo>
                  <a:pt x="3523419" y="3060901"/>
                  <a:pt x="3522848" y="3074222"/>
                  <a:pt x="3504082" y="3056779"/>
                </a:cubicBezTo>
                <a:lnTo>
                  <a:pt x="3436234" y="3047769"/>
                </a:lnTo>
                <a:cubicBezTo>
                  <a:pt x="3420764" y="3051629"/>
                  <a:pt x="3408644" y="3049227"/>
                  <a:pt x="3396914" y="3044803"/>
                </a:cubicBezTo>
                <a:cubicBezTo>
                  <a:pt x="3361398" y="3044955"/>
                  <a:pt x="3329425" y="3037856"/>
                  <a:pt x="3289720" y="3034278"/>
                </a:cubicBezTo>
                <a:cubicBezTo>
                  <a:pt x="3246348" y="3037943"/>
                  <a:pt x="3224942" y="3025667"/>
                  <a:pt x="3182509" y="3021890"/>
                </a:cubicBezTo>
                <a:cubicBezTo>
                  <a:pt x="3139731" y="3031583"/>
                  <a:pt x="3155749" y="3004773"/>
                  <a:pt x="3119879" y="3004134"/>
                </a:cubicBezTo>
                <a:cubicBezTo>
                  <a:pt x="3060941" y="3012153"/>
                  <a:pt x="3121880" y="2995117"/>
                  <a:pt x="3031656" y="2995077"/>
                </a:cubicBezTo>
                <a:cubicBezTo>
                  <a:pt x="3026453" y="2996603"/>
                  <a:pt x="3015685" y="2994367"/>
                  <a:pt x="3017018" y="2992034"/>
                </a:cubicBezTo>
                <a:cubicBezTo>
                  <a:pt x="2997245" y="2992118"/>
                  <a:pt x="2941342" y="2976346"/>
                  <a:pt x="2913012" y="2978042"/>
                </a:cubicBezTo>
                <a:cubicBezTo>
                  <a:pt x="2858481" y="2969139"/>
                  <a:pt x="2831094" y="2979433"/>
                  <a:pt x="2791382" y="2975899"/>
                </a:cubicBezTo>
                <a:cubicBezTo>
                  <a:pt x="2745836" y="2966063"/>
                  <a:pt x="2719288" y="2957529"/>
                  <a:pt x="2639738" y="2936567"/>
                </a:cubicBezTo>
                <a:lnTo>
                  <a:pt x="2369741" y="2876435"/>
                </a:lnTo>
                <a:cubicBezTo>
                  <a:pt x="2269614" y="2832081"/>
                  <a:pt x="2140023" y="2856176"/>
                  <a:pt x="2078755" y="2852909"/>
                </a:cubicBezTo>
                <a:cubicBezTo>
                  <a:pt x="2053362" y="2866100"/>
                  <a:pt x="2032778" y="2851474"/>
                  <a:pt x="2002128" y="2856835"/>
                </a:cubicBezTo>
                <a:cubicBezTo>
                  <a:pt x="1933939" y="2859736"/>
                  <a:pt x="1866254" y="2874726"/>
                  <a:pt x="1777746" y="2864566"/>
                </a:cubicBezTo>
                <a:cubicBezTo>
                  <a:pt x="1737851" y="2905864"/>
                  <a:pt x="1634115" y="2880970"/>
                  <a:pt x="1549425" y="2904556"/>
                </a:cubicBezTo>
                <a:cubicBezTo>
                  <a:pt x="1500265" y="2909373"/>
                  <a:pt x="1423030" y="2888862"/>
                  <a:pt x="1405992" y="2911144"/>
                </a:cubicBezTo>
                <a:cubicBezTo>
                  <a:pt x="1383494" y="2897507"/>
                  <a:pt x="1362438" y="2919536"/>
                  <a:pt x="1337848" y="2921491"/>
                </a:cubicBezTo>
                <a:cubicBezTo>
                  <a:pt x="1318218" y="2912820"/>
                  <a:pt x="1308478" y="2920319"/>
                  <a:pt x="1290645" y="2921985"/>
                </a:cubicBezTo>
                <a:cubicBezTo>
                  <a:pt x="1282569" y="2916637"/>
                  <a:pt x="1267476" y="2916916"/>
                  <a:pt x="1262341" y="2923190"/>
                </a:cubicBezTo>
                <a:cubicBezTo>
                  <a:pt x="1269627" y="2937654"/>
                  <a:pt x="1217209" y="2930439"/>
                  <a:pt x="1213314" y="2940415"/>
                </a:cubicBezTo>
                <a:cubicBezTo>
                  <a:pt x="1182890" y="2942495"/>
                  <a:pt x="1050782" y="2929830"/>
                  <a:pt x="1028405" y="2945799"/>
                </a:cubicBezTo>
                <a:cubicBezTo>
                  <a:pt x="966896" y="2953381"/>
                  <a:pt x="877997" y="2927977"/>
                  <a:pt x="851857" y="2928423"/>
                </a:cubicBezTo>
                <a:cubicBezTo>
                  <a:pt x="825919" y="2899251"/>
                  <a:pt x="699677" y="2976135"/>
                  <a:pt x="588681" y="2977769"/>
                </a:cubicBezTo>
                <a:cubicBezTo>
                  <a:pt x="573724" y="2974953"/>
                  <a:pt x="565729" y="2974991"/>
                  <a:pt x="561717" y="2981641"/>
                </a:cubicBezTo>
                <a:cubicBezTo>
                  <a:pt x="532860" y="2985482"/>
                  <a:pt x="475932" y="2991762"/>
                  <a:pt x="415541" y="3000819"/>
                </a:cubicBezTo>
                <a:cubicBezTo>
                  <a:pt x="370154" y="3008289"/>
                  <a:pt x="146634" y="3001788"/>
                  <a:pt x="86183" y="3009699"/>
                </a:cubicBezTo>
                <a:lnTo>
                  <a:pt x="0" y="304497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386" y="3413232"/>
            <a:ext cx="4207276" cy="33082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pt-BR" sz="2000" b="0" i="0" dirty="0">
                <a:solidFill>
                  <a:srgbClr val="121416"/>
                </a:solidFill>
                <a:effectLst/>
                <a:latin typeface="+mj-lt"/>
              </a:rPr>
              <a:t>A ferramenta de controle de versão mantém um registro de todas as versões do código, ou seja, de todas as modificações. </a:t>
            </a:r>
          </a:p>
          <a:p>
            <a:pPr marL="0" indent="0" algn="just">
              <a:buNone/>
            </a:pPr>
            <a:endParaRPr lang="pt-BR" sz="2000" b="0" i="0" dirty="0">
              <a:solidFill>
                <a:srgbClr val="121416"/>
              </a:solidFill>
              <a:effectLst/>
              <a:latin typeface="+mj-lt"/>
            </a:endParaRPr>
          </a:p>
          <a:p>
            <a:pPr marL="0" indent="0" algn="just">
              <a:buNone/>
            </a:pPr>
            <a:r>
              <a:rPr lang="pt-BR" sz="2000" b="0" i="0" dirty="0">
                <a:solidFill>
                  <a:srgbClr val="121416"/>
                </a:solidFill>
                <a:effectLst/>
                <a:latin typeface="+mj-lt"/>
              </a:rPr>
              <a:t>Isso ajuda a </a:t>
            </a:r>
            <a:r>
              <a:rPr lang="pt-BR" sz="2000" dirty="0">
                <a:solidFill>
                  <a:srgbClr val="121416"/>
                </a:solidFill>
                <a:latin typeface="+mj-lt"/>
              </a:rPr>
              <a:t>pessoa que desenvolve a conseguir voltar para qualquer versão anterior ou compará-las, </a:t>
            </a:r>
            <a:r>
              <a:rPr lang="pt-BR" sz="2000" b="0" i="0" dirty="0">
                <a:solidFill>
                  <a:srgbClr val="121416"/>
                </a:solidFill>
                <a:effectLst/>
                <a:latin typeface="+mj-lt"/>
              </a:rPr>
              <a:t>ajudando a descobrir e corrigir erros muito mais rápido.</a:t>
            </a:r>
            <a:endParaRPr lang="en-US" sz="2000" b="1" dirty="0">
              <a:latin typeface="+mj-lt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1615BFCF-3606-41F6-BA90-F95928F7BF06}" type="datetime1">
              <a:rPr lang="en-US" sz="1000"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1/17/2024</a:t>
            </a:fld>
            <a:endParaRPr lang="en-US" sz="1000">
              <a:latin typeface="Calibri" panose="020F050202020403020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55BD4AF-5849-C286-6325-5375547CA3C4}"/>
              </a:ext>
            </a:extLst>
          </p:cNvPr>
          <p:cNvSpPr txBox="1">
            <a:spLocks/>
          </p:cNvSpPr>
          <p:nvPr/>
        </p:nvSpPr>
        <p:spPr>
          <a:xfrm>
            <a:off x="230818" y="4518790"/>
            <a:ext cx="5417137" cy="2163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000" b="0" i="0" dirty="0">
                <a:solidFill>
                  <a:srgbClr val="121416"/>
                </a:solidFill>
                <a:effectLst/>
                <a:latin typeface="+mj-lt"/>
              </a:rPr>
              <a:t>É uma ferramenta que ajuda equipes a </a:t>
            </a:r>
            <a:r>
              <a:rPr lang="pt-BR" sz="2000" b="1" i="0" dirty="0">
                <a:solidFill>
                  <a:srgbClr val="121416"/>
                </a:solidFill>
                <a:effectLst/>
                <a:latin typeface="+mj-lt"/>
              </a:rPr>
              <a:t>gerenciar alterações em código fonte </a:t>
            </a:r>
            <a:r>
              <a:rPr lang="pt-BR" sz="2000" b="0" i="0" dirty="0">
                <a:solidFill>
                  <a:srgbClr val="121416"/>
                </a:solidFill>
                <a:effectLst/>
                <a:latin typeface="+mj-lt"/>
              </a:rPr>
              <a:t>ao longo do tempo.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3200" dirty="0">
              <a:latin typeface="+mj-lt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000" dirty="0">
                <a:solidFill>
                  <a:srgbClr val="121416"/>
                </a:solidFill>
                <a:latin typeface="+mj-lt"/>
              </a:rPr>
              <a:t>Além disso, ele ajuda os times a trabalharem de forma mais rápida e inteligente.</a:t>
            </a:r>
            <a:endParaRPr lang="en-US" sz="2000" dirty="0">
              <a:solidFill>
                <a:srgbClr val="12141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624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7" name="Rectangle 209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onfira as Ferramentas para desenvolvimento front-end em 2020">
            <a:extLst>
              <a:ext uri="{FF2B5EF4-FFF2-40B4-BE49-F238E27FC236}">
                <a16:creationId xmlns:a16="http://schemas.microsoft.com/office/drawing/2014/main" id="{021BAAE3-F7CE-CFA2-20FA-5D59F0DB95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8" r="15988"/>
          <a:stretch/>
        </p:blipFill>
        <p:spPr bwMode="auto">
          <a:xfrm>
            <a:off x="1" y="10"/>
            <a:ext cx="706697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9" name="Rectangle 209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036" y="1753164"/>
            <a:ext cx="4123285" cy="44237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O </a:t>
            </a:r>
            <a:r>
              <a:rPr lang="pt-BR" sz="2000" dirty="0" err="1"/>
              <a:t>Git</a:t>
            </a:r>
            <a:r>
              <a:rPr lang="pt-BR" sz="2000" dirty="0"/>
              <a:t> pode ser usado em </a:t>
            </a:r>
            <a:r>
              <a:rPr lang="pt-BR" sz="2000" b="1" dirty="0"/>
              <a:t>todo e qualquer projeto</a:t>
            </a:r>
            <a:r>
              <a:rPr lang="pt-BR" sz="2000" dirty="0"/>
              <a:t> que tenha arquivos de diferentes tipos, podendo ser código, texto, imagens, vídeos, áudios, entre outros. </a:t>
            </a:r>
          </a:p>
          <a:p>
            <a:pPr marL="0" indent="0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O objetivo principal é permitir o controle de histórico e versão desses projetos, melhorar o trabalho em time e o fluxo de trabalho, proporcionar a segurança dos seus arquivos e outras tantas vantagens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15BFCF-3606-41F6-BA90-F95928F7BF06}" type="datetime1">
              <a:rPr lang="pt-B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17/01/2024</a:t>
            </a:fld>
            <a:endParaRPr lang="pt-BR">
              <a:solidFill>
                <a:srgbClr val="FFFFFF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C7F665CF-9126-880B-96F4-9BB3BE6CF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631" y="0"/>
            <a:ext cx="5569079" cy="1753164"/>
          </a:xfrm>
        </p:spPr>
        <p:txBody>
          <a:bodyPr>
            <a:normAutofit/>
          </a:bodyPr>
          <a:lstStyle/>
          <a:p>
            <a:r>
              <a:rPr lang="pt-BR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GIT – O que é e para que serve? </a:t>
            </a:r>
            <a:br>
              <a:rPr lang="pt-BR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r>
              <a:rPr lang="pt-BR" sz="2800" i="1" dirty="0">
                <a:latin typeface="Söhne"/>
              </a:rPr>
              <a:t>Onde o </a:t>
            </a:r>
            <a:r>
              <a:rPr lang="pt-BR" sz="2800" i="1" dirty="0" err="1">
                <a:latin typeface="Söhne"/>
              </a:rPr>
              <a:t>Git</a:t>
            </a:r>
            <a:r>
              <a:rPr lang="pt-BR" sz="2800" i="1" dirty="0">
                <a:latin typeface="Söhne"/>
              </a:rPr>
              <a:t> pode ser usado?</a:t>
            </a:r>
          </a:p>
        </p:txBody>
      </p:sp>
    </p:spTree>
    <p:extLst>
      <p:ext uri="{BB962C8B-B14F-4D97-AF65-F5344CB8AC3E}">
        <p14:creationId xmlns:p14="http://schemas.microsoft.com/office/powerpoint/2010/main" val="264969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Gerenciando o versionamento de código com Git">
            <a:extLst>
              <a:ext uri="{FF2B5EF4-FFF2-40B4-BE49-F238E27FC236}">
                <a16:creationId xmlns:a16="http://schemas.microsoft.com/office/drawing/2014/main" id="{A647A06D-8A58-2D8A-E71D-C02017555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4" r="12943"/>
          <a:stretch/>
        </p:blipFill>
        <p:spPr bwMode="auto">
          <a:xfrm>
            <a:off x="2842497" y="0"/>
            <a:ext cx="851164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5" y="1882065"/>
            <a:ext cx="4864963" cy="4839409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pt-BR" sz="2400" b="1" dirty="0"/>
              <a:t>Desempenho:</a:t>
            </a:r>
            <a:r>
              <a:rPr lang="pt-BR" b="1" dirty="0"/>
              <a:t> </a:t>
            </a:r>
            <a:r>
              <a:rPr lang="pt-BR" sz="2000" i="1" dirty="0"/>
              <a:t>O </a:t>
            </a:r>
            <a:r>
              <a:rPr lang="pt-BR" sz="2000" i="1" dirty="0" err="1"/>
              <a:t>Git</a:t>
            </a:r>
            <a:r>
              <a:rPr lang="pt-BR" sz="2000" i="1" dirty="0"/>
              <a:t> pode ser considerado um dos melhores softwares de controle de versão quanto a performance. Todas as operações são pensadas para trazer praticidade e desempenho.</a:t>
            </a:r>
          </a:p>
          <a:p>
            <a:pPr algn="just"/>
            <a:endParaRPr lang="pt-BR" sz="600" i="1" dirty="0"/>
          </a:p>
          <a:p>
            <a:pPr algn="just"/>
            <a:r>
              <a:rPr lang="pt-BR" sz="2400" b="1" dirty="0"/>
              <a:t>Flexibilidade: </a:t>
            </a:r>
            <a:r>
              <a:rPr lang="pt-BR" sz="2000" i="1" dirty="0"/>
              <a:t>Adaptar formatos de trabalho não lineares e ainda conseguir rastrear cada uma dessas ramificações. </a:t>
            </a:r>
          </a:p>
          <a:p>
            <a:pPr algn="just"/>
            <a:endParaRPr lang="pt-BR" sz="600" i="1" dirty="0"/>
          </a:p>
          <a:p>
            <a:pPr algn="just"/>
            <a:r>
              <a:rPr lang="pt-BR" sz="2400" b="1" dirty="0"/>
              <a:t>Segurança: </a:t>
            </a:r>
            <a:r>
              <a:rPr lang="pt-BR" sz="2000" i="1" dirty="0"/>
              <a:t>Todas as informações, conteúdos de código, versões e </a:t>
            </a:r>
            <a:r>
              <a:rPr lang="pt-BR" sz="2000" i="1" dirty="0" err="1"/>
              <a:t>commits</a:t>
            </a:r>
            <a:r>
              <a:rPr lang="pt-BR" sz="2000" i="1" dirty="0"/>
              <a:t> são protegidos com SHA1 – algoritmo seguro de </a:t>
            </a:r>
            <a:r>
              <a:rPr lang="pt-BR" sz="2000" i="1" dirty="0" err="1"/>
              <a:t>hash</a:t>
            </a:r>
            <a:r>
              <a:rPr lang="pt-BR" sz="2000" i="1" dirty="0"/>
              <a:t> de criptografia permitindo que o histórico de alterações seja totalmente rastreável.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9336" y="6333647"/>
            <a:ext cx="1456892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1615BFCF-3606-41F6-BA90-F95928F7BF06}" type="datetime1">
              <a:rPr lang="en-US"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1/17/2024</a:t>
            </a:fld>
            <a:endParaRPr lang="en-US">
              <a:latin typeface="Calibri" panose="020F0502020204030204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AEF20852-0295-4CFD-BCB6-F16E6D9D8DF9}" type="slidenum">
              <a:rPr lang="en-US">
                <a:solidFill>
                  <a:srgbClr val="FFFFFF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0E394371-6027-F089-48D3-F50A19EC8A55}"/>
              </a:ext>
            </a:extLst>
          </p:cNvPr>
          <p:cNvSpPr txBox="1">
            <a:spLocks/>
          </p:cNvSpPr>
          <p:nvPr/>
        </p:nvSpPr>
        <p:spPr>
          <a:xfrm>
            <a:off x="374977" y="230820"/>
            <a:ext cx="5569079" cy="1753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GIT – O que é e para que serve? </a:t>
            </a:r>
            <a:br>
              <a:rPr lang="pt-BR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r>
              <a:rPr lang="pt-BR" sz="2800" i="1" dirty="0">
                <a:latin typeface="Söhne"/>
              </a:rPr>
              <a:t>Vantagens</a:t>
            </a:r>
          </a:p>
        </p:txBody>
      </p:sp>
    </p:spTree>
    <p:extLst>
      <p:ext uri="{BB962C8B-B14F-4D97-AF65-F5344CB8AC3E}">
        <p14:creationId xmlns:p14="http://schemas.microsoft.com/office/powerpoint/2010/main" val="229112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Gerenciando o versionamento de código com Git">
            <a:extLst>
              <a:ext uri="{FF2B5EF4-FFF2-40B4-BE49-F238E27FC236}">
                <a16:creationId xmlns:a16="http://schemas.microsoft.com/office/drawing/2014/main" id="{A647A06D-8A58-2D8A-E71D-C02017555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4" r="12943"/>
          <a:stretch/>
        </p:blipFill>
        <p:spPr bwMode="auto">
          <a:xfrm>
            <a:off x="2842497" y="0"/>
            <a:ext cx="851164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5" y="1882065"/>
            <a:ext cx="4864963" cy="483940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pt-BR" sz="2400" b="1" dirty="0"/>
              <a:t>Maior Complexidade:</a:t>
            </a:r>
            <a:r>
              <a:rPr lang="pt-BR" b="1" dirty="0"/>
              <a:t> </a:t>
            </a:r>
          </a:p>
          <a:p>
            <a:pPr algn="just"/>
            <a:endParaRPr lang="pt-BR" b="1" dirty="0"/>
          </a:p>
          <a:p>
            <a:pPr algn="just"/>
            <a:r>
              <a:rPr lang="pt-BR" sz="2000" i="1" dirty="0"/>
              <a:t>O </a:t>
            </a:r>
            <a:r>
              <a:rPr lang="pt-BR" sz="2000" i="1" dirty="0" err="1"/>
              <a:t>Git</a:t>
            </a:r>
            <a:r>
              <a:rPr lang="pt-BR" sz="2000" i="1" dirty="0"/>
              <a:t> pode ser mais complexo de se entender no início, por conta da enorme possibilidade de combinações e de ramificações do seu código. </a:t>
            </a:r>
          </a:p>
          <a:p>
            <a:pPr algn="just"/>
            <a:r>
              <a:rPr lang="pt-BR" sz="2000" i="1" dirty="0"/>
              <a:t>Além disso, exige que as pessoas desenvolvedoras tenham um conhecimento maior sobre o seu uso. </a:t>
            </a:r>
          </a:p>
          <a:p>
            <a:pPr algn="just"/>
            <a:r>
              <a:rPr lang="pt-BR" sz="2000" i="1" dirty="0"/>
              <a:t>Após a curva de aprendizado, agiliza o desenvolvimento e a entrega do time. </a:t>
            </a:r>
          </a:p>
          <a:p>
            <a:pPr algn="just"/>
            <a:r>
              <a:rPr lang="pt-BR" sz="2000" i="1" dirty="0"/>
              <a:t>Precisa de uma maior preparação tanto da equipe quanto dos processos do time.</a:t>
            </a:r>
            <a:endParaRPr lang="pt-BR" sz="600" i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9336" y="6333647"/>
            <a:ext cx="1456892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1615BFCF-3606-41F6-BA90-F95928F7BF06}" type="datetime1">
              <a:rPr lang="en-US"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1/17/2024</a:t>
            </a:fld>
            <a:endParaRPr lang="en-US">
              <a:latin typeface="Calibri" panose="020F0502020204030204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AEF20852-0295-4CFD-BCB6-F16E6D9D8DF9}" type="slidenum">
              <a:rPr lang="en-US">
                <a:solidFill>
                  <a:srgbClr val="FFFFFF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0E394371-6027-F089-48D3-F50A19EC8A55}"/>
              </a:ext>
            </a:extLst>
          </p:cNvPr>
          <p:cNvSpPr txBox="1">
            <a:spLocks/>
          </p:cNvSpPr>
          <p:nvPr/>
        </p:nvSpPr>
        <p:spPr>
          <a:xfrm>
            <a:off x="133165" y="230820"/>
            <a:ext cx="5810891" cy="1753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GIT – O que é e para que serve? </a:t>
            </a:r>
            <a:br>
              <a:rPr lang="pt-BR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r>
              <a:rPr lang="pt-BR" sz="2800" i="1" dirty="0">
                <a:latin typeface="Söhne"/>
              </a:rPr>
              <a:t>Desvantagens</a:t>
            </a:r>
          </a:p>
        </p:txBody>
      </p:sp>
    </p:spTree>
    <p:extLst>
      <p:ext uri="{BB962C8B-B14F-4D97-AF65-F5344CB8AC3E}">
        <p14:creationId xmlns:p14="http://schemas.microsoft.com/office/powerpoint/2010/main" val="310357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8" name="Rectangle 513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itignore.ioを使った簡単で設定漏れのない.gitignoreファイルのつくりかた | thilog">
            <a:extLst>
              <a:ext uri="{FF2B5EF4-FFF2-40B4-BE49-F238E27FC236}">
                <a16:creationId xmlns:a16="http://schemas.microsoft.com/office/drawing/2014/main" id="{78E844C4-F205-97EE-E5F5-ED3776155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-1" r="36678" b="-1"/>
          <a:stretch/>
        </p:blipFill>
        <p:spPr bwMode="auto">
          <a:xfrm>
            <a:off x="5279220" y="10"/>
            <a:ext cx="69175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0" name="Rectangle 513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40C1915-EBBA-8015-F6DF-47E4674FD02C}"/>
              </a:ext>
            </a:extLst>
          </p:cNvPr>
          <p:cNvSpPr txBox="1">
            <a:spLocks/>
          </p:cNvSpPr>
          <p:nvPr/>
        </p:nvSpPr>
        <p:spPr>
          <a:xfrm>
            <a:off x="128365" y="3121891"/>
            <a:ext cx="5007053" cy="30550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u="sng" dirty="0"/>
              <a:t>Repositório</a:t>
            </a:r>
            <a:r>
              <a:rPr lang="pt-BR" dirty="0"/>
              <a:t> </a:t>
            </a:r>
            <a:r>
              <a:rPr lang="pt-BR" sz="2000" i="1" dirty="0"/>
              <a:t>é um local onde todo o histórico do seu projeto é armazenado. Pode ser local (no seu computador) ou remoto (em um servidor). </a:t>
            </a:r>
          </a:p>
          <a:p>
            <a:pPr algn="just"/>
            <a:r>
              <a:rPr lang="pt-BR" u="sng" dirty="0"/>
              <a:t>Commit</a:t>
            </a:r>
            <a:r>
              <a:rPr lang="pt-BR" dirty="0"/>
              <a:t> </a:t>
            </a:r>
            <a:r>
              <a:rPr lang="pt-BR" sz="2100" i="1" dirty="0"/>
              <a:t>é uma "foto" instantânea de todos os arquivos no seu projeto em um determinado momento.</a:t>
            </a:r>
          </a:p>
          <a:p>
            <a:r>
              <a:rPr lang="pt-BR" u="sng" dirty="0"/>
              <a:t>Branche</a:t>
            </a:r>
            <a:r>
              <a:rPr lang="pt-BR" dirty="0"/>
              <a:t> </a:t>
            </a:r>
            <a:r>
              <a:rPr lang="pt-BR" sz="2100" i="1" dirty="0"/>
              <a:t>é uma linha independente de desenvolvimento.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1615BFCF-3606-41F6-BA90-F95928F7BF06}" type="datetime1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1/17/2024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AEF20852-0295-4CFD-BCB6-F16E6D9D8DF9}" type="slidenum">
              <a:rPr lang="en-US">
                <a:solidFill>
                  <a:srgbClr val="FFFFFF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28AB7899-FD7E-CC19-4EF2-EA71FE85BB1A}"/>
              </a:ext>
            </a:extLst>
          </p:cNvPr>
          <p:cNvSpPr txBox="1">
            <a:spLocks/>
          </p:cNvSpPr>
          <p:nvPr/>
        </p:nvSpPr>
        <p:spPr>
          <a:xfrm>
            <a:off x="133165" y="230820"/>
            <a:ext cx="5810891" cy="1753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GIT </a:t>
            </a:r>
            <a:br>
              <a:rPr lang="pt-BR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r>
              <a:rPr lang="pt-BR" sz="2800" i="1" dirty="0">
                <a:latin typeface="Söhne"/>
              </a:rPr>
              <a:t>Repositórios, </a:t>
            </a:r>
            <a:r>
              <a:rPr lang="pt-BR" sz="2800" i="1" dirty="0" err="1">
                <a:latin typeface="Söhne"/>
              </a:rPr>
              <a:t>Commits</a:t>
            </a:r>
            <a:r>
              <a:rPr lang="pt-BR" sz="2800" i="1" dirty="0">
                <a:latin typeface="Söhne"/>
              </a:rPr>
              <a:t> e </a:t>
            </a:r>
            <a:r>
              <a:rPr lang="pt-BR" sz="2800" i="1" dirty="0" err="1">
                <a:latin typeface="Söhne"/>
              </a:rPr>
              <a:t>Branches</a:t>
            </a:r>
            <a:endParaRPr lang="pt-BR" sz="2800" i="1" dirty="0">
              <a:latin typeface="Söhne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5B0588F-8827-46AB-41FB-C942BF558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65" y="1671949"/>
            <a:ext cx="5007053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6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3106</TotalTime>
  <Words>1725</Words>
  <Application>Microsoft Office PowerPoint</Application>
  <PresentationFormat>Widescreen</PresentationFormat>
  <Paragraphs>206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Inter</vt:lpstr>
      <vt:lpstr>Söhne</vt:lpstr>
      <vt:lpstr>Tema do Office</vt:lpstr>
      <vt:lpstr>Desenvolvedor  Front-End</vt:lpstr>
      <vt:lpstr>Front-End</vt:lpstr>
      <vt:lpstr>Cronograma de Aulas</vt:lpstr>
      <vt:lpstr>Introdução ao Git Controle de Versão Simplificado</vt:lpstr>
      <vt:lpstr>O que é um sistema de controle de versão?</vt:lpstr>
      <vt:lpstr>GIT – O que é e para que serve?  Onde o Git pode ser usado?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Exercícios</vt:lpstr>
      <vt:lpstr>Atividade para AutoEstudo:</vt:lpstr>
      <vt:lpstr>Próxima Aula:</vt:lpstr>
      <vt:lpstr>Perguntas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Tendências da Tecnologia da Informação</dc:title>
  <dc:creator>Anthony Freitas</dc:creator>
  <cp:keywords>Frijan</cp:keywords>
  <cp:lastModifiedBy>Anthony Samuel Sobral De Freitas</cp:lastModifiedBy>
  <cp:revision>180</cp:revision>
  <dcterms:created xsi:type="dcterms:W3CDTF">2018-05-19T21:17:34Z</dcterms:created>
  <dcterms:modified xsi:type="dcterms:W3CDTF">2024-01-17T20:04:55Z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c88f678-0b6e-4995-8ab3-bcc8062be905_Enabled">
    <vt:lpwstr>true</vt:lpwstr>
  </property>
  <property fmtid="{D5CDD505-2E9C-101B-9397-08002B2CF9AE}" pid="3" name="MSIP_Label_5c88f678-0b6e-4995-8ab3-bcc8062be905_SetDate">
    <vt:lpwstr>2024-01-03T22:46:33Z</vt:lpwstr>
  </property>
  <property fmtid="{D5CDD505-2E9C-101B-9397-08002B2CF9AE}" pid="4" name="MSIP_Label_5c88f678-0b6e-4995-8ab3-bcc8062be905_Method">
    <vt:lpwstr>Standard</vt:lpwstr>
  </property>
  <property fmtid="{D5CDD505-2E9C-101B-9397-08002B2CF9AE}" pid="5" name="MSIP_Label_5c88f678-0b6e-4995-8ab3-bcc8062be905_Name">
    <vt:lpwstr>Ostensivo</vt:lpwstr>
  </property>
  <property fmtid="{D5CDD505-2E9C-101B-9397-08002B2CF9AE}" pid="6" name="MSIP_Label_5c88f678-0b6e-4995-8ab3-bcc8062be905_SiteId">
    <vt:lpwstr>d0c698d4-e4ea-4ee9-a79d-f2d7a78399c8</vt:lpwstr>
  </property>
  <property fmtid="{D5CDD505-2E9C-101B-9397-08002B2CF9AE}" pid="7" name="MSIP_Label_5c88f678-0b6e-4995-8ab3-bcc8062be905_ActionId">
    <vt:lpwstr>c22b6ad5-1e99-4e4f-9df0-51936e8fb1e6</vt:lpwstr>
  </property>
  <property fmtid="{D5CDD505-2E9C-101B-9397-08002B2CF9AE}" pid="8" name="MSIP_Label_5c88f678-0b6e-4995-8ab3-bcc8062be905_ContentBits">
    <vt:lpwstr>0</vt:lpwstr>
  </property>
</Properties>
</file>