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30"/>
  </p:handoutMasterIdLst>
  <p:sldIdLst>
    <p:sldId id="256" r:id="rId5"/>
    <p:sldId id="257" r:id="rId6"/>
    <p:sldId id="258" r:id="rId7"/>
    <p:sldId id="293" r:id="rId8"/>
    <p:sldId id="294" r:id="rId9"/>
    <p:sldId id="295" r:id="rId10"/>
    <p:sldId id="296" r:id="rId11"/>
    <p:sldId id="297" r:id="rId12"/>
    <p:sldId id="298" r:id="rId13"/>
    <p:sldId id="304" r:id="rId14"/>
    <p:sldId id="299" r:id="rId15"/>
    <p:sldId id="306" r:id="rId16"/>
    <p:sldId id="307" r:id="rId17"/>
    <p:sldId id="311" r:id="rId18"/>
    <p:sldId id="308" r:id="rId19"/>
    <p:sldId id="309" r:id="rId20"/>
    <p:sldId id="312" r:id="rId21"/>
    <p:sldId id="313" r:id="rId22"/>
    <p:sldId id="310" r:id="rId23"/>
    <p:sldId id="300" r:id="rId24"/>
    <p:sldId id="301" r:id="rId25"/>
    <p:sldId id="302" r:id="rId26"/>
    <p:sldId id="303" r:id="rId27"/>
    <p:sldId id="305" r:id="rId28"/>
    <p:sldId id="292" r:id="rId29"/>
  </p:sldIdLst>
  <p:sldSz cx="9144000" cy="5143500" type="screen16x9"/>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280B2-453B-496E-A597-EA25E36DDDC9}" v="23" dt="2024-11-22T20:24:47.973"/>
  </p1510:revLst>
</p1510:revInfo>
</file>

<file path=ppt/tableStyles.xml><?xml version="1.0" encoding="utf-8"?>
<a:tblStyleLst xmlns:a="http://schemas.openxmlformats.org/drawingml/2006/main" def="{5C22544A-7EE6-4342-B048-85BDC9FD1C3A}">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Estilo com Tema 2 - Ênfase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4" d="100"/>
          <a:sy n="194" d="100"/>
        </p:scale>
        <p:origin x="756" y="138"/>
      </p:cViewPr>
      <p:guideLst>
        <p:guide orient="horz" pos="1620"/>
        <p:guide pos="2880"/>
      </p:guideLst>
    </p:cSldViewPr>
  </p:slideViewPr>
  <p:notesTextViewPr>
    <p:cViewPr>
      <p:scale>
        <a:sx n="1" d="1"/>
        <a:sy n="1" d="1"/>
      </p:scale>
      <p:origin x="0" y="0"/>
    </p:cViewPr>
  </p:notesTextViewPr>
  <p:notesViewPr>
    <p:cSldViewPr snapToGrid="0">
      <p:cViewPr varScale="1">
        <p:scale>
          <a:sx n="103" d="100"/>
          <a:sy n="103" d="100"/>
        </p:scale>
        <p:origin x="5202" y="1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40C21E84-CB8C-83F2-5667-5F78DBE7212B}"/>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BE84193C-0349-4DEB-4580-4842E5D420A9}"/>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F0C05327-4CFF-4004-8253-C5513CC476C9}" type="datetimeFigureOut">
              <a:rPr lang="pt-BR" smtClean="0"/>
              <a:t>09/01/2025</a:t>
            </a:fld>
            <a:endParaRPr lang="pt-BR"/>
          </a:p>
        </p:txBody>
      </p:sp>
      <p:sp>
        <p:nvSpPr>
          <p:cNvPr id="4" name="Espaço Reservado para Rodapé 3">
            <a:extLst>
              <a:ext uri="{FF2B5EF4-FFF2-40B4-BE49-F238E27FC236}">
                <a16:creationId xmlns:a16="http://schemas.microsoft.com/office/drawing/2014/main" id="{18AB03D3-15A7-7631-3843-819314AAD87B}"/>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98EA1404-4B0F-3B26-C984-569EB8F2B92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F660A6F6-4BB8-410F-BBE1-2BB769220296}" type="slidenum">
              <a:rPr lang="pt-BR" smtClean="0"/>
              <a:t>‹nº›</a:t>
            </a:fld>
            <a:endParaRPr lang="pt-BR"/>
          </a:p>
        </p:txBody>
      </p:sp>
    </p:spTree>
    <p:extLst>
      <p:ext uri="{BB962C8B-B14F-4D97-AF65-F5344CB8AC3E}">
        <p14:creationId xmlns:p14="http://schemas.microsoft.com/office/powerpoint/2010/main" val="251201221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4C0DD749-B745-9358-D942-387B10EC53C7}"/>
              </a:ext>
            </a:extLst>
          </p:cNvPr>
          <p:cNvSpPr/>
          <p:nvPr userDrawn="1"/>
        </p:nvSpPr>
        <p:spPr>
          <a:xfrm>
            <a:off x="74266" y="4822648"/>
            <a:ext cx="1926274" cy="28778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pt-BR"/>
          </a:p>
        </p:txBody>
      </p:sp>
      <p:pic>
        <p:nvPicPr>
          <p:cNvPr id="3" name="Picture 1" descr="LOGO_SENAI_BRANCO.png">
            <a:extLst>
              <a:ext uri="{FF2B5EF4-FFF2-40B4-BE49-F238E27FC236}">
                <a16:creationId xmlns:a16="http://schemas.microsoft.com/office/drawing/2014/main" id="{047B9C21-C357-EF4C-76C5-F408FC679177}"/>
              </a:ext>
            </a:extLst>
          </p:cNvPr>
          <p:cNvPicPr/>
          <p:nvPr userDrawn="1"/>
        </p:nvPicPr>
        <p:blipFill>
          <a:blip r:embed="rId2"/>
          <a:stretch/>
        </p:blipFill>
        <p:spPr>
          <a:xfrm>
            <a:off x="7480694" y="4278938"/>
            <a:ext cx="1589040" cy="687600"/>
          </a:xfrm>
          <a:prstGeom prst="rect">
            <a:avLst/>
          </a:prstGeom>
          <a:ln w="0">
            <a:noFill/>
          </a:ln>
        </p:spPr>
      </p:pic>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2" name="Retângulo 1">
            <a:extLst>
              <a:ext uri="{FF2B5EF4-FFF2-40B4-BE49-F238E27FC236}">
                <a16:creationId xmlns:a16="http://schemas.microsoft.com/office/drawing/2014/main" id="{5DCBBB2E-635C-6D06-CB8B-4409B740D6C9}"/>
              </a:ext>
            </a:extLst>
          </p:cNvPr>
          <p:cNvSpPr/>
          <p:nvPr userDrawn="1"/>
        </p:nvSpPr>
        <p:spPr>
          <a:xfrm>
            <a:off x="74266" y="4822648"/>
            <a:ext cx="1926274" cy="28778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pt-B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2" name="Retângulo 1">
            <a:extLst>
              <a:ext uri="{FF2B5EF4-FFF2-40B4-BE49-F238E27FC236}">
                <a16:creationId xmlns:a16="http://schemas.microsoft.com/office/drawing/2014/main" id="{72AE0850-AF72-3578-A108-B5320E330AAB}"/>
              </a:ext>
            </a:extLst>
          </p:cNvPr>
          <p:cNvSpPr/>
          <p:nvPr userDrawn="1"/>
        </p:nvSpPr>
        <p:spPr>
          <a:xfrm>
            <a:off x="74266" y="4822648"/>
            <a:ext cx="1926274" cy="28778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pt-B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2" name="Retângulo 1">
            <a:extLst>
              <a:ext uri="{FF2B5EF4-FFF2-40B4-BE49-F238E27FC236}">
                <a16:creationId xmlns:a16="http://schemas.microsoft.com/office/drawing/2014/main" id="{4938E595-602A-B43D-1BF9-6571D792D86B}"/>
              </a:ext>
            </a:extLst>
          </p:cNvPr>
          <p:cNvSpPr/>
          <p:nvPr userDrawn="1"/>
        </p:nvSpPr>
        <p:spPr>
          <a:xfrm>
            <a:off x="74266" y="4822648"/>
            <a:ext cx="1926274" cy="28778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pt-B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pt-BR" sz="3200" b="0" strike="noStrike" spc="-1" dirty="0">
              <a:latin typeface="Arial"/>
            </a:endParaRPr>
          </a:p>
        </p:txBody>
      </p:sp>
      <p:sp>
        <p:nvSpPr>
          <p:cNvPr id="2" name="Retângulo 1">
            <a:extLst>
              <a:ext uri="{FF2B5EF4-FFF2-40B4-BE49-F238E27FC236}">
                <a16:creationId xmlns:a16="http://schemas.microsoft.com/office/drawing/2014/main" id="{326230BB-F709-212B-7687-FA2C54C72A8B}"/>
              </a:ext>
            </a:extLst>
          </p:cNvPr>
          <p:cNvSpPr/>
          <p:nvPr userDrawn="1"/>
        </p:nvSpPr>
        <p:spPr>
          <a:xfrm>
            <a:off x="74266" y="4822648"/>
            <a:ext cx="1926274" cy="28778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pt-BR"/>
          </a:p>
        </p:txBody>
      </p:sp>
      <p:pic>
        <p:nvPicPr>
          <p:cNvPr id="5" name="Picture 1" descr="LOGO_SENAI_BRANCO.png">
            <a:extLst>
              <a:ext uri="{FF2B5EF4-FFF2-40B4-BE49-F238E27FC236}">
                <a16:creationId xmlns:a16="http://schemas.microsoft.com/office/drawing/2014/main" id="{EF86C3C7-A51A-68F7-E649-7B53032F438B}"/>
              </a:ext>
            </a:extLst>
          </p:cNvPr>
          <p:cNvPicPr/>
          <p:nvPr userDrawn="1"/>
        </p:nvPicPr>
        <p:blipFill>
          <a:blip r:embed="rId2"/>
          <a:stretch/>
        </p:blipFill>
        <p:spPr>
          <a:xfrm>
            <a:off x="7480694" y="4260374"/>
            <a:ext cx="1589040" cy="687600"/>
          </a:xfrm>
          <a:prstGeom prst="rect">
            <a:avLst/>
          </a:prstGeom>
          <a:ln w="0">
            <a:noFill/>
          </a:ln>
        </p:spPr>
      </p:pic>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pt-BR" sz="3200" b="0" strike="noStrike" spc="-1">
              <a:latin typeface="Arial"/>
            </a:endParaRPr>
          </a:p>
        </p:txBody>
      </p:sp>
      <p:sp>
        <p:nvSpPr>
          <p:cNvPr id="2" name="Retângulo 1">
            <a:extLst>
              <a:ext uri="{FF2B5EF4-FFF2-40B4-BE49-F238E27FC236}">
                <a16:creationId xmlns:a16="http://schemas.microsoft.com/office/drawing/2014/main" id="{D7138CD9-D502-6ADC-9CAE-0610782A1CD1}"/>
              </a:ext>
            </a:extLst>
          </p:cNvPr>
          <p:cNvSpPr/>
          <p:nvPr userDrawn="1"/>
        </p:nvSpPr>
        <p:spPr>
          <a:xfrm>
            <a:off x="74266" y="4822648"/>
            <a:ext cx="1926274" cy="28778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pt-B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pt-BR" sz="3200" b="0" strike="noStrike" spc="-1">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pt-BR" sz="3200" b="0" strike="noStrike" spc="-1">
              <a:latin typeface="Arial"/>
            </a:endParaRPr>
          </a:p>
        </p:txBody>
      </p:sp>
      <p:sp>
        <p:nvSpPr>
          <p:cNvPr id="2" name="Retângulo 1">
            <a:extLst>
              <a:ext uri="{FF2B5EF4-FFF2-40B4-BE49-F238E27FC236}">
                <a16:creationId xmlns:a16="http://schemas.microsoft.com/office/drawing/2014/main" id="{BB910043-7A71-6E43-0221-F06CA32BE346}"/>
              </a:ext>
            </a:extLst>
          </p:cNvPr>
          <p:cNvSpPr/>
          <p:nvPr userDrawn="1"/>
        </p:nvSpPr>
        <p:spPr>
          <a:xfrm>
            <a:off x="74266" y="4822648"/>
            <a:ext cx="1926274" cy="28778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pt-B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2" name="Retângulo 1">
            <a:extLst>
              <a:ext uri="{FF2B5EF4-FFF2-40B4-BE49-F238E27FC236}">
                <a16:creationId xmlns:a16="http://schemas.microsoft.com/office/drawing/2014/main" id="{19C91E6C-EA01-2B72-59CA-FA2144C12200}"/>
              </a:ext>
            </a:extLst>
          </p:cNvPr>
          <p:cNvSpPr/>
          <p:nvPr userDrawn="1"/>
        </p:nvSpPr>
        <p:spPr>
          <a:xfrm>
            <a:off x="74266" y="4822648"/>
            <a:ext cx="1926274" cy="28778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pt-B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pt-BR" sz="3200" b="0" strike="noStrike" spc="-1">
              <a:latin typeface="Arial"/>
            </a:endParaRPr>
          </a:p>
        </p:txBody>
      </p:sp>
      <p:sp>
        <p:nvSpPr>
          <p:cNvPr id="2" name="Retângulo 1">
            <a:extLst>
              <a:ext uri="{FF2B5EF4-FFF2-40B4-BE49-F238E27FC236}">
                <a16:creationId xmlns:a16="http://schemas.microsoft.com/office/drawing/2014/main" id="{750F78F1-BF6A-34F0-F4C0-0BC2EB552D3D}"/>
              </a:ext>
            </a:extLst>
          </p:cNvPr>
          <p:cNvSpPr/>
          <p:nvPr userDrawn="1"/>
        </p:nvSpPr>
        <p:spPr>
          <a:xfrm>
            <a:off x="74266" y="4822648"/>
            <a:ext cx="1926274" cy="28778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pt-B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pt-BR" sz="3200" b="0" strike="noStrike" spc="-1">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2" name="Retângulo 1">
            <a:extLst>
              <a:ext uri="{FF2B5EF4-FFF2-40B4-BE49-F238E27FC236}">
                <a16:creationId xmlns:a16="http://schemas.microsoft.com/office/drawing/2014/main" id="{85570393-BA1D-5C20-3DAB-675A40B233B0}"/>
              </a:ext>
            </a:extLst>
          </p:cNvPr>
          <p:cNvSpPr/>
          <p:nvPr userDrawn="1"/>
        </p:nvSpPr>
        <p:spPr>
          <a:xfrm>
            <a:off x="74266" y="4822648"/>
            <a:ext cx="1926274" cy="28778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pt-B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pt-BR" sz="3200" b="0" strike="noStrike" spc="-1">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2" name="Retângulo 1">
            <a:extLst>
              <a:ext uri="{FF2B5EF4-FFF2-40B4-BE49-F238E27FC236}">
                <a16:creationId xmlns:a16="http://schemas.microsoft.com/office/drawing/2014/main" id="{DDDEE160-DE10-C9CA-C8B6-63778F4E5ECA}"/>
              </a:ext>
            </a:extLst>
          </p:cNvPr>
          <p:cNvSpPr/>
          <p:nvPr userDrawn="1"/>
        </p:nvSpPr>
        <p:spPr>
          <a:xfrm>
            <a:off x="74266" y="4822648"/>
            <a:ext cx="1926274" cy="28778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pt-B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pt-BR" sz="4400" b="0" strike="noStrike" spc="-1">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pt-BR" sz="3200" b="0" strike="noStrike" spc="-1">
              <a:latin typeface="Arial"/>
            </a:endParaRPr>
          </a:p>
        </p:txBody>
      </p:sp>
      <p:sp>
        <p:nvSpPr>
          <p:cNvPr id="2" name="Retângulo 1">
            <a:extLst>
              <a:ext uri="{FF2B5EF4-FFF2-40B4-BE49-F238E27FC236}">
                <a16:creationId xmlns:a16="http://schemas.microsoft.com/office/drawing/2014/main" id="{C6CB2C56-9F23-B78A-8E27-703DFD2A1F8F}"/>
              </a:ext>
            </a:extLst>
          </p:cNvPr>
          <p:cNvSpPr/>
          <p:nvPr userDrawn="1"/>
        </p:nvSpPr>
        <p:spPr>
          <a:xfrm>
            <a:off x="74266" y="4822648"/>
            <a:ext cx="1926274" cy="28778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pt-B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Shape 3"/>
          <p:cNvSpPr/>
          <p:nvPr/>
        </p:nvSpPr>
        <p:spPr>
          <a:xfrm>
            <a:off x="0" y="4824000"/>
            <a:ext cx="9144000" cy="3195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pt-BR" sz="1300" b="0" strike="noStrike" spc="-1" dirty="0">
                <a:solidFill>
                  <a:srgbClr val="1C1C1C"/>
                </a:solidFill>
                <a:latin typeface="Arial"/>
                <a:ea typeface="DejaVu Sans"/>
              </a:rPr>
              <a:t>Instrutor :George  Kleinau</a:t>
            </a:r>
            <a:endParaRPr lang="pt-BR" sz="1300" b="0" strike="noStrike" spc="-1" dirty="0">
              <a:latin typeface="Arial"/>
            </a:endParaRPr>
          </a:p>
        </p:txBody>
      </p:sp>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pt-BR" sz="4400" b="0" strike="noStrike" spc="-1">
                <a:latin typeface="Arial"/>
              </a:rPr>
              <a:t>Clique para editar o formato do texto do título</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0" y="0"/>
            <a:ext cx="9140760" cy="5140440"/>
          </a:xfrm>
          <a:prstGeom prst="rect">
            <a:avLst/>
          </a:prstGeom>
          <a:solidFill>
            <a:srgbClr val="83C7E5"/>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pic>
        <p:nvPicPr>
          <p:cNvPr id="40" name="Picture 10"/>
          <p:cNvPicPr/>
          <p:nvPr/>
        </p:nvPicPr>
        <p:blipFill>
          <a:blip r:embed="rId2"/>
          <a:stretch/>
        </p:blipFill>
        <p:spPr>
          <a:xfrm>
            <a:off x="888840" y="1008000"/>
            <a:ext cx="2981160" cy="2299320"/>
          </a:xfrm>
          <a:prstGeom prst="rect">
            <a:avLst/>
          </a:prstGeom>
          <a:ln w="0">
            <a:noFill/>
          </a:ln>
        </p:spPr>
      </p:pic>
      <p:sp>
        <p:nvSpPr>
          <p:cNvPr id="41" name="CustomShape 2"/>
          <p:cNvSpPr/>
          <p:nvPr/>
        </p:nvSpPr>
        <p:spPr>
          <a:xfrm>
            <a:off x="4259826" y="1448502"/>
            <a:ext cx="4287600" cy="553998"/>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90000"/>
              </a:lnSpc>
              <a:spcBef>
                <a:spcPts val="1001"/>
              </a:spcBef>
              <a:buNone/>
              <a:tabLst>
                <a:tab pos="0" algn="l"/>
              </a:tabLst>
            </a:pPr>
            <a:r>
              <a:rPr lang="pt-BR" sz="4000" b="0" strike="noStrike" spc="-1" dirty="0">
                <a:solidFill>
                  <a:srgbClr val="FFFFFF"/>
                </a:solidFill>
                <a:latin typeface="Trebuchet MS"/>
                <a:ea typeface="DejaVu Sans"/>
              </a:rPr>
              <a:t>Curso de Power BI</a:t>
            </a:r>
          </a:p>
        </p:txBody>
      </p:sp>
      <p:pic>
        <p:nvPicPr>
          <p:cNvPr id="42" name="Picture 1" descr="LOGO_SENAI_BRANCO.png"/>
          <p:cNvPicPr/>
          <p:nvPr/>
        </p:nvPicPr>
        <p:blipFill>
          <a:blip r:embed="rId3"/>
          <a:stretch/>
        </p:blipFill>
        <p:spPr>
          <a:xfrm>
            <a:off x="7048800" y="4005000"/>
            <a:ext cx="1589040" cy="687600"/>
          </a:xfrm>
          <a:prstGeom prst="rect">
            <a:avLst/>
          </a:prstGeom>
          <a:ln w="0">
            <a:noFill/>
          </a:ln>
        </p:spPr>
      </p:pic>
      <p:sp>
        <p:nvSpPr>
          <p:cNvPr id="3" name="CustomShape 2">
            <a:extLst>
              <a:ext uri="{FF2B5EF4-FFF2-40B4-BE49-F238E27FC236}">
                <a16:creationId xmlns:a16="http://schemas.microsoft.com/office/drawing/2014/main" id="{3DAF90B9-9BFB-5E01-159B-B645BF38C8D3}"/>
              </a:ext>
            </a:extLst>
          </p:cNvPr>
          <p:cNvSpPr/>
          <p:nvPr/>
        </p:nvSpPr>
        <p:spPr>
          <a:xfrm>
            <a:off x="235620" y="4692600"/>
            <a:ext cx="4287600" cy="24929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90000"/>
              </a:lnSpc>
              <a:spcBef>
                <a:spcPts val="1001"/>
              </a:spcBef>
              <a:buNone/>
              <a:tabLst>
                <a:tab pos="0" algn="l"/>
              </a:tabLst>
            </a:pPr>
            <a:r>
              <a:rPr lang="pt-BR" b="0" strike="noStrike" spc="-1" dirty="0">
                <a:solidFill>
                  <a:srgbClr val="FFFFFF"/>
                </a:solidFill>
                <a:latin typeface="Trebuchet MS"/>
                <a:ea typeface="DejaVu Sans"/>
              </a:rPr>
              <a:t>Instrutor: Anthony Freitas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7DD44-9A95-C263-347F-7003DE043056}"/>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1C08A28B-CBB6-B4A4-671E-7CEBCB3015A5}"/>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pic>
        <p:nvPicPr>
          <p:cNvPr id="3074" name="Picture 2" descr="Modelagem de Dados: O que é e como utilizar para analisar dados.">
            <a:extLst>
              <a:ext uri="{FF2B5EF4-FFF2-40B4-BE49-F238E27FC236}">
                <a16:creationId xmlns:a16="http://schemas.microsoft.com/office/drawing/2014/main" id="{6EF7A3D8-D227-D3F9-E137-DC794DFAF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81" y="1160206"/>
            <a:ext cx="7118553" cy="2823088"/>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D5862A6B-41D5-7A8A-FDBC-308536AD8724}"/>
              </a:ext>
            </a:extLst>
          </p:cNvPr>
          <p:cNvSpPr txBox="1"/>
          <p:nvPr/>
        </p:nvSpPr>
        <p:spPr>
          <a:xfrm>
            <a:off x="584860" y="438459"/>
            <a:ext cx="4579256" cy="369332"/>
          </a:xfrm>
          <a:prstGeom prst="rect">
            <a:avLst/>
          </a:prstGeom>
          <a:noFill/>
        </p:spPr>
        <p:txBody>
          <a:bodyPr wrap="square">
            <a:spAutoFit/>
          </a:bodyPr>
          <a:lstStyle/>
          <a:p>
            <a:r>
              <a:rPr lang="pt-BR" sz="1800" b="1" dirty="0"/>
              <a:t>Processo ETL</a:t>
            </a:r>
          </a:p>
        </p:txBody>
      </p:sp>
      <p:sp>
        <p:nvSpPr>
          <p:cNvPr id="6" name="CaixaDeTexto 5">
            <a:extLst>
              <a:ext uri="{FF2B5EF4-FFF2-40B4-BE49-F238E27FC236}">
                <a16:creationId xmlns:a16="http://schemas.microsoft.com/office/drawing/2014/main" id="{F3AAA7E3-5F05-8FF2-FCBF-2A82C2E45845}"/>
              </a:ext>
            </a:extLst>
          </p:cNvPr>
          <p:cNvSpPr txBox="1"/>
          <p:nvPr/>
        </p:nvSpPr>
        <p:spPr>
          <a:xfrm>
            <a:off x="1792751" y="3984523"/>
            <a:ext cx="4184368" cy="184666"/>
          </a:xfrm>
          <a:prstGeom prst="rect">
            <a:avLst/>
          </a:prstGeom>
          <a:noFill/>
        </p:spPr>
        <p:txBody>
          <a:bodyPr wrap="square">
            <a:spAutoFit/>
          </a:bodyPr>
          <a:lstStyle/>
          <a:p>
            <a:r>
              <a:rPr lang="pt-BR" sz="600" dirty="0"/>
              <a:t> Fonte da imagem : https://bdasolutions.com.br/2020/08/como-funciona-a-modelagem-de-dados-em-solucoes-de-bi/</a:t>
            </a:r>
          </a:p>
        </p:txBody>
      </p:sp>
      <p:pic>
        <p:nvPicPr>
          <p:cNvPr id="2" name="Picture 1" descr="LOGO_SENAI_BRANCO.png">
            <a:extLst>
              <a:ext uri="{FF2B5EF4-FFF2-40B4-BE49-F238E27FC236}">
                <a16:creationId xmlns:a16="http://schemas.microsoft.com/office/drawing/2014/main" id="{CFC9E77F-C49B-BC49-DE8E-17CA593B841C}"/>
              </a:ext>
            </a:extLst>
          </p:cNvPr>
          <p:cNvPicPr/>
          <p:nvPr/>
        </p:nvPicPr>
        <p:blipFill>
          <a:blip r:embed="rId3"/>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1576349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0FF24-F875-35B5-C457-4F10F7EE6B4E}"/>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DBF0CC40-710A-C8BA-2E69-898D819324CB}"/>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5" name="Rectangle 3">
            <a:extLst>
              <a:ext uri="{FF2B5EF4-FFF2-40B4-BE49-F238E27FC236}">
                <a16:creationId xmlns:a16="http://schemas.microsoft.com/office/drawing/2014/main" id="{2F72FDC6-9776-D5B4-E49A-C366FA0C5806}"/>
              </a:ext>
            </a:extLst>
          </p:cNvPr>
          <p:cNvSpPr>
            <a:spLocks noChangeArrowheads="1"/>
          </p:cNvSpPr>
          <p:nvPr/>
        </p:nvSpPr>
        <p:spPr bwMode="auto">
          <a:xfrm rot="10800000" flipV="1">
            <a:off x="186813" y="234931"/>
            <a:ext cx="7024476"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sz="1600" b="1" dirty="0"/>
              <a:t>Exemplo:</a:t>
            </a:r>
          </a:p>
          <a:p>
            <a:endParaRPr lang="pt-BR" sz="1600" b="1" dirty="0"/>
          </a:p>
          <a:p>
            <a:r>
              <a:rPr lang="pt-BR" sz="1600" dirty="0"/>
              <a:t>Suponha que uma loja online queira analisar o desempenho das vendas diárias. Os dados estão em um banco de dados MySQL, e há dados complementares sobre devoluções em uma API.</a:t>
            </a:r>
          </a:p>
          <a:p>
            <a:endParaRPr lang="pt-BR" sz="1600" dirty="0"/>
          </a:p>
          <a:p>
            <a:endParaRPr lang="pt-BR" sz="1600" dirty="0"/>
          </a:p>
          <a:p>
            <a:pPr lvl="1"/>
            <a:r>
              <a:rPr lang="pt-BR" sz="1600" b="1" dirty="0"/>
              <a:t>Extração:</a:t>
            </a:r>
            <a:r>
              <a:rPr lang="pt-BR" sz="1600" dirty="0"/>
              <a:t> Conectar-se ao MySQL para obter as vendas e usar a API para extrair dados de devoluções.</a:t>
            </a:r>
          </a:p>
          <a:p>
            <a:pPr lvl="1"/>
            <a:endParaRPr lang="pt-BR" sz="1600" dirty="0"/>
          </a:p>
          <a:p>
            <a:pPr lvl="1"/>
            <a:endParaRPr lang="pt-BR" sz="1600" dirty="0"/>
          </a:p>
          <a:p>
            <a:pPr lvl="1"/>
            <a:r>
              <a:rPr lang="pt-BR" sz="1600" b="1" dirty="0"/>
              <a:t>Transformação:</a:t>
            </a:r>
            <a:r>
              <a:rPr lang="pt-BR" sz="1600" dirty="0"/>
              <a:t> Calcular o índice de devolução (% de vendas devolvidas) e normalizar os dados de vendas por categoria.</a:t>
            </a:r>
          </a:p>
          <a:p>
            <a:pPr lvl="1"/>
            <a:endParaRPr lang="pt-BR" sz="1600" dirty="0"/>
          </a:p>
          <a:p>
            <a:pPr lvl="1"/>
            <a:endParaRPr lang="pt-BR" sz="1600" dirty="0"/>
          </a:p>
          <a:p>
            <a:pPr lvl="1"/>
            <a:r>
              <a:rPr lang="pt-BR" sz="1600" b="1" dirty="0"/>
              <a:t>Carregamento:</a:t>
            </a:r>
            <a:r>
              <a:rPr lang="pt-BR" sz="1600" dirty="0"/>
              <a:t> Consolidar os dados transformados no Power BI para criar um dashboard dinâmico.</a:t>
            </a:r>
          </a:p>
          <a:p>
            <a:endParaRPr lang="pt-BR" sz="1200" dirty="0"/>
          </a:p>
        </p:txBody>
      </p:sp>
      <p:pic>
        <p:nvPicPr>
          <p:cNvPr id="2" name="Picture 1" descr="LOGO_SENAI_BRANCO.png">
            <a:extLst>
              <a:ext uri="{FF2B5EF4-FFF2-40B4-BE49-F238E27FC236}">
                <a16:creationId xmlns:a16="http://schemas.microsoft.com/office/drawing/2014/main" id="{AD8ACE5C-0579-E4B9-371A-D1F2348FE307}"/>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4125816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4C94A-C000-D696-48AC-BD39608EF687}"/>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3F3B8D07-B35B-FC46-2C08-E4E3D1DAB850}"/>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4" name="CaixaDeTexto 3">
            <a:extLst>
              <a:ext uri="{FF2B5EF4-FFF2-40B4-BE49-F238E27FC236}">
                <a16:creationId xmlns:a16="http://schemas.microsoft.com/office/drawing/2014/main" id="{CCC08F85-C59F-6A1D-C784-76ED88F3E3D2}"/>
              </a:ext>
            </a:extLst>
          </p:cNvPr>
          <p:cNvSpPr txBox="1"/>
          <p:nvPr/>
        </p:nvSpPr>
        <p:spPr>
          <a:xfrm>
            <a:off x="206477" y="435592"/>
            <a:ext cx="7236542" cy="4207370"/>
          </a:xfrm>
          <a:prstGeom prst="rect">
            <a:avLst/>
          </a:prstGeom>
          <a:noFill/>
        </p:spPr>
        <p:txBody>
          <a:bodyPr wrap="square">
            <a:spAutoFit/>
          </a:bodyPr>
          <a:lstStyle/>
          <a:p>
            <a:r>
              <a:rPr lang="pt-BR" b="1" dirty="0"/>
              <a:t>Data Warehouse</a:t>
            </a:r>
          </a:p>
          <a:p>
            <a:endParaRPr lang="pt-BR" sz="1400" b="1" dirty="0"/>
          </a:p>
          <a:p>
            <a:endParaRPr lang="pt-BR" sz="1400" b="1" dirty="0"/>
          </a:p>
          <a:p>
            <a:pPr algn="just"/>
            <a:r>
              <a:rPr lang="pt-BR" sz="1400" dirty="0"/>
              <a:t>Um </a:t>
            </a:r>
            <a:r>
              <a:rPr lang="pt-BR" sz="1400" b="1" dirty="0"/>
              <a:t>data </a:t>
            </a:r>
            <a:r>
              <a:rPr lang="pt-BR" sz="1400" b="1" dirty="0" err="1"/>
              <a:t>warehouse</a:t>
            </a:r>
            <a:r>
              <a:rPr lang="pt-BR" sz="1400" dirty="0"/>
              <a:t> é um repositório centralizado de dados estruturados e integrados provenientes de múltiplas fontes, projetado para suportar processos de análise e tomada de decisão estratégica. </a:t>
            </a:r>
          </a:p>
          <a:p>
            <a:pPr algn="just"/>
            <a:endParaRPr lang="pt-BR" sz="1400" dirty="0"/>
          </a:p>
          <a:p>
            <a:pPr algn="just"/>
            <a:r>
              <a:rPr lang="pt-BR" sz="1400" dirty="0"/>
              <a:t>Ele organiza os dados em um formato otimizado para consultas e relatórios, frequentemente utilizando esquemas dimensionais (como o </a:t>
            </a:r>
            <a:r>
              <a:rPr lang="pt-BR" sz="1400" b="1" dirty="0"/>
              <a:t>Star </a:t>
            </a:r>
            <a:r>
              <a:rPr lang="pt-BR" sz="1400" b="1" dirty="0" err="1"/>
              <a:t>Schema</a:t>
            </a:r>
            <a:r>
              <a:rPr lang="pt-BR" sz="1400" dirty="0"/>
              <a:t> ou o </a:t>
            </a:r>
            <a:r>
              <a:rPr lang="pt-BR" sz="1400" b="1" dirty="0" err="1"/>
              <a:t>Snowflake</a:t>
            </a:r>
            <a:r>
              <a:rPr lang="pt-BR" sz="1400" b="1" dirty="0"/>
              <a:t> </a:t>
            </a:r>
            <a:r>
              <a:rPr lang="pt-BR" sz="1400" b="1" dirty="0" err="1"/>
              <a:t>Schema</a:t>
            </a:r>
            <a:r>
              <a:rPr lang="pt-BR" sz="1400" dirty="0"/>
              <a:t>) para facilitar análises de longo prazo e em grande escala.</a:t>
            </a:r>
          </a:p>
          <a:p>
            <a:endParaRPr lang="pt-BR" sz="1400" dirty="0"/>
          </a:p>
          <a:p>
            <a:r>
              <a:rPr lang="pt-BR" sz="1400" b="1" dirty="0"/>
              <a:t>Características principais:</a:t>
            </a:r>
          </a:p>
          <a:p>
            <a:endParaRPr lang="pt-BR" sz="1400" dirty="0"/>
          </a:p>
          <a:p>
            <a:pPr lvl="2">
              <a:lnSpc>
                <a:spcPct val="150000"/>
              </a:lnSpc>
              <a:buFont typeface="Arial" panose="020B0604020202020204" pitchFamily="34" charset="0"/>
              <a:buChar char="•"/>
            </a:pPr>
            <a:r>
              <a:rPr lang="pt-BR" sz="1400" dirty="0"/>
              <a:t> Armazena grandes volumes de dados históricos.</a:t>
            </a:r>
          </a:p>
          <a:p>
            <a:pPr lvl="2">
              <a:lnSpc>
                <a:spcPct val="150000"/>
              </a:lnSpc>
              <a:buFont typeface="Arial" panose="020B0604020202020204" pitchFamily="34" charset="0"/>
              <a:buChar char="•"/>
            </a:pPr>
            <a:r>
              <a:rPr lang="pt-BR" sz="1400" dirty="0"/>
              <a:t> É orientado ao tema (ex.: vendas, finanças, marketing).</a:t>
            </a:r>
          </a:p>
          <a:p>
            <a:pPr lvl="2">
              <a:lnSpc>
                <a:spcPct val="150000"/>
              </a:lnSpc>
              <a:buFont typeface="Arial" panose="020B0604020202020204" pitchFamily="34" charset="0"/>
              <a:buChar char="•"/>
            </a:pPr>
            <a:r>
              <a:rPr lang="pt-BR" sz="1400" dirty="0"/>
              <a:t> É projetado para consultas complexas e análises de alto nível.</a:t>
            </a:r>
          </a:p>
          <a:p>
            <a:pPr lvl="2">
              <a:lnSpc>
                <a:spcPct val="150000"/>
              </a:lnSpc>
              <a:buFont typeface="Arial" panose="020B0604020202020204" pitchFamily="34" charset="0"/>
              <a:buChar char="•"/>
            </a:pPr>
            <a:r>
              <a:rPr lang="pt-BR" sz="1400" dirty="0"/>
              <a:t> Possui alta escalabilidade e suporte para múltiplos tipos de dados.</a:t>
            </a:r>
          </a:p>
        </p:txBody>
      </p:sp>
      <p:pic>
        <p:nvPicPr>
          <p:cNvPr id="2" name="Picture 1" descr="LOGO_SENAI_BRANCO.png">
            <a:extLst>
              <a:ext uri="{FF2B5EF4-FFF2-40B4-BE49-F238E27FC236}">
                <a16:creationId xmlns:a16="http://schemas.microsoft.com/office/drawing/2014/main" id="{F06F6963-8B92-0C10-690F-DE6294A3BB19}"/>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2113229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FC0FA-B97E-60F7-C6CE-CDBB1A9D2E34}"/>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D58814A4-F28E-74CC-7302-22D09C893666}"/>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3" name="CaixaDeTexto 2">
            <a:extLst>
              <a:ext uri="{FF2B5EF4-FFF2-40B4-BE49-F238E27FC236}">
                <a16:creationId xmlns:a16="http://schemas.microsoft.com/office/drawing/2014/main" id="{35A6A8F5-4157-6FD7-B84C-16909A8C0CE3}"/>
              </a:ext>
            </a:extLst>
          </p:cNvPr>
          <p:cNvSpPr txBox="1"/>
          <p:nvPr/>
        </p:nvSpPr>
        <p:spPr>
          <a:xfrm>
            <a:off x="280624" y="392592"/>
            <a:ext cx="7118149" cy="3600986"/>
          </a:xfrm>
          <a:prstGeom prst="rect">
            <a:avLst/>
          </a:prstGeom>
          <a:noFill/>
        </p:spPr>
        <p:txBody>
          <a:bodyPr wrap="square">
            <a:spAutoFit/>
          </a:bodyPr>
          <a:lstStyle/>
          <a:p>
            <a:r>
              <a:rPr lang="pt-BR" b="1" dirty="0"/>
              <a:t>Exemplo</a:t>
            </a:r>
          </a:p>
          <a:p>
            <a:pPr algn="just"/>
            <a:br>
              <a:rPr lang="pt-BR" dirty="0"/>
            </a:br>
            <a:r>
              <a:rPr lang="pt-BR" sz="1600" dirty="0"/>
              <a:t>Uma grande corporação armazena todos os seus dados de vendas, operações, e finanças em um data </a:t>
            </a:r>
            <a:r>
              <a:rPr lang="pt-BR" sz="1600" dirty="0" err="1"/>
              <a:t>warehouse</a:t>
            </a:r>
            <a:r>
              <a:rPr lang="pt-BR" sz="1600" dirty="0"/>
              <a:t> para permitir que os gestores visualizem tendências de mercado e desempenho em diferentes regiões ao longo dos anos.</a:t>
            </a:r>
          </a:p>
          <a:p>
            <a:pPr algn="just"/>
            <a:endParaRPr lang="pt-BR" sz="1600" dirty="0"/>
          </a:p>
          <a:p>
            <a:pPr algn="just"/>
            <a:r>
              <a:rPr lang="pt-BR" sz="1600" dirty="0"/>
              <a:t>Esse repositório centralizado facilita a consolidação de dados de diversas fontes, permitindo uma análise mais eficiente e precisa. </a:t>
            </a:r>
          </a:p>
          <a:p>
            <a:pPr algn="just"/>
            <a:endParaRPr lang="pt-BR" sz="1600" dirty="0"/>
          </a:p>
          <a:p>
            <a:pPr algn="just"/>
            <a:r>
              <a:rPr lang="pt-BR" sz="1600" dirty="0"/>
              <a:t>Além disso, o uso de ferramentas de Business </a:t>
            </a:r>
            <a:r>
              <a:rPr lang="pt-BR" sz="1600" dirty="0" err="1"/>
              <a:t>Intelligence</a:t>
            </a:r>
            <a:r>
              <a:rPr lang="pt-BR" sz="1600" dirty="0"/>
              <a:t>, como o Power BI, pode gerar insights valiosos a partir de grandes volumes de dados, ajudando a identificar padrões, prever demandas futuras e tomar decisões estratégicas fundamentadas.</a:t>
            </a:r>
          </a:p>
        </p:txBody>
      </p:sp>
      <p:pic>
        <p:nvPicPr>
          <p:cNvPr id="2" name="Picture 1" descr="LOGO_SENAI_BRANCO.png">
            <a:extLst>
              <a:ext uri="{FF2B5EF4-FFF2-40B4-BE49-F238E27FC236}">
                <a16:creationId xmlns:a16="http://schemas.microsoft.com/office/drawing/2014/main" id="{EB68C6C0-9E01-14C5-3EFE-83770DDE6162}"/>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2385842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AC127-82EE-E4A8-F4B1-A4073434183C}"/>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F2DB4159-1EA3-98EE-A24F-24106677C1BA}"/>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12" name="Rectangle 10">
            <a:extLst>
              <a:ext uri="{FF2B5EF4-FFF2-40B4-BE49-F238E27FC236}">
                <a16:creationId xmlns:a16="http://schemas.microsoft.com/office/drawing/2014/main" id="{5FD5BD12-43A7-283E-6478-C281B4A91921}"/>
              </a:ext>
            </a:extLst>
          </p:cNvPr>
          <p:cNvSpPr>
            <a:spLocks noChangeArrowheads="1"/>
          </p:cNvSpPr>
          <p:nvPr/>
        </p:nvSpPr>
        <p:spPr bwMode="auto">
          <a:xfrm>
            <a:off x="108478" y="243761"/>
            <a:ext cx="7305046"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a:ln>
                  <a:noFill/>
                </a:ln>
                <a:solidFill>
                  <a:schemeClr val="tx1"/>
                </a:solidFill>
                <a:effectLst/>
                <a:latin typeface="Arial" panose="020B0604020202020204" pitchFamily="34" charset="0"/>
              </a:rPr>
              <a:t>Você pode expandir a ideia com alguns pontos específicos, como:</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pt-BR" altLang="pt-BR" sz="1400" b="1" i="0" u="none" strike="noStrike" cap="none" normalizeH="0" baseline="0" dirty="0">
                <a:ln>
                  <a:noFill/>
                </a:ln>
                <a:solidFill>
                  <a:schemeClr val="tx1"/>
                </a:solidFill>
                <a:effectLst/>
                <a:latin typeface="Arial" panose="020B0604020202020204" pitchFamily="34" charset="0"/>
              </a:rPr>
              <a:t>Integração de Dados</a:t>
            </a:r>
            <a:r>
              <a:rPr kumimoji="0" lang="pt-BR" altLang="pt-BR" sz="1400" b="0" i="0" u="none" strike="noStrike" cap="none" normalizeH="0" baseline="0" dirty="0">
                <a:ln>
                  <a:noFill/>
                </a:ln>
                <a:solidFill>
                  <a:schemeClr val="tx1"/>
                </a:solidFill>
                <a:effectLst/>
                <a:latin typeface="Arial" panose="020B0604020202020204" pitchFamily="34" charset="0"/>
              </a:rPr>
              <a:t>: O </a:t>
            </a:r>
            <a:r>
              <a:rPr kumimoji="0" lang="pt-BR" altLang="pt-BR" sz="1400" b="0" i="1" u="none" strike="noStrike" cap="none" normalizeH="0" baseline="0" dirty="0">
                <a:ln>
                  <a:noFill/>
                </a:ln>
                <a:solidFill>
                  <a:schemeClr val="tx1"/>
                </a:solidFill>
                <a:effectLst/>
                <a:latin typeface="Arial" panose="020B0604020202020204" pitchFamily="34" charset="0"/>
              </a:rPr>
              <a:t>data </a:t>
            </a:r>
            <a:r>
              <a:rPr kumimoji="0" lang="pt-BR" altLang="pt-BR" sz="1400" b="0" i="1" u="none" strike="noStrike" cap="none" normalizeH="0" baseline="0" dirty="0" err="1">
                <a:ln>
                  <a:noFill/>
                </a:ln>
                <a:solidFill>
                  <a:schemeClr val="tx1"/>
                </a:solidFill>
                <a:effectLst/>
                <a:latin typeface="Arial" panose="020B0604020202020204" pitchFamily="34" charset="0"/>
              </a:rPr>
              <a:t>warehouse</a:t>
            </a:r>
            <a:r>
              <a:rPr kumimoji="0" lang="pt-BR" altLang="pt-BR" sz="1400" b="0" i="0" u="none" strike="noStrike" cap="none" normalizeH="0" baseline="0" dirty="0">
                <a:ln>
                  <a:noFill/>
                </a:ln>
                <a:solidFill>
                  <a:schemeClr val="tx1"/>
                </a:solidFill>
                <a:effectLst/>
                <a:latin typeface="Arial" panose="020B0604020202020204" pitchFamily="34" charset="0"/>
              </a:rPr>
              <a:t> permite que a organização integre dados de diferentes sistemas, como ERP, CRM e sistemas de vendas, em um único local.</a:t>
            </a:r>
          </a:p>
          <a:p>
            <a:pPr marL="0" marR="0" lvl="0" indent="0" algn="just" defTabSz="914400" rtl="0" eaLnBrk="0" fontAlgn="base" latinLnBrk="0" hangingPunct="0">
              <a:lnSpc>
                <a:spcPct val="100000"/>
              </a:lnSpc>
              <a:spcBef>
                <a:spcPct val="0"/>
              </a:spcBef>
              <a:spcAft>
                <a:spcPct val="0"/>
              </a:spcAft>
              <a:buClrTx/>
              <a:buSzTx/>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pt-BR" altLang="pt-BR" sz="1400" b="1" i="0" u="none" strike="noStrike" cap="none" normalizeH="0" baseline="0" dirty="0">
                <a:ln>
                  <a:noFill/>
                </a:ln>
                <a:solidFill>
                  <a:schemeClr val="tx1"/>
                </a:solidFill>
                <a:effectLst/>
                <a:latin typeface="Arial" panose="020B0604020202020204" pitchFamily="34" charset="0"/>
              </a:rPr>
              <a:t>Tomada de Decisões Baseada em Dados</a:t>
            </a:r>
            <a:r>
              <a:rPr kumimoji="0" lang="pt-BR" altLang="pt-BR" sz="1400" b="0" i="0" u="none" strike="noStrike" cap="none" normalizeH="0" baseline="0" dirty="0">
                <a:ln>
                  <a:noFill/>
                </a:ln>
                <a:solidFill>
                  <a:schemeClr val="tx1"/>
                </a:solidFill>
                <a:effectLst/>
                <a:latin typeface="Arial" panose="020B0604020202020204" pitchFamily="34" charset="0"/>
              </a:rPr>
              <a:t>: Com informações consolidadas e analisadas, a empresa pode tomar decisões mais assertivas, baseadas em fatos e tendências reais, sem depender de suposições.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pt-BR" altLang="pt-BR" sz="1400" b="1" i="0" u="none" strike="noStrike" cap="none" normalizeH="0" baseline="0" dirty="0">
                <a:ln>
                  <a:noFill/>
                </a:ln>
                <a:solidFill>
                  <a:schemeClr val="tx1"/>
                </a:solidFill>
                <a:effectLst/>
                <a:latin typeface="Arial" panose="020B0604020202020204" pitchFamily="34" charset="0"/>
              </a:rPr>
              <a:t>Análise Histórica e Previsões</a:t>
            </a:r>
            <a:r>
              <a:rPr kumimoji="0" lang="pt-BR" altLang="pt-BR" sz="1400" b="0" i="0" u="none" strike="noStrike" cap="none" normalizeH="0" baseline="0" dirty="0">
                <a:ln>
                  <a:noFill/>
                </a:ln>
                <a:solidFill>
                  <a:schemeClr val="tx1"/>
                </a:solidFill>
                <a:effectLst/>
                <a:latin typeface="Arial" panose="020B0604020202020204" pitchFamily="34" charset="0"/>
              </a:rPr>
              <a:t>: Armazenar dados históricos permite que a corporação faça comparações ao longo do tempo, ajudando na criação de relatórios detalhados e previsões para o futuro.</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pt-BR" altLang="pt-BR" sz="1400" b="1" i="0" u="none" strike="noStrike" cap="none" normalizeH="0" baseline="0" dirty="0">
                <a:ln>
                  <a:noFill/>
                </a:ln>
                <a:solidFill>
                  <a:schemeClr val="tx1"/>
                </a:solidFill>
                <a:effectLst/>
                <a:latin typeface="Arial" panose="020B0604020202020204" pitchFamily="34" charset="0"/>
              </a:rPr>
              <a:t>Acesso Rápido e Consistente</a:t>
            </a:r>
            <a:r>
              <a:rPr kumimoji="0" lang="pt-BR" altLang="pt-BR" sz="1400" b="0" i="0" u="none" strike="noStrike" cap="none" normalizeH="0" baseline="0" dirty="0">
                <a:ln>
                  <a:noFill/>
                </a:ln>
                <a:solidFill>
                  <a:schemeClr val="tx1"/>
                </a:solidFill>
                <a:effectLst/>
                <a:latin typeface="Arial" panose="020B0604020202020204" pitchFamily="34" charset="0"/>
              </a:rPr>
              <a:t>: O uso de um </a:t>
            </a:r>
            <a:r>
              <a:rPr kumimoji="0" lang="pt-BR" altLang="pt-BR" sz="1400" b="0" i="1" u="none" strike="noStrike" cap="none" normalizeH="0" baseline="0" dirty="0">
                <a:ln>
                  <a:noFill/>
                </a:ln>
                <a:solidFill>
                  <a:schemeClr val="tx1"/>
                </a:solidFill>
                <a:effectLst/>
                <a:latin typeface="Arial" panose="020B0604020202020204" pitchFamily="34" charset="0"/>
              </a:rPr>
              <a:t>data </a:t>
            </a:r>
            <a:r>
              <a:rPr kumimoji="0" lang="pt-BR" altLang="pt-BR" sz="1400" b="0" i="1" u="none" strike="noStrike" cap="none" normalizeH="0" baseline="0" dirty="0" err="1">
                <a:ln>
                  <a:noFill/>
                </a:ln>
                <a:solidFill>
                  <a:schemeClr val="tx1"/>
                </a:solidFill>
                <a:effectLst/>
                <a:latin typeface="Arial" panose="020B0604020202020204" pitchFamily="34" charset="0"/>
              </a:rPr>
              <a:t>warehouse</a:t>
            </a:r>
            <a:r>
              <a:rPr kumimoji="0" lang="pt-BR" altLang="pt-BR" sz="1400" b="0" i="0" u="none" strike="noStrike" cap="none" normalizeH="0" baseline="0" dirty="0">
                <a:ln>
                  <a:noFill/>
                </a:ln>
                <a:solidFill>
                  <a:schemeClr val="tx1"/>
                </a:solidFill>
                <a:effectLst/>
                <a:latin typeface="Arial" panose="020B0604020202020204" pitchFamily="34" charset="0"/>
              </a:rPr>
              <a:t> permite um acesso rápido e consistente a grandes volumes de dados, melhorando a performance da análise e a experiência dos gestores ao explorar os relatórios.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p:txBody>
      </p:sp>
      <p:sp>
        <p:nvSpPr>
          <p:cNvPr id="14" name="CaixaDeTexto 13">
            <a:extLst>
              <a:ext uri="{FF2B5EF4-FFF2-40B4-BE49-F238E27FC236}">
                <a16:creationId xmlns:a16="http://schemas.microsoft.com/office/drawing/2014/main" id="{1908A5AA-E3AC-5CDE-E5AD-68610553771A}"/>
              </a:ext>
            </a:extLst>
          </p:cNvPr>
          <p:cNvSpPr txBox="1"/>
          <p:nvPr/>
        </p:nvSpPr>
        <p:spPr>
          <a:xfrm>
            <a:off x="108478" y="4098861"/>
            <a:ext cx="7305046" cy="73866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1400" b="1" i="1"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t>Esses pontos ajudam a mostrar como a centralização de dados em um data </a:t>
            </a:r>
            <a:r>
              <a:rPr kumimoji="0" lang="pt-BR" altLang="pt-BR" sz="1400" b="1" i="1" u="none" strike="noStrike" cap="none" normalizeH="0" baseline="0" dirty="0" err="1">
                <a:ln>
                  <a:noFill/>
                </a:ln>
                <a:solidFill>
                  <a:schemeClr val="tx1"/>
                </a:solidFill>
                <a:effectLst>
                  <a:outerShdw blurRad="38100" dist="38100" dir="2700000" algn="tl">
                    <a:srgbClr val="000000">
                      <a:alpha val="43137"/>
                    </a:srgbClr>
                  </a:outerShdw>
                </a:effectLst>
                <a:latin typeface="Arial" panose="020B0604020202020204" pitchFamily="34" charset="0"/>
              </a:rPr>
              <a:t>warehouse</a:t>
            </a:r>
            <a:r>
              <a:rPr kumimoji="0" lang="pt-BR" altLang="pt-BR" sz="1400" b="1" i="1"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t> é fundamental para uma análise de dados eficaz e uma gestão estratégica mais informada.</a:t>
            </a:r>
          </a:p>
        </p:txBody>
      </p:sp>
      <p:pic>
        <p:nvPicPr>
          <p:cNvPr id="15" name="Picture 1" descr="LOGO_SENAI_BRANCO.png">
            <a:extLst>
              <a:ext uri="{FF2B5EF4-FFF2-40B4-BE49-F238E27FC236}">
                <a16:creationId xmlns:a16="http://schemas.microsoft.com/office/drawing/2014/main" id="{9D634DD5-80E3-9C2D-A742-0C5CB9125903}"/>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4082372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52B62-EB4D-C98F-A936-A5E64104E489}"/>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A6C4F515-8C4F-4D95-8D54-DE5213F063AB}"/>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4" name="CaixaDeTexto 3">
            <a:extLst>
              <a:ext uri="{FF2B5EF4-FFF2-40B4-BE49-F238E27FC236}">
                <a16:creationId xmlns:a16="http://schemas.microsoft.com/office/drawing/2014/main" id="{750EBFF1-CAC1-3214-5D05-1E51E23DD967}"/>
              </a:ext>
            </a:extLst>
          </p:cNvPr>
          <p:cNvSpPr txBox="1"/>
          <p:nvPr/>
        </p:nvSpPr>
        <p:spPr>
          <a:xfrm>
            <a:off x="265471" y="418175"/>
            <a:ext cx="6968706" cy="3884205"/>
          </a:xfrm>
          <a:prstGeom prst="rect">
            <a:avLst/>
          </a:prstGeom>
          <a:noFill/>
        </p:spPr>
        <p:txBody>
          <a:bodyPr wrap="square">
            <a:spAutoFit/>
          </a:bodyPr>
          <a:lstStyle/>
          <a:p>
            <a:r>
              <a:rPr lang="pt-BR" b="1" dirty="0"/>
              <a:t>Data Mart</a:t>
            </a:r>
          </a:p>
          <a:p>
            <a:endParaRPr lang="pt-BR" sz="1400" b="1" dirty="0"/>
          </a:p>
          <a:p>
            <a:pPr algn="just">
              <a:lnSpc>
                <a:spcPct val="150000"/>
              </a:lnSpc>
            </a:pPr>
            <a:r>
              <a:rPr lang="pt-BR" sz="1400" dirty="0"/>
              <a:t>Um </a:t>
            </a:r>
            <a:r>
              <a:rPr lang="pt-BR" sz="1400" b="1" dirty="0"/>
              <a:t>data </a:t>
            </a:r>
            <a:r>
              <a:rPr lang="pt-BR" sz="1400" b="1" dirty="0" err="1"/>
              <a:t>mart</a:t>
            </a:r>
            <a:r>
              <a:rPr lang="pt-BR" sz="1400" dirty="0"/>
              <a:t> é um subconjunto de um data </a:t>
            </a:r>
            <a:r>
              <a:rPr lang="pt-BR" sz="1400" dirty="0" err="1"/>
              <a:t>warehouse</a:t>
            </a:r>
            <a:r>
              <a:rPr lang="pt-BR" sz="1400" dirty="0"/>
              <a:t>, voltado para um departamento ou área específica da organização. Ele armazena um volume menor de dados, que são altamente relevantes para as necessidades de análise de um grupo ou setor específico, como vendas, recursos humanos ou marketing.</a:t>
            </a:r>
          </a:p>
          <a:p>
            <a:pPr algn="just">
              <a:lnSpc>
                <a:spcPct val="150000"/>
              </a:lnSpc>
            </a:pPr>
            <a:endParaRPr lang="pt-BR" sz="1400" dirty="0"/>
          </a:p>
          <a:p>
            <a:r>
              <a:rPr lang="pt-BR" sz="1400" b="1" dirty="0"/>
              <a:t>Características principais:</a:t>
            </a:r>
          </a:p>
          <a:p>
            <a:endParaRPr lang="pt-BR" sz="1400" dirty="0"/>
          </a:p>
          <a:p>
            <a:pPr lvl="2">
              <a:lnSpc>
                <a:spcPct val="150000"/>
              </a:lnSpc>
              <a:buFont typeface="Arial" panose="020B0604020202020204" pitchFamily="34" charset="0"/>
              <a:buChar char="•"/>
            </a:pPr>
            <a:r>
              <a:rPr lang="pt-BR" sz="1400" dirty="0"/>
              <a:t>Possui foco limitado e atende a um departamento ou função específica.</a:t>
            </a:r>
          </a:p>
          <a:p>
            <a:pPr lvl="2">
              <a:lnSpc>
                <a:spcPct val="150000"/>
              </a:lnSpc>
              <a:buFont typeface="Arial" panose="020B0604020202020204" pitchFamily="34" charset="0"/>
              <a:buChar char="•"/>
            </a:pPr>
            <a:r>
              <a:rPr lang="pt-BR" sz="1400" dirty="0"/>
              <a:t>É mais simples e rápido de implementar do que um data </a:t>
            </a:r>
            <a:r>
              <a:rPr lang="pt-BR" sz="1400" dirty="0" err="1"/>
              <a:t>warehouse</a:t>
            </a:r>
            <a:r>
              <a:rPr lang="pt-BR" sz="1400" dirty="0"/>
              <a:t>.</a:t>
            </a:r>
          </a:p>
          <a:p>
            <a:pPr lvl="2">
              <a:lnSpc>
                <a:spcPct val="150000"/>
              </a:lnSpc>
              <a:buFont typeface="Arial" panose="020B0604020202020204" pitchFamily="34" charset="0"/>
              <a:buChar char="•"/>
            </a:pPr>
            <a:r>
              <a:rPr lang="pt-BR" sz="1400" dirty="0"/>
              <a:t>Pode ser independente (construído sem um data </a:t>
            </a:r>
            <a:r>
              <a:rPr lang="pt-BR" sz="1400" dirty="0" err="1"/>
              <a:t>warehouse</a:t>
            </a:r>
            <a:r>
              <a:rPr lang="pt-BR" sz="1400" dirty="0"/>
              <a:t>) ou dependente (extraído de um data </a:t>
            </a:r>
            <a:r>
              <a:rPr lang="pt-BR" sz="1400" dirty="0" err="1"/>
              <a:t>warehouse</a:t>
            </a:r>
            <a:r>
              <a:rPr lang="pt-BR" sz="1400" dirty="0"/>
              <a:t> maior).</a:t>
            </a:r>
          </a:p>
        </p:txBody>
      </p:sp>
      <p:pic>
        <p:nvPicPr>
          <p:cNvPr id="2" name="Picture 1" descr="LOGO_SENAI_BRANCO.png">
            <a:extLst>
              <a:ext uri="{FF2B5EF4-FFF2-40B4-BE49-F238E27FC236}">
                <a16:creationId xmlns:a16="http://schemas.microsoft.com/office/drawing/2014/main" id="{03E34286-FFE1-AB8F-D03E-6627CCEC2D28}"/>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878634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172E8-9270-0CED-8CD5-7834689BBA26}"/>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0CE7A4AB-280E-8943-464F-E50EB6FF0766}"/>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3" name="CaixaDeTexto 2">
            <a:extLst>
              <a:ext uri="{FF2B5EF4-FFF2-40B4-BE49-F238E27FC236}">
                <a16:creationId xmlns:a16="http://schemas.microsoft.com/office/drawing/2014/main" id="{7BE85ADE-23B9-3008-CB8B-C4CED4097DDB}"/>
              </a:ext>
            </a:extLst>
          </p:cNvPr>
          <p:cNvSpPr txBox="1"/>
          <p:nvPr/>
        </p:nvSpPr>
        <p:spPr>
          <a:xfrm>
            <a:off x="132735" y="424552"/>
            <a:ext cx="7138220" cy="3970318"/>
          </a:xfrm>
          <a:prstGeom prst="rect">
            <a:avLst/>
          </a:prstGeom>
          <a:noFill/>
        </p:spPr>
        <p:txBody>
          <a:bodyPr wrap="square">
            <a:spAutoFit/>
          </a:bodyPr>
          <a:lstStyle/>
          <a:p>
            <a:r>
              <a:rPr lang="pt-BR" b="1" dirty="0"/>
              <a:t>Exemplo:</a:t>
            </a:r>
          </a:p>
          <a:p>
            <a:pPr algn="just"/>
            <a:br>
              <a:rPr lang="pt-BR" dirty="0"/>
            </a:br>
            <a:r>
              <a:rPr lang="pt-BR" sz="1600" dirty="0"/>
              <a:t>O setor de marketing de uma empresa utiliza um data </a:t>
            </a:r>
            <a:r>
              <a:rPr lang="pt-BR" sz="1600" dirty="0" err="1"/>
              <a:t>mart</a:t>
            </a:r>
            <a:r>
              <a:rPr lang="pt-BR" sz="1600" dirty="0"/>
              <a:t> que contém dados relevantes apenas para campanhas publicitárias, como cliques, conversões e dados demográficos dos clientes.</a:t>
            </a:r>
          </a:p>
          <a:p>
            <a:pPr algn="just"/>
            <a:endParaRPr lang="pt-BR" sz="1600" dirty="0"/>
          </a:p>
          <a:p>
            <a:pPr algn="just"/>
            <a:r>
              <a:rPr lang="pt-BR" sz="1600" dirty="0"/>
              <a:t>Esse </a:t>
            </a:r>
            <a:r>
              <a:rPr lang="pt-BR" sz="1600" i="1" dirty="0"/>
              <a:t>data </a:t>
            </a:r>
            <a:r>
              <a:rPr lang="pt-BR" sz="1600" i="1" dirty="0" err="1"/>
              <a:t>mart</a:t>
            </a:r>
            <a:r>
              <a:rPr lang="pt-BR" sz="1600" dirty="0"/>
              <a:t> é uma versão especializada de um </a:t>
            </a:r>
            <a:r>
              <a:rPr lang="pt-BR" sz="1600" i="1" dirty="0"/>
              <a:t>data </a:t>
            </a:r>
            <a:r>
              <a:rPr lang="pt-BR" sz="1600" i="1" dirty="0" err="1"/>
              <a:t>warehouse</a:t>
            </a:r>
            <a:r>
              <a:rPr lang="pt-BR" sz="1600" dirty="0"/>
              <a:t>, focada em um único departamento ou área da empresa. </a:t>
            </a:r>
          </a:p>
          <a:p>
            <a:pPr algn="just"/>
            <a:endParaRPr lang="pt-BR" sz="1600" dirty="0"/>
          </a:p>
          <a:p>
            <a:pPr algn="just"/>
            <a:r>
              <a:rPr lang="pt-BR" sz="1600" dirty="0"/>
              <a:t>Ele permite que os profissionais de marketing acessem dados de forma mais rápida e eficiente, sem a necessidade de consultar todo o </a:t>
            </a:r>
            <a:r>
              <a:rPr lang="pt-BR" sz="1600" i="1" dirty="0"/>
              <a:t>data </a:t>
            </a:r>
            <a:r>
              <a:rPr lang="pt-BR" sz="1600" i="1" dirty="0" err="1"/>
              <a:t>warehouse</a:t>
            </a:r>
            <a:r>
              <a:rPr lang="pt-BR" sz="1600" dirty="0"/>
              <a:t>. </a:t>
            </a:r>
          </a:p>
          <a:p>
            <a:pPr algn="just"/>
            <a:endParaRPr lang="pt-BR" sz="1600" dirty="0"/>
          </a:p>
          <a:p>
            <a:pPr algn="just"/>
            <a:r>
              <a:rPr lang="pt-BR" sz="1600" dirty="0"/>
              <a:t>Com informações precisas e relevantes, a equipe consegue analisar o desempenho das campanhas em tempo real, segmentar melhor o público-alvo e otimizar os recursos de forma mais eficaz.</a:t>
            </a:r>
          </a:p>
        </p:txBody>
      </p:sp>
      <p:pic>
        <p:nvPicPr>
          <p:cNvPr id="2" name="Picture 1" descr="LOGO_SENAI_BRANCO.png">
            <a:extLst>
              <a:ext uri="{FF2B5EF4-FFF2-40B4-BE49-F238E27FC236}">
                <a16:creationId xmlns:a16="http://schemas.microsoft.com/office/drawing/2014/main" id="{2A1C784A-7D03-69E6-6416-D7316D8BD46C}"/>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3851909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890B2-A285-45CA-4CE6-0F7642D8B3C2}"/>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2E07BC95-01A3-377A-86D8-E1514EEB2D6A}"/>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3" name="CaixaDeTexto 2">
            <a:extLst>
              <a:ext uri="{FF2B5EF4-FFF2-40B4-BE49-F238E27FC236}">
                <a16:creationId xmlns:a16="http://schemas.microsoft.com/office/drawing/2014/main" id="{B70D3F5B-45F6-9C2C-10BA-E9F92CB78354}"/>
              </a:ext>
            </a:extLst>
          </p:cNvPr>
          <p:cNvSpPr txBox="1"/>
          <p:nvPr/>
        </p:nvSpPr>
        <p:spPr>
          <a:xfrm>
            <a:off x="132735" y="424552"/>
            <a:ext cx="7138220" cy="3970318"/>
          </a:xfrm>
          <a:prstGeom prst="rect">
            <a:avLst/>
          </a:prstGeom>
          <a:noFill/>
        </p:spPr>
        <p:txBody>
          <a:bodyPr wrap="square">
            <a:spAutoFit/>
          </a:bodyPr>
          <a:lstStyle/>
          <a:p>
            <a:r>
              <a:rPr lang="pt-BR" b="1" dirty="0"/>
              <a:t>Exemplo:</a:t>
            </a:r>
          </a:p>
          <a:p>
            <a:pPr algn="just"/>
            <a:br>
              <a:rPr lang="pt-BR" dirty="0"/>
            </a:br>
            <a:r>
              <a:rPr lang="pt-BR" sz="1600" dirty="0"/>
              <a:t>O setor de marketing de uma empresa utiliza um data </a:t>
            </a:r>
            <a:r>
              <a:rPr lang="pt-BR" sz="1600" dirty="0" err="1"/>
              <a:t>mart</a:t>
            </a:r>
            <a:r>
              <a:rPr lang="pt-BR" sz="1600" dirty="0"/>
              <a:t> que contém dados relevantes apenas para campanhas publicitárias, como cliques, conversões e dados demográficos dos clientes.</a:t>
            </a:r>
          </a:p>
          <a:p>
            <a:pPr algn="just"/>
            <a:endParaRPr lang="pt-BR" sz="1600" dirty="0"/>
          </a:p>
          <a:p>
            <a:pPr algn="just"/>
            <a:r>
              <a:rPr lang="pt-BR" sz="1600" dirty="0"/>
              <a:t>Esse </a:t>
            </a:r>
            <a:r>
              <a:rPr lang="pt-BR" sz="1600" i="1" dirty="0"/>
              <a:t>data </a:t>
            </a:r>
            <a:r>
              <a:rPr lang="pt-BR" sz="1600" i="1" dirty="0" err="1"/>
              <a:t>mart</a:t>
            </a:r>
            <a:r>
              <a:rPr lang="pt-BR" sz="1600" dirty="0"/>
              <a:t> é uma versão especializada de um </a:t>
            </a:r>
            <a:r>
              <a:rPr lang="pt-BR" sz="1600" i="1" dirty="0"/>
              <a:t>data </a:t>
            </a:r>
            <a:r>
              <a:rPr lang="pt-BR" sz="1600" i="1" dirty="0" err="1"/>
              <a:t>warehouse</a:t>
            </a:r>
            <a:r>
              <a:rPr lang="pt-BR" sz="1600" dirty="0"/>
              <a:t>, focada em um único departamento ou área da empresa. </a:t>
            </a:r>
          </a:p>
          <a:p>
            <a:pPr algn="just"/>
            <a:endParaRPr lang="pt-BR" sz="1600" dirty="0"/>
          </a:p>
          <a:p>
            <a:pPr algn="just"/>
            <a:r>
              <a:rPr lang="pt-BR" sz="1600" dirty="0"/>
              <a:t>Ele permite que os profissionais de marketing acessem dados de forma mais rápida e eficiente, sem a necessidade de consultar todo o </a:t>
            </a:r>
            <a:r>
              <a:rPr lang="pt-BR" sz="1600" i="1" dirty="0"/>
              <a:t>data </a:t>
            </a:r>
            <a:r>
              <a:rPr lang="pt-BR" sz="1600" i="1" dirty="0" err="1"/>
              <a:t>warehouse</a:t>
            </a:r>
            <a:r>
              <a:rPr lang="pt-BR" sz="1600" dirty="0"/>
              <a:t>. </a:t>
            </a:r>
          </a:p>
          <a:p>
            <a:pPr algn="just"/>
            <a:endParaRPr lang="pt-BR" sz="1600" dirty="0"/>
          </a:p>
          <a:p>
            <a:pPr algn="just"/>
            <a:r>
              <a:rPr lang="pt-BR" sz="1600" dirty="0"/>
              <a:t>Com informações precisas e relevantes, a equipe consegue analisar o desempenho das campanhas em tempo real, segmentar melhor o público-alvo e otimizar os recursos de forma mais eficaz.</a:t>
            </a:r>
          </a:p>
        </p:txBody>
      </p:sp>
      <p:pic>
        <p:nvPicPr>
          <p:cNvPr id="2" name="Picture 1" descr="LOGO_SENAI_BRANCO.png">
            <a:extLst>
              <a:ext uri="{FF2B5EF4-FFF2-40B4-BE49-F238E27FC236}">
                <a16:creationId xmlns:a16="http://schemas.microsoft.com/office/drawing/2014/main" id="{3B0526CC-5238-0871-1202-C8A57AD15264}"/>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86379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00254-73D4-3F9B-E2C6-5DAB806D74B9}"/>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B4B09D06-6B0C-A399-3E94-0296DA52449E}"/>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12" name="Rectangle 10">
            <a:extLst>
              <a:ext uri="{FF2B5EF4-FFF2-40B4-BE49-F238E27FC236}">
                <a16:creationId xmlns:a16="http://schemas.microsoft.com/office/drawing/2014/main" id="{7C050CD2-04FD-D032-C19E-F3FE59E8FACE}"/>
              </a:ext>
            </a:extLst>
          </p:cNvPr>
          <p:cNvSpPr>
            <a:spLocks noChangeArrowheads="1"/>
          </p:cNvSpPr>
          <p:nvPr/>
        </p:nvSpPr>
        <p:spPr bwMode="auto">
          <a:xfrm>
            <a:off x="108478" y="28318"/>
            <a:ext cx="7305046"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0" i="0" u="none" strike="noStrike" cap="none" normalizeH="0" baseline="0" dirty="0">
                <a:ln>
                  <a:noFill/>
                </a:ln>
                <a:solidFill>
                  <a:schemeClr val="tx1"/>
                </a:solidFill>
                <a:effectLst/>
                <a:latin typeface="Arial" panose="020B0604020202020204" pitchFamily="34" charset="0"/>
              </a:rPr>
              <a:t>Você pode expandir a ideia com alguns pontos específicos, como:</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pt-BR" altLang="pt-BR" sz="1400" b="1" i="0" u="none" strike="noStrike" cap="none" normalizeH="0" baseline="0" dirty="0">
                <a:ln>
                  <a:noFill/>
                </a:ln>
                <a:solidFill>
                  <a:schemeClr val="tx1"/>
                </a:solidFill>
                <a:effectLst/>
                <a:latin typeface="Arial" panose="020B0604020202020204" pitchFamily="34" charset="0"/>
              </a:rPr>
              <a:t> </a:t>
            </a:r>
            <a:r>
              <a:rPr lang="pt-BR" sz="1400" b="1" dirty="0"/>
              <a:t>Especialização e Foco</a:t>
            </a:r>
            <a:r>
              <a:rPr lang="pt-BR" sz="1400" dirty="0"/>
              <a:t>: O </a:t>
            </a:r>
            <a:r>
              <a:rPr lang="pt-BR" sz="1400" i="1" dirty="0"/>
              <a:t>data </a:t>
            </a:r>
            <a:r>
              <a:rPr lang="pt-BR" sz="1400" i="1" dirty="0" err="1"/>
              <a:t>mart</a:t>
            </a:r>
            <a:r>
              <a:rPr lang="pt-BR" sz="1400" dirty="0"/>
              <a:t> é focado em um único departamento ou processo, o que permite uma análise mais precisa e aprofundada das operações dessa área específica (como marketing, finanças, ou vendas).</a:t>
            </a:r>
            <a:endParaRPr kumimoji="0" lang="pt-BR" altLang="pt-BR"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pt-BR" altLang="pt-BR" sz="1400" b="1" i="0" u="none" strike="noStrike" cap="none" normalizeH="0" baseline="0" dirty="0">
                <a:ln>
                  <a:noFill/>
                </a:ln>
                <a:solidFill>
                  <a:schemeClr val="tx1"/>
                </a:solidFill>
                <a:effectLst/>
                <a:latin typeface="Arial" panose="020B0604020202020204" pitchFamily="34" charset="0"/>
              </a:rPr>
              <a:t> </a:t>
            </a:r>
            <a:r>
              <a:rPr lang="pt-BR" sz="1400" b="1" dirty="0"/>
              <a:t>Desempenho Otimizado</a:t>
            </a:r>
            <a:r>
              <a:rPr lang="pt-BR" sz="1400" dirty="0"/>
              <a:t>: Como ele contém um subconjunto de dados, o acesso e a consulta às informações são muito mais rápidos do que se os dados estivessem dispersos em um </a:t>
            </a:r>
            <a:r>
              <a:rPr lang="pt-BR" sz="1400" i="1" dirty="0"/>
              <a:t>data </a:t>
            </a:r>
            <a:r>
              <a:rPr lang="pt-BR" sz="1400" i="1" dirty="0" err="1"/>
              <a:t>warehouse</a:t>
            </a:r>
            <a:r>
              <a:rPr lang="pt-BR" sz="1400" dirty="0"/>
              <a:t> maior.</a:t>
            </a:r>
            <a:endParaRPr kumimoji="0" lang="pt-BR" altLang="pt-BR"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pt-BR" altLang="pt-BR" sz="1400" b="1" i="0" u="none" strike="noStrike" cap="none" normalizeH="0" baseline="0" dirty="0">
                <a:ln>
                  <a:noFill/>
                </a:ln>
                <a:solidFill>
                  <a:schemeClr val="tx1"/>
                </a:solidFill>
                <a:effectLst/>
                <a:latin typeface="Arial" panose="020B0604020202020204" pitchFamily="34" charset="0"/>
              </a:rPr>
              <a:t> </a:t>
            </a:r>
            <a:r>
              <a:rPr lang="pt-BR" sz="1400" b="1" dirty="0"/>
              <a:t>Autonomia para Departamentos</a:t>
            </a:r>
            <a:r>
              <a:rPr lang="pt-BR" sz="1400" dirty="0"/>
              <a:t>: Ao utilizar um </a:t>
            </a:r>
            <a:r>
              <a:rPr lang="pt-BR" sz="1400" i="1" dirty="0"/>
              <a:t>data </a:t>
            </a:r>
            <a:r>
              <a:rPr lang="pt-BR" sz="1400" i="1" dirty="0" err="1"/>
              <a:t>mart</a:t>
            </a:r>
            <a:r>
              <a:rPr lang="pt-BR" sz="1400" dirty="0"/>
              <a:t>, o setor de marketing pode explorar os dados de forma autônoma, sem depender da equipe de TI ou de outros departamentos para obter as informações necessárias.</a:t>
            </a:r>
            <a:endParaRPr kumimoji="0" lang="pt-BR" altLang="pt-BR"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pt-BR" altLang="pt-BR" sz="1400" b="1" i="0" u="none" strike="noStrike" cap="none" normalizeH="0" baseline="0" dirty="0">
                <a:ln>
                  <a:noFill/>
                </a:ln>
                <a:solidFill>
                  <a:schemeClr val="tx1"/>
                </a:solidFill>
                <a:effectLst/>
                <a:latin typeface="Arial" panose="020B0604020202020204" pitchFamily="34" charset="0"/>
              </a:rPr>
              <a:t> </a:t>
            </a:r>
            <a:r>
              <a:rPr lang="pt-BR" sz="1400" b="1" dirty="0"/>
              <a:t>Suporte à Tomada de Decisão Local</a:t>
            </a:r>
            <a:r>
              <a:rPr lang="pt-BR" sz="1400" dirty="0"/>
              <a:t>: Com um </a:t>
            </a:r>
            <a:r>
              <a:rPr lang="pt-BR" sz="1400" i="1" dirty="0"/>
              <a:t>data </a:t>
            </a:r>
            <a:r>
              <a:rPr lang="pt-BR" sz="1400" i="1" dirty="0" err="1"/>
              <a:t>mart</a:t>
            </a:r>
            <a:r>
              <a:rPr lang="pt-BR" sz="1400" dirty="0"/>
              <a:t>, as decisões relacionadas a campanhas publicitárias podem ser tomadas com maior rapidez, baseadas em dados concretos, como cliques, conversões e perfil do cliente, melhorando a eficiência das campanhas.</a:t>
            </a:r>
            <a:endParaRPr kumimoji="0" lang="pt-BR" altLang="pt-B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p:txBody>
      </p:sp>
      <p:sp>
        <p:nvSpPr>
          <p:cNvPr id="14" name="CaixaDeTexto 13">
            <a:extLst>
              <a:ext uri="{FF2B5EF4-FFF2-40B4-BE49-F238E27FC236}">
                <a16:creationId xmlns:a16="http://schemas.microsoft.com/office/drawing/2014/main" id="{715C68A0-B694-2749-E464-6B82867E6F4A}"/>
              </a:ext>
            </a:extLst>
          </p:cNvPr>
          <p:cNvSpPr txBox="1"/>
          <p:nvPr/>
        </p:nvSpPr>
        <p:spPr>
          <a:xfrm>
            <a:off x="108478" y="4098861"/>
            <a:ext cx="7305046" cy="73866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1400" b="1" i="1"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t>Esses </a:t>
            </a:r>
            <a:r>
              <a:rPr lang="pt-BR" sz="1400" b="1" i="1" dirty="0">
                <a:effectLst>
                  <a:outerShdw blurRad="38100" dist="38100" dir="2700000" algn="tl">
                    <a:srgbClr val="000000">
                      <a:alpha val="43137"/>
                    </a:srgbClr>
                  </a:outerShdw>
                </a:effectLst>
                <a:latin typeface="Arial" panose="020B0604020202020204" pitchFamily="34" charset="0"/>
              </a:rPr>
              <a:t>pontos ajudam a esclarecer o papel específico de um data </a:t>
            </a:r>
            <a:r>
              <a:rPr lang="pt-BR" sz="1400" b="1" i="1" dirty="0" err="1">
                <a:effectLst>
                  <a:outerShdw blurRad="38100" dist="38100" dir="2700000" algn="tl">
                    <a:srgbClr val="000000">
                      <a:alpha val="43137"/>
                    </a:srgbClr>
                  </a:outerShdw>
                </a:effectLst>
                <a:latin typeface="Arial" panose="020B0604020202020204" pitchFamily="34" charset="0"/>
              </a:rPr>
              <a:t>mart</a:t>
            </a:r>
            <a:r>
              <a:rPr lang="pt-BR" sz="1400" b="1" i="1" dirty="0">
                <a:effectLst>
                  <a:outerShdw blurRad="38100" dist="38100" dir="2700000" algn="tl">
                    <a:srgbClr val="000000">
                      <a:alpha val="43137"/>
                    </a:srgbClr>
                  </a:outerShdw>
                </a:effectLst>
                <a:latin typeface="Arial" panose="020B0604020202020204" pitchFamily="34" charset="0"/>
              </a:rPr>
              <a:t> na estrutura de dados de uma organização, mostrando como ele facilita a análise em áreas específicas, otimiza processos e proporciona mais autonomia aos departamentos.</a:t>
            </a:r>
            <a:endParaRPr lang="pt-BR" altLang="pt-BR" sz="1400" b="1" i="1" dirty="0">
              <a:effectLst>
                <a:outerShdw blurRad="38100" dist="38100" dir="2700000" algn="tl">
                  <a:srgbClr val="000000">
                    <a:alpha val="43137"/>
                  </a:srgbClr>
                </a:outerShdw>
              </a:effectLst>
              <a:latin typeface="Arial" panose="020B0604020202020204" pitchFamily="34" charset="0"/>
            </a:endParaRPr>
          </a:p>
        </p:txBody>
      </p:sp>
      <p:pic>
        <p:nvPicPr>
          <p:cNvPr id="2" name="Picture 1" descr="LOGO_SENAI_BRANCO.png">
            <a:extLst>
              <a:ext uri="{FF2B5EF4-FFF2-40B4-BE49-F238E27FC236}">
                <a16:creationId xmlns:a16="http://schemas.microsoft.com/office/drawing/2014/main" id="{E2FEB196-4D5E-D0FF-AB26-09D513070C06}"/>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3468271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B8D30-A1FD-15E2-7FF5-1E0D83FD33A0}"/>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0DEC252C-691D-3C4B-8B0A-94079FA3CBD5}"/>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graphicFrame>
        <p:nvGraphicFramePr>
          <p:cNvPr id="2" name="Tabela 1">
            <a:extLst>
              <a:ext uri="{FF2B5EF4-FFF2-40B4-BE49-F238E27FC236}">
                <a16:creationId xmlns:a16="http://schemas.microsoft.com/office/drawing/2014/main" id="{2178E611-313C-FBF6-0FC5-410C035EC775}"/>
              </a:ext>
            </a:extLst>
          </p:cNvPr>
          <p:cNvGraphicFramePr>
            <a:graphicFrameLocks noGrp="1"/>
          </p:cNvGraphicFramePr>
          <p:nvPr>
            <p:extLst>
              <p:ext uri="{D42A27DB-BD31-4B8C-83A1-F6EECF244321}">
                <p14:modId xmlns:p14="http://schemas.microsoft.com/office/powerpoint/2010/main" val="4009520060"/>
              </p:ext>
            </p:extLst>
          </p:nvPr>
        </p:nvGraphicFramePr>
        <p:xfrm>
          <a:off x="280219" y="1021856"/>
          <a:ext cx="6884511" cy="3672960"/>
        </p:xfrm>
        <a:graphic>
          <a:graphicData uri="http://schemas.openxmlformats.org/drawingml/2006/table">
            <a:tbl>
              <a:tblPr>
                <a:tableStyleId>{35758FB7-9AC5-4552-8A53-C91805E547FA}</a:tableStyleId>
              </a:tblPr>
              <a:tblGrid>
                <a:gridCol w="2294837">
                  <a:extLst>
                    <a:ext uri="{9D8B030D-6E8A-4147-A177-3AD203B41FA5}">
                      <a16:colId xmlns:a16="http://schemas.microsoft.com/office/drawing/2014/main" val="3006426559"/>
                    </a:ext>
                  </a:extLst>
                </a:gridCol>
                <a:gridCol w="2294837">
                  <a:extLst>
                    <a:ext uri="{9D8B030D-6E8A-4147-A177-3AD203B41FA5}">
                      <a16:colId xmlns:a16="http://schemas.microsoft.com/office/drawing/2014/main" val="2538891378"/>
                    </a:ext>
                  </a:extLst>
                </a:gridCol>
                <a:gridCol w="2294837">
                  <a:extLst>
                    <a:ext uri="{9D8B030D-6E8A-4147-A177-3AD203B41FA5}">
                      <a16:colId xmlns:a16="http://schemas.microsoft.com/office/drawing/2014/main" val="205576898"/>
                    </a:ext>
                  </a:extLst>
                </a:gridCol>
              </a:tblGrid>
              <a:tr h="228348">
                <a:tc>
                  <a:txBody>
                    <a:bodyPr/>
                    <a:lstStyle/>
                    <a:p>
                      <a:pPr algn="ctr"/>
                      <a:r>
                        <a:rPr lang="pt-BR" sz="1100" b="1"/>
                        <a:t>Aspecto</a:t>
                      </a:r>
                      <a:endParaRPr lang="pt-BR" sz="1100"/>
                    </a:p>
                  </a:txBody>
                  <a:tcPr marL="48900" marR="48900" marT="24450" marB="24450" anchor="ctr"/>
                </a:tc>
                <a:tc>
                  <a:txBody>
                    <a:bodyPr/>
                    <a:lstStyle/>
                    <a:p>
                      <a:pPr algn="ctr"/>
                      <a:r>
                        <a:rPr lang="pt-BR" sz="1100" b="1"/>
                        <a:t>Data Warehouse</a:t>
                      </a:r>
                      <a:endParaRPr lang="pt-BR" sz="1100"/>
                    </a:p>
                  </a:txBody>
                  <a:tcPr marL="48900" marR="48900" marT="24450" marB="24450" anchor="ctr"/>
                </a:tc>
                <a:tc>
                  <a:txBody>
                    <a:bodyPr/>
                    <a:lstStyle/>
                    <a:p>
                      <a:pPr algn="ctr"/>
                      <a:r>
                        <a:rPr lang="pt-BR" sz="1100" b="1" dirty="0"/>
                        <a:t>Data Mart</a:t>
                      </a:r>
                      <a:endParaRPr lang="pt-BR" sz="1100" dirty="0"/>
                    </a:p>
                  </a:txBody>
                  <a:tcPr marL="48900" marR="48900" marT="24450" marB="24450" anchor="ctr"/>
                </a:tc>
                <a:extLst>
                  <a:ext uri="{0D108BD9-81ED-4DB2-BD59-A6C34878D82A}">
                    <a16:rowId xmlns:a16="http://schemas.microsoft.com/office/drawing/2014/main" val="1021018147"/>
                  </a:ext>
                </a:extLst>
              </a:tr>
              <a:tr h="574102">
                <a:tc>
                  <a:txBody>
                    <a:bodyPr/>
                    <a:lstStyle/>
                    <a:p>
                      <a:pPr algn="ctr"/>
                      <a:r>
                        <a:rPr lang="pt-BR" sz="1000" b="1"/>
                        <a:t>Escopo</a:t>
                      </a:r>
                      <a:endParaRPr lang="pt-BR" sz="1000"/>
                    </a:p>
                  </a:txBody>
                  <a:tcPr marL="48900" marR="48900" marT="24450" marB="24450" anchor="ctr"/>
                </a:tc>
                <a:tc>
                  <a:txBody>
                    <a:bodyPr/>
                    <a:lstStyle/>
                    <a:p>
                      <a:pPr algn="ctr"/>
                      <a:r>
                        <a:rPr lang="pt-BR" sz="1000"/>
                        <a:t>Abrange toda a organização.</a:t>
                      </a:r>
                    </a:p>
                  </a:txBody>
                  <a:tcPr marL="48900" marR="48900" marT="24450" marB="24450" anchor="ctr"/>
                </a:tc>
                <a:tc>
                  <a:txBody>
                    <a:bodyPr/>
                    <a:lstStyle/>
                    <a:p>
                      <a:pPr algn="ctr"/>
                      <a:r>
                        <a:rPr lang="pt-BR" sz="1000" dirty="0"/>
                        <a:t>Focado em um departamento ou área específica.</a:t>
                      </a:r>
                    </a:p>
                  </a:txBody>
                  <a:tcPr marL="48900" marR="48900" marT="24450" marB="24450" anchor="ctr"/>
                </a:tc>
                <a:extLst>
                  <a:ext uri="{0D108BD9-81ED-4DB2-BD59-A6C34878D82A}">
                    <a16:rowId xmlns:a16="http://schemas.microsoft.com/office/drawing/2014/main" val="2249676766"/>
                  </a:ext>
                </a:extLst>
              </a:tr>
              <a:tr h="574102">
                <a:tc>
                  <a:txBody>
                    <a:bodyPr/>
                    <a:lstStyle/>
                    <a:p>
                      <a:pPr algn="ctr"/>
                      <a:r>
                        <a:rPr lang="pt-BR" sz="1000" b="1"/>
                        <a:t>Volume de Dados</a:t>
                      </a:r>
                      <a:endParaRPr lang="pt-BR" sz="1000"/>
                    </a:p>
                  </a:txBody>
                  <a:tcPr marL="48900" marR="48900" marT="24450" marB="24450" anchor="ctr"/>
                </a:tc>
                <a:tc>
                  <a:txBody>
                    <a:bodyPr/>
                    <a:lstStyle/>
                    <a:p>
                      <a:pPr algn="ctr"/>
                      <a:r>
                        <a:rPr lang="pt-BR" sz="1000"/>
                        <a:t>Grande volume de dados históricos e integrados.</a:t>
                      </a:r>
                    </a:p>
                  </a:txBody>
                  <a:tcPr marL="48900" marR="48900" marT="24450" marB="24450" anchor="ctr"/>
                </a:tc>
                <a:tc>
                  <a:txBody>
                    <a:bodyPr/>
                    <a:lstStyle/>
                    <a:p>
                      <a:pPr algn="ctr"/>
                      <a:r>
                        <a:rPr lang="pt-BR" sz="1000" dirty="0"/>
                        <a:t>Menor volume de dados, específico para a área.</a:t>
                      </a:r>
                    </a:p>
                  </a:txBody>
                  <a:tcPr marL="48900" marR="48900" marT="24450" marB="24450" anchor="ctr"/>
                </a:tc>
                <a:extLst>
                  <a:ext uri="{0D108BD9-81ED-4DB2-BD59-A6C34878D82A}">
                    <a16:rowId xmlns:a16="http://schemas.microsoft.com/office/drawing/2014/main" val="673782954"/>
                  </a:ext>
                </a:extLst>
              </a:tr>
              <a:tr h="574102">
                <a:tc>
                  <a:txBody>
                    <a:bodyPr/>
                    <a:lstStyle/>
                    <a:p>
                      <a:pPr algn="ctr"/>
                      <a:r>
                        <a:rPr lang="pt-BR" sz="1000" b="1" dirty="0"/>
                        <a:t>Complexidade</a:t>
                      </a:r>
                      <a:endParaRPr lang="pt-BR" sz="1000" dirty="0"/>
                    </a:p>
                  </a:txBody>
                  <a:tcPr marL="48900" marR="48900" marT="24450" marB="24450" anchor="ctr"/>
                </a:tc>
                <a:tc>
                  <a:txBody>
                    <a:bodyPr/>
                    <a:lstStyle/>
                    <a:p>
                      <a:pPr algn="ctr"/>
                      <a:r>
                        <a:rPr lang="pt-BR" sz="1000"/>
                        <a:t>Alta complexidade, requer planejamento robusto.</a:t>
                      </a:r>
                    </a:p>
                  </a:txBody>
                  <a:tcPr marL="48900" marR="48900" marT="24450" marB="24450" anchor="ctr"/>
                </a:tc>
                <a:tc>
                  <a:txBody>
                    <a:bodyPr/>
                    <a:lstStyle/>
                    <a:p>
                      <a:pPr algn="ctr"/>
                      <a:r>
                        <a:rPr lang="pt-BR" sz="1000" dirty="0"/>
                        <a:t>Menor complexidade, mais rápido de implementar.</a:t>
                      </a:r>
                    </a:p>
                  </a:txBody>
                  <a:tcPr marL="48900" marR="48900" marT="24450" marB="24450" anchor="ctr"/>
                </a:tc>
                <a:extLst>
                  <a:ext uri="{0D108BD9-81ED-4DB2-BD59-A6C34878D82A}">
                    <a16:rowId xmlns:a16="http://schemas.microsoft.com/office/drawing/2014/main" val="2421817666"/>
                  </a:ext>
                </a:extLst>
              </a:tr>
              <a:tr h="574102">
                <a:tc>
                  <a:txBody>
                    <a:bodyPr/>
                    <a:lstStyle/>
                    <a:p>
                      <a:pPr algn="ctr"/>
                      <a:r>
                        <a:rPr lang="pt-BR" sz="1000" b="1" dirty="0"/>
                        <a:t>Finalidade</a:t>
                      </a:r>
                      <a:endParaRPr lang="pt-BR" sz="1000" dirty="0"/>
                    </a:p>
                  </a:txBody>
                  <a:tcPr marL="48900" marR="48900" marT="24450" marB="24450" anchor="ctr"/>
                </a:tc>
                <a:tc>
                  <a:txBody>
                    <a:bodyPr/>
                    <a:lstStyle/>
                    <a:p>
                      <a:pPr algn="ctr"/>
                      <a:r>
                        <a:rPr lang="pt-BR" sz="1000"/>
                        <a:t>Suporte à análise estratégica e decisões globais.</a:t>
                      </a:r>
                    </a:p>
                  </a:txBody>
                  <a:tcPr marL="48900" marR="48900" marT="24450" marB="24450" anchor="ctr"/>
                </a:tc>
                <a:tc>
                  <a:txBody>
                    <a:bodyPr/>
                    <a:lstStyle/>
                    <a:p>
                      <a:pPr algn="ctr"/>
                      <a:r>
                        <a:rPr lang="pt-BR" sz="1000" dirty="0"/>
                        <a:t>Suporte a análises táticas e operacionais locais.</a:t>
                      </a:r>
                    </a:p>
                  </a:txBody>
                  <a:tcPr marL="48900" marR="48900" marT="24450" marB="24450" anchor="ctr"/>
                </a:tc>
                <a:extLst>
                  <a:ext uri="{0D108BD9-81ED-4DB2-BD59-A6C34878D82A}">
                    <a16:rowId xmlns:a16="http://schemas.microsoft.com/office/drawing/2014/main" val="3275061955"/>
                  </a:ext>
                </a:extLst>
              </a:tr>
              <a:tr h="574102">
                <a:tc>
                  <a:txBody>
                    <a:bodyPr/>
                    <a:lstStyle/>
                    <a:p>
                      <a:pPr algn="ctr"/>
                      <a:r>
                        <a:rPr lang="pt-BR" sz="1000" b="1"/>
                        <a:t>Tempo de Implementação</a:t>
                      </a:r>
                      <a:endParaRPr lang="pt-BR" sz="1000"/>
                    </a:p>
                  </a:txBody>
                  <a:tcPr marL="48900" marR="48900" marT="24450" marB="24450" anchor="ctr"/>
                </a:tc>
                <a:tc>
                  <a:txBody>
                    <a:bodyPr/>
                    <a:lstStyle/>
                    <a:p>
                      <a:pPr algn="ctr"/>
                      <a:r>
                        <a:rPr lang="pt-BR" sz="1000"/>
                        <a:t>Mais longo, devido ao maior escopo e integração.</a:t>
                      </a:r>
                    </a:p>
                  </a:txBody>
                  <a:tcPr marL="48900" marR="48900" marT="24450" marB="24450" anchor="ctr"/>
                </a:tc>
                <a:tc>
                  <a:txBody>
                    <a:bodyPr/>
                    <a:lstStyle/>
                    <a:p>
                      <a:pPr algn="ctr"/>
                      <a:r>
                        <a:rPr lang="pt-BR" sz="1000" dirty="0"/>
                        <a:t>Relativamente curto, com escopo limitado.</a:t>
                      </a:r>
                    </a:p>
                  </a:txBody>
                  <a:tcPr marL="48900" marR="48900" marT="24450" marB="24450" anchor="ctr"/>
                </a:tc>
                <a:extLst>
                  <a:ext uri="{0D108BD9-81ED-4DB2-BD59-A6C34878D82A}">
                    <a16:rowId xmlns:a16="http://schemas.microsoft.com/office/drawing/2014/main" val="1527016417"/>
                  </a:ext>
                </a:extLst>
              </a:tr>
              <a:tr h="574102">
                <a:tc>
                  <a:txBody>
                    <a:bodyPr/>
                    <a:lstStyle/>
                    <a:p>
                      <a:pPr algn="ctr"/>
                      <a:r>
                        <a:rPr lang="pt-BR" sz="1000" b="1" dirty="0"/>
                        <a:t>Exemplo de Uso</a:t>
                      </a:r>
                      <a:endParaRPr lang="pt-BR" sz="1000" dirty="0"/>
                    </a:p>
                  </a:txBody>
                  <a:tcPr marL="48900" marR="48900" marT="24450" marB="24450" anchor="ctr"/>
                </a:tc>
                <a:tc>
                  <a:txBody>
                    <a:bodyPr/>
                    <a:lstStyle/>
                    <a:p>
                      <a:pPr algn="ctr"/>
                      <a:r>
                        <a:rPr lang="pt-BR" sz="1000"/>
                        <a:t>Relatórios corporativos sobre vendas globais.</a:t>
                      </a:r>
                    </a:p>
                  </a:txBody>
                  <a:tcPr marL="48900" marR="48900" marT="24450" marB="24450" anchor="ctr"/>
                </a:tc>
                <a:tc>
                  <a:txBody>
                    <a:bodyPr/>
                    <a:lstStyle/>
                    <a:p>
                      <a:pPr algn="ctr"/>
                      <a:r>
                        <a:rPr lang="pt-BR" sz="1000" dirty="0"/>
                        <a:t>Relatório de vendas para uma região específica.</a:t>
                      </a:r>
                    </a:p>
                  </a:txBody>
                  <a:tcPr marL="48900" marR="48900" marT="24450" marB="24450" anchor="ctr"/>
                </a:tc>
                <a:extLst>
                  <a:ext uri="{0D108BD9-81ED-4DB2-BD59-A6C34878D82A}">
                    <a16:rowId xmlns:a16="http://schemas.microsoft.com/office/drawing/2014/main" val="514510764"/>
                  </a:ext>
                </a:extLst>
              </a:tr>
            </a:tbl>
          </a:graphicData>
        </a:graphic>
      </p:graphicFrame>
      <p:sp>
        <p:nvSpPr>
          <p:cNvPr id="4" name="Rectangle 1">
            <a:extLst>
              <a:ext uri="{FF2B5EF4-FFF2-40B4-BE49-F238E27FC236}">
                <a16:creationId xmlns:a16="http://schemas.microsoft.com/office/drawing/2014/main" id="{70D77418-4552-D570-599E-D52FBC2B2F37}"/>
              </a:ext>
            </a:extLst>
          </p:cNvPr>
          <p:cNvSpPr>
            <a:spLocks noChangeArrowheads="1"/>
          </p:cNvSpPr>
          <p:nvPr/>
        </p:nvSpPr>
        <p:spPr bwMode="auto">
          <a:xfrm>
            <a:off x="280219" y="334125"/>
            <a:ext cx="40646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400" b="1" i="0" u="none" strike="noStrike" cap="none" normalizeH="0" baseline="0" dirty="0">
                <a:ln>
                  <a:noFill/>
                </a:ln>
                <a:solidFill>
                  <a:schemeClr val="tx1"/>
                </a:solidFill>
                <a:effectLst/>
                <a:latin typeface="Arial" panose="020B0604020202020204" pitchFamily="34" charset="0"/>
              </a:rPr>
              <a:t>Diferenças entre Data Warehouse e Data Mart</a:t>
            </a:r>
          </a:p>
        </p:txBody>
      </p:sp>
      <p:pic>
        <p:nvPicPr>
          <p:cNvPr id="3" name="Picture 1" descr="LOGO_SENAI_BRANCO.png">
            <a:extLst>
              <a:ext uri="{FF2B5EF4-FFF2-40B4-BE49-F238E27FC236}">
                <a16:creationId xmlns:a16="http://schemas.microsoft.com/office/drawing/2014/main" id="{3D312356-6E71-877D-1E84-ABB14B3FD9CA}"/>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71379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8"/>
          <p:cNvPicPr/>
          <p:nvPr/>
        </p:nvPicPr>
        <p:blipFill>
          <a:blip r:embed="rId2"/>
          <a:stretch/>
        </p:blipFill>
        <p:spPr>
          <a:xfrm>
            <a:off x="0" y="0"/>
            <a:ext cx="9140760" cy="5140440"/>
          </a:xfrm>
          <a:prstGeom prst="rect">
            <a:avLst/>
          </a:prstGeom>
          <a:ln w="0">
            <a:noFill/>
          </a:ln>
        </p:spPr>
      </p:pic>
      <p:pic>
        <p:nvPicPr>
          <p:cNvPr id="45" name="Picture 2" descr="ELEMENTO_SENAI_BANDEIRA_1.png"/>
          <p:cNvPicPr/>
          <p:nvPr/>
        </p:nvPicPr>
        <p:blipFill>
          <a:blip r:embed="rId3"/>
          <a:stretch/>
        </p:blipFill>
        <p:spPr>
          <a:xfrm>
            <a:off x="5242320" y="376200"/>
            <a:ext cx="3395160" cy="3803040"/>
          </a:xfrm>
          <a:prstGeom prst="rect">
            <a:avLst/>
          </a:prstGeom>
          <a:ln w="0">
            <a:noFill/>
          </a:ln>
        </p:spPr>
      </p:pic>
      <p:sp>
        <p:nvSpPr>
          <p:cNvPr id="46" name="CustomShape 1"/>
          <p:cNvSpPr/>
          <p:nvPr/>
        </p:nvSpPr>
        <p:spPr>
          <a:xfrm>
            <a:off x="508680" y="4683240"/>
            <a:ext cx="357120" cy="121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00000"/>
              </a:lnSpc>
              <a:buNone/>
            </a:pPr>
            <a:fld id="{5AB09B3A-E6D1-4888-AA02-B41630BCBFB4}" type="slidenum">
              <a:rPr lang="en-US" sz="800" b="1" strike="noStrike" spc="-1">
                <a:solidFill>
                  <a:srgbClr val="FFFFFF"/>
                </a:solidFill>
                <a:latin typeface="Trebuchet MS"/>
                <a:ea typeface="ＭＳ Ｐゴシック"/>
              </a:rPr>
              <a:t>2</a:t>
            </a:fld>
            <a:endParaRPr lang="pt-BR" sz="800" b="0" strike="noStrike" spc="-1">
              <a:latin typeface="Arial"/>
            </a:endParaRPr>
          </a:p>
        </p:txBody>
      </p:sp>
      <p:sp>
        <p:nvSpPr>
          <p:cNvPr id="47" name="CustomShape 2"/>
          <p:cNvSpPr/>
          <p:nvPr/>
        </p:nvSpPr>
        <p:spPr>
          <a:xfrm>
            <a:off x="5357880" y="2392240"/>
            <a:ext cx="3164400" cy="492443"/>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buNone/>
              <a:tabLst>
                <a:tab pos="0" algn="l"/>
              </a:tabLst>
            </a:pPr>
            <a:r>
              <a:rPr lang="pt-BR" sz="3200" b="1" strike="noStrike" spc="-1" dirty="0">
                <a:solidFill>
                  <a:srgbClr val="FFFFFF"/>
                </a:solidFill>
                <a:latin typeface="Calibri"/>
                <a:ea typeface="DejaVu Sans"/>
              </a:rPr>
              <a:t>Power BI</a:t>
            </a:r>
            <a:endParaRPr lang="pt-BR" sz="32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D5DAF-8D74-F04F-714F-650CB0580E7C}"/>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DA37965F-E439-2CCE-C514-4826D54E649F}"/>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5" name="Rectangle 3">
            <a:extLst>
              <a:ext uri="{FF2B5EF4-FFF2-40B4-BE49-F238E27FC236}">
                <a16:creationId xmlns:a16="http://schemas.microsoft.com/office/drawing/2014/main" id="{829E85FA-647C-2D67-0FC4-4AC60A4AE029}"/>
              </a:ext>
            </a:extLst>
          </p:cNvPr>
          <p:cNvSpPr>
            <a:spLocks noChangeArrowheads="1"/>
          </p:cNvSpPr>
          <p:nvPr/>
        </p:nvSpPr>
        <p:spPr bwMode="auto">
          <a:xfrm rot="10800000" flipV="1">
            <a:off x="137651" y="569143"/>
            <a:ext cx="7226708"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b="1" dirty="0"/>
              <a:t>Ferramentas e Conectores do Power BI</a:t>
            </a:r>
          </a:p>
          <a:p>
            <a:endParaRPr lang="pt-BR" sz="1600" b="1" dirty="0"/>
          </a:p>
          <a:p>
            <a:endParaRPr lang="pt-BR" sz="1600" b="1" dirty="0"/>
          </a:p>
          <a:p>
            <a:r>
              <a:rPr lang="pt-BR" sz="1600" dirty="0"/>
              <a:t>O Power BI oferece uma ampla gama de conectores para facilitar a integração de dados de diferentes fontes. Alguns dos mais comuns são:</a:t>
            </a:r>
          </a:p>
          <a:p>
            <a:endParaRPr lang="pt-BR" sz="1200" dirty="0"/>
          </a:p>
          <a:p>
            <a:endParaRPr lang="pt-BR" sz="1200" dirty="0"/>
          </a:p>
          <a:p>
            <a:r>
              <a:rPr lang="pt-BR" sz="1600" b="1" dirty="0"/>
              <a:t>Banco de Dados</a:t>
            </a:r>
          </a:p>
          <a:p>
            <a:endParaRPr lang="pt-BR" sz="1600" dirty="0"/>
          </a:p>
          <a:p>
            <a:pPr lvl="1"/>
            <a:r>
              <a:rPr lang="pt-BR" sz="1600" dirty="0"/>
              <a:t>Conexão direta com bancos como SQL Server, Oracle, e PostgreSQL.</a:t>
            </a:r>
          </a:p>
          <a:p>
            <a:endParaRPr lang="pt-BR" sz="1600" dirty="0"/>
          </a:p>
          <a:p>
            <a:r>
              <a:rPr lang="pt-BR" sz="1600" b="1" dirty="0"/>
              <a:t>Arquivos</a:t>
            </a:r>
          </a:p>
          <a:p>
            <a:endParaRPr lang="pt-BR" sz="1600" dirty="0"/>
          </a:p>
          <a:p>
            <a:pPr lvl="1"/>
            <a:r>
              <a:rPr lang="pt-BR" sz="1600" dirty="0"/>
              <a:t>Conexão a arquivos locais ou em nuvem, como Excel, CSV, e JSON.</a:t>
            </a:r>
          </a:p>
          <a:p>
            <a:endParaRPr lang="pt-BR" sz="1200" dirty="0"/>
          </a:p>
        </p:txBody>
      </p:sp>
      <p:pic>
        <p:nvPicPr>
          <p:cNvPr id="2" name="Picture 1" descr="LOGO_SENAI_BRANCO.png">
            <a:extLst>
              <a:ext uri="{FF2B5EF4-FFF2-40B4-BE49-F238E27FC236}">
                <a16:creationId xmlns:a16="http://schemas.microsoft.com/office/drawing/2014/main" id="{3227D62A-6AF4-30B7-8035-B3D95E8388F6}"/>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2254981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EFCD4-B853-0FAC-96A2-EDD3AE54959E}"/>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438BB980-63CF-D011-6C02-F9676C5D697D}"/>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2" name="Rectangle 1">
            <a:extLst>
              <a:ext uri="{FF2B5EF4-FFF2-40B4-BE49-F238E27FC236}">
                <a16:creationId xmlns:a16="http://schemas.microsoft.com/office/drawing/2014/main" id="{E7312AEA-FE3B-3F17-1BAB-85E97F6ED24A}"/>
              </a:ext>
            </a:extLst>
          </p:cNvPr>
          <p:cNvSpPr>
            <a:spLocks noChangeArrowheads="1"/>
          </p:cNvSpPr>
          <p:nvPr/>
        </p:nvSpPr>
        <p:spPr bwMode="auto">
          <a:xfrm rot="10800000" flipV="1">
            <a:off x="265469" y="508588"/>
            <a:ext cx="713822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pt-BR" sz="1600" b="1" dirty="0"/>
              <a:t>Ferramentas e Conectores do Power BI</a:t>
            </a:r>
          </a:p>
          <a:p>
            <a:pPr marL="0" marR="0" lvl="0" indent="0" algn="l" defTabSz="914400" rtl="0" eaLnBrk="0" fontAlgn="base" latinLnBrk="0" hangingPunct="0">
              <a:lnSpc>
                <a:spcPct val="100000"/>
              </a:lnSpc>
              <a:spcBef>
                <a:spcPct val="0"/>
              </a:spcBef>
              <a:spcAft>
                <a:spcPct val="0"/>
              </a:spcAft>
              <a:buClrTx/>
              <a:buSzTx/>
              <a:tabLst/>
            </a:pPr>
            <a:endParaRPr kumimoji="0" lang="pt-BR" altLang="pt-B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pt-BR" altLang="pt-BR" sz="1600" b="1" i="0" u="none" strike="noStrike" cap="none" normalizeH="0" baseline="0" dirty="0">
                <a:ln>
                  <a:noFill/>
                </a:ln>
                <a:solidFill>
                  <a:schemeClr val="tx1"/>
                </a:solidFill>
                <a:effectLst/>
                <a:latin typeface="Arial" panose="020B0604020202020204" pitchFamily="34" charset="0"/>
              </a:rPr>
              <a:t>APIs e Serviços Web</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16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r>
              <a:rPr kumimoji="0" lang="pt-BR" altLang="pt-BR" sz="1600" b="0" i="0" u="none" strike="noStrike" cap="none" normalizeH="0" baseline="0" dirty="0">
                <a:ln>
                  <a:noFill/>
                </a:ln>
                <a:solidFill>
                  <a:schemeClr val="tx1"/>
                </a:solidFill>
                <a:effectLst/>
                <a:latin typeface="Arial" panose="020B0604020202020204" pitchFamily="34" charset="0"/>
              </a:rPr>
              <a:t>Configuração de chamadas API para integrar dados dinâmicos.</a:t>
            </a:r>
          </a:p>
          <a:p>
            <a:pPr lvl="1" eaLnBrk="0" fontAlgn="base" hangingPunct="0">
              <a:spcBef>
                <a:spcPct val="0"/>
              </a:spcBef>
              <a:spcAft>
                <a:spcPct val="0"/>
              </a:spcAft>
            </a:pPr>
            <a:r>
              <a:rPr kumimoji="0" lang="pt-BR" altLang="pt-BR" sz="1600" b="0" i="0" u="none" strike="noStrike" cap="none" normalizeH="0" baseline="0" dirty="0">
                <a:ln>
                  <a:noFill/>
                </a:ln>
                <a:solidFill>
                  <a:schemeClr val="tx1"/>
                </a:solidFill>
                <a:effectLst/>
                <a:latin typeface="Arial" panose="020B0604020202020204" pitchFamily="34" charset="0"/>
              </a:rPr>
              <a:t>Exemplo: Usar a API do Google Maps para obter dados de localização geográfica.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pt-BR" altLang="pt-BR" sz="1600" b="1" i="0" u="none" strike="noStrike" cap="none" normalizeH="0" baseline="0" dirty="0">
                <a:ln>
                  <a:noFill/>
                </a:ln>
                <a:solidFill>
                  <a:schemeClr val="tx1"/>
                </a:solidFill>
                <a:effectLst/>
                <a:latin typeface="Arial" panose="020B0604020202020204" pitchFamily="34" charset="0"/>
              </a:rPr>
              <a:t>Plataformas de Serviços na Nuvem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16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r>
              <a:rPr kumimoji="0" lang="pt-BR" altLang="pt-BR" sz="1600" b="0" i="0" u="none" strike="noStrike" cap="none" normalizeH="0" baseline="0" dirty="0">
                <a:ln>
                  <a:noFill/>
                </a:ln>
                <a:solidFill>
                  <a:schemeClr val="tx1"/>
                </a:solidFill>
                <a:effectLst/>
                <a:latin typeface="Arial" panose="020B0604020202020204" pitchFamily="34" charset="0"/>
              </a:rPr>
              <a:t>Conexões nativas com serviços como Microsoft Azure, Dynamics 365 e Google </a:t>
            </a:r>
            <a:r>
              <a:rPr kumimoji="0" lang="pt-BR" altLang="pt-BR" sz="1600" b="0" i="0" u="none" strike="noStrike" cap="none" normalizeH="0" baseline="0" dirty="0" err="1">
                <a:ln>
                  <a:noFill/>
                </a:ln>
                <a:solidFill>
                  <a:schemeClr val="tx1"/>
                </a:solidFill>
                <a:effectLst/>
                <a:latin typeface="Arial" panose="020B0604020202020204" pitchFamily="34" charset="0"/>
              </a:rPr>
              <a:t>Analytics</a:t>
            </a:r>
            <a:r>
              <a:rPr kumimoji="0" lang="pt-BR" altLang="pt-BR" sz="16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pPr>
            <a:endParaRPr kumimoji="0" lang="pt-BR" altLang="pt-BR" sz="16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r>
              <a:rPr kumimoji="0" lang="pt-BR" altLang="pt-BR" sz="1600" b="0" i="0" u="none" strike="noStrike" cap="none" normalizeH="0" baseline="0" dirty="0">
                <a:ln>
                  <a:noFill/>
                </a:ln>
                <a:solidFill>
                  <a:schemeClr val="tx1"/>
                </a:solidFill>
                <a:effectLst/>
                <a:latin typeface="Arial" panose="020B0604020202020204" pitchFamily="34" charset="0"/>
              </a:rPr>
              <a:t>Exemplo: Importar dados de engajamento de um site via Google </a:t>
            </a:r>
            <a:r>
              <a:rPr kumimoji="0" lang="pt-BR" altLang="pt-BR" sz="1600" b="0" i="0" u="none" strike="noStrike" cap="none" normalizeH="0" baseline="0" dirty="0" err="1">
                <a:ln>
                  <a:noFill/>
                </a:ln>
                <a:solidFill>
                  <a:schemeClr val="tx1"/>
                </a:solidFill>
                <a:effectLst/>
                <a:latin typeface="Arial" panose="020B0604020202020204" pitchFamily="34" charset="0"/>
              </a:rPr>
              <a:t>Analytics</a:t>
            </a:r>
            <a:r>
              <a:rPr kumimoji="0" lang="pt-BR" altLang="pt-BR" sz="1600" b="0" i="0" u="none" strike="noStrike" cap="none" normalizeH="0" baseline="0" dirty="0">
                <a:ln>
                  <a:noFill/>
                </a:ln>
                <a:solidFill>
                  <a:schemeClr val="tx1"/>
                </a:solidFill>
                <a:effectLst/>
                <a:latin typeface="Arial" panose="020B0604020202020204" pitchFamily="34" charset="0"/>
              </a:rPr>
              <a:t>.</a:t>
            </a:r>
          </a:p>
        </p:txBody>
      </p:sp>
      <p:pic>
        <p:nvPicPr>
          <p:cNvPr id="3" name="Picture 1" descr="LOGO_SENAI_BRANCO.png">
            <a:extLst>
              <a:ext uri="{FF2B5EF4-FFF2-40B4-BE49-F238E27FC236}">
                <a16:creationId xmlns:a16="http://schemas.microsoft.com/office/drawing/2014/main" id="{8795753C-8A18-7150-7394-F62BF56E6A54}"/>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3810408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2800E-1542-552B-CF51-331D3E64D2E8}"/>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BB69E457-96B2-C931-396C-ABA31A3D3E99}"/>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2" name="Rectangle 1">
            <a:extLst>
              <a:ext uri="{FF2B5EF4-FFF2-40B4-BE49-F238E27FC236}">
                <a16:creationId xmlns:a16="http://schemas.microsoft.com/office/drawing/2014/main" id="{F2C74651-A783-58C6-A41B-70824407934A}"/>
              </a:ext>
            </a:extLst>
          </p:cNvPr>
          <p:cNvSpPr>
            <a:spLocks noChangeArrowheads="1"/>
          </p:cNvSpPr>
          <p:nvPr/>
        </p:nvSpPr>
        <p:spPr bwMode="auto">
          <a:xfrm rot="10800000" flipV="1">
            <a:off x="319547" y="231118"/>
            <a:ext cx="7015317"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pt-BR" b="1" dirty="0"/>
              <a:t>Extração de Dados de Múltiplas Fontes</a:t>
            </a:r>
          </a:p>
          <a:p>
            <a:pPr algn="just"/>
            <a:endParaRPr lang="pt-BR" sz="1400" b="1" dirty="0"/>
          </a:p>
          <a:p>
            <a:pPr algn="just"/>
            <a:r>
              <a:rPr lang="pt-BR" sz="1400" dirty="0"/>
              <a:t>O Power BI suporta a combinação de dados de várias fontes, permitindo uma visão unificada. Isso é útil em cenários complexos onde informações dispersas precisam ser reunidas para análises mais abrangentes.</a:t>
            </a:r>
          </a:p>
          <a:p>
            <a:pPr algn="just"/>
            <a:endParaRPr lang="pt-BR" sz="1400" dirty="0"/>
          </a:p>
          <a:p>
            <a:pPr algn="just"/>
            <a:r>
              <a:rPr lang="pt-BR" sz="1400" b="1" dirty="0"/>
              <a:t>Fontes Comuns de Extração</a:t>
            </a:r>
          </a:p>
          <a:p>
            <a:pPr algn="just"/>
            <a:endParaRPr lang="pt-BR" sz="1400" b="1" dirty="0"/>
          </a:p>
          <a:p>
            <a:pPr lvl="1" algn="just"/>
            <a:r>
              <a:rPr lang="pt-BR" sz="1400" b="1" dirty="0"/>
              <a:t>SQL</a:t>
            </a:r>
            <a:endParaRPr lang="pt-BR" sz="1400" dirty="0"/>
          </a:p>
          <a:p>
            <a:pPr lvl="2" algn="just"/>
            <a:r>
              <a:rPr lang="pt-BR" sz="1400" dirty="0"/>
              <a:t>Ideal para dados estruturados e históricos.</a:t>
            </a:r>
          </a:p>
          <a:p>
            <a:pPr lvl="2" algn="just"/>
            <a:r>
              <a:rPr lang="pt-BR" sz="1400" b="1" dirty="0"/>
              <a:t>Exemplo: Importar tabelas de vendas e inventário.</a:t>
            </a:r>
          </a:p>
          <a:p>
            <a:pPr lvl="1" algn="just"/>
            <a:endParaRPr lang="pt-BR" sz="1400" dirty="0"/>
          </a:p>
          <a:p>
            <a:pPr lvl="1" algn="just"/>
            <a:r>
              <a:rPr lang="pt-BR" sz="1400" b="1" dirty="0"/>
              <a:t>Excel</a:t>
            </a:r>
            <a:endParaRPr lang="pt-BR" sz="1400" dirty="0"/>
          </a:p>
          <a:p>
            <a:pPr lvl="2" algn="just"/>
            <a:r>
              <a:rPr lang="pt-BR" sz="1400" dirty="0"/>
              <a:t>Útil para dados temporários ou complementares.</a:t>
            </a:r>
          </a:p>
          <a:p>
            <a:pPr lvl="2" algn="just"/>
            <a:r>
              <a:rPr lang="pt-BR" sz="1400" b="1" dirty="0"/>
              <a:t>Exemplo: Planilhas com projeções de vendas.</a:t>
            </a:r>
          </a:p>
          <a:p>
            <a:pPr lvl="2" algn="just"/>
            <a:endParaRPr lang="pt-BR" sz="1400" b="1" dirty="0"/>
          </a:p>
          <a:p>
            <a:pPr lvl="1" algn="just"/>
            <a:r>
              <a:rPr lang="pt-BR" sz="1400" b="1" dirty="0"/>
              <a:t>APIs</a:t>
            </a:r>
            <a:endParaRPr lang="pt-BR" sz="1400" dirty="0"/>
          </a:p>
          <a:p>
            <a:pPr lvl="2" algn="just"/>
            <a:r>
              <a:rPr lang="pt-BR" sz="1400" dirty="0"/>
              <a:t>Excelente para dados dinâmicos e atualizações em tempo real.</a:t>
            </a:r>
          </a:p>
          <a:p>
            <a:pPr lvl="2" algn="just"/>
            <a:r>
              <a:rPr lang="pt-BR" sz="1400" b="1" dirty="0"/>
              <a:t>Exemplo: Usar uma API para integrar dados meteorológicos e correlacionar com vendas sazonais.</a:t>
            </a:r>
          </a:p>
          <a:p>
            <a:pPr algn="just"/>
            <a:endParaRPr lang="pt-BR" sz="1400" dirty="0"/>
          </a:p>
        </p:txBody>
      </p:sp>
      <p:pic>
        <p:nvPicPr>
          <p:cNvPr id="3" name="Picture 1" descr="LOGO_SENAI_BRANCO.png">
            <a:extLst>
              <a:ext uri="{FF2B5EF4-FFF2-40B4-BE49-F238E27FC236}">
                <a16:creationId xmlns:a16="http://schemas.microsoft.com/office/drawing/2014/main" id="{48537E97-08DF-1DC3-CA34-4F3965E8B291}"/>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3009811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EB581-C52A-432B-2D10-B0151F82EA21}"/>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76A13C3A-489F-9880-D5BC-5B8020BEFBA6}"/>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2" name="Rectangle 1">
            <a:extLst>
              <a:ext uri="{FF2B5EF4-FFF2-40B4-BE49-F238E27FC236}">
                <a16:creationId xmlns:a16="http://schemas.microsoft.com/office/drawing/2014/main" id="{A9C13FE8-A278-EA8E-D871-BD4ED0A25140}"/>
              </a:ext>
            </a:extLst>
          </p:cNvPr>
          <p:cNvSpPr>
            <a:spLocks noChangeArrowheads="1"/>
          </p:cNvSpPr>
          <p:nvPr/>
        </p:nvSpPr>
        <p:spPr bwMode="auto">
          <a:xfrm rot="10800000" flipV="1">
            <a:off x="324465" y="631595"/>
            <a:ext cx="6921462"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pt-BR" sz="1600" b="1" dirty="0"/>
              <a:t>Caso de uso </a:t>
            </a:r>
          </a:p>
          <a:p>
            <a:pPr algn="just"/>
            <a:endParaRPr lang="pt-BR" sz="1600" b="1" dirty="0"/>
          </a:p>
          <a:p>
            <a:pPr algn="just"/>
            <a:r>
              <a:rPr lang="pt-BR" sz="1400" dirty="0"/>
              <a:t>Um analista deseja criar um relatório financeiro que combine:</a:t>
            </a:r>
          </a:p>
          <a:p>
            <a:pPr algn="just"/>
            <a:endParaRPr lang="pt-BR" sz="1400" dirty="0"/>
          </a:p>
          <a:p>
            <a:pPr marL="742950" lvl="1" indent="-285750" algn="just">
              <a:buFont typeface="Arial" panose="020B0604020202020204" pitchFamily="34" charset="0"/>
              <a:buChar char="•"/>
            </a:pPr>
            <a:r>
              <a:rPr lang="pt-BR" sz="1400" dirty="0"/>
              <a:t>Dados contábeis de um sistema ERP em SQL.</a:t>
            </a:r>
          </a:p>
          <a:p>
            <a:pPr marL="742950" lvl="1" indent="-285750" algn="just">
              <a:buFont typeface="Arial" panose="020B0604020202020204" pitchFamily="34" charset="0"/>
              <a:buChar char="•"/>
            </a:pPr>
            <a:r>
              <a:rPr lang="pt-BR" sz="1400" dirty="0"/>
              <a:t>Planilhas com detalhes de custos operacionais.</a:t>
            </a:r>
          </a:p>
          <a:p>
            <a:pPr marL="742950" lvl="1" indent="-285750" algn="just">
              <a:buFont typeface="Arial" panose="020B0604020202020204" pitchFamily="34" charset="0"/>
              <a:buChar char="•"/>
            </a:pPr>
            <a:r>
              <a:rPr lang="pt-BR" sz="1400" dirty="0"/>
              <a:t>Taxas de câmbio de uma API externa.</a:t>
            </a:r>
          </a:p>
          <a:p>
            <a:pPr lvl="1" algn="just"/>
            <a:endParaRPr lang="pt-BR" sz="1600" b="1" dirty="0"/>
          </a:p>
          <a:p>
            <a:pPr lvl="2" algn="just"/>
            <a:r>
              <a:rPr lang="pt-BR" sz="1400" b="1" dirty="0"/>
              <a:t>Passo 1:</a:t>
            </a:r>
            <a:r>
              <a:rPr lang="pt-BR" sz="1400" dirty="0"/>
              <a:t> Conectar-se ao banco de dados SQL e importar dados contábeis.</a:t>
            </a:r>
          </a:p>
          <a:p>
            <a:pPr lvl="2" algn="just"/>
            <a:endParaRPr lang="pt-BR" sz="1400" dirty="0"/>
          </a:p>
          <a:p>
            <a:pPr lvl="2" algn="just"/>
            <a:r>
              <a:rPr lang="pt-BR" sz="1400" b="1" dirty="0"/>
              <a:t>Passo 2:</a:t>
            </a:r>
            <a:r>
              <a:rPr lang="pt-BR" sz="1400" dirty="0"/>
              <a:t> Importar a planilha Excel com custos operacionais.</a:t>
            </a:r>
          </a:p>
          <a:p>
            <a:pPr lvl="2" algn="just"/>
            <a:endParaRPr lang="pt-BR" sz="1400" dirty="0"/>
          </a:p>
          <a:p>
            <a:pPr lvl="2" algn="just"/>
            <a:r>
              <a:rPr lang="pt-BR" sz="1400" b="1" dirty="0"/>
              <a:t>Passo 3:</a:t>
            </a:r>
            <a:r>
              <a:rPr lang="pt-BR" sz="1400" dirty="0"/>
              <a:t> Configurar uma chamada API para obter as taxas de câmbio.</a:t>
            </a:r>
          </a:p>
          <a:p>
            <a:pPr lvl="2" algn="just"/>
            <a:endParaRPr lang="pt-BR" sz="1400" dirty="0"/>
          </a:p>
          <a:p>
            <a:pPr lvl="2" algn="just"/>
            <a:r>
              <a:rPr lang="pt-BR" sz="1400" b="1" dirty="0"/>
              <a:t>Passo 4:</a:t>
            </a:r>
            <a:r>
              <a:rPr lang="pt-BR" sz="1400" dirty="0"/>
              <a:t> Unificar e transformar os dados no Power Query para gerar um relatório consolidado.</a:t>
            </a:r>
          </a:p>
          <a:p>
            <a:pPr algn="just"/>
            <a:endParaRPr lang="pt-BR" sz="1200" dirty="0"/>
          </a:p>
        </p:txBody>
      </p:sp>
      <p:pic>
        <p:nvPicPr>
          <p:cNvPr id="3" name="Picture 1" descr="LOGO_SENAI_BRANCO.png">
            <a:extLst>
              <a:ext uri="{FF2B5EF4-FFF2-40B4-BE49-F238E27FC236}">
                <a16:creationId xmlns:a16="http://schemas.microsoft.com/office/drawing/2014/main" id="{79A5989E-834A-9C6D-C381-202230CF6431}"/>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358292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D71BF-44A7-EAC0-386A-AAFCD057B787}"/>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4A4BF950-DFF3-8B62-5B3A-9A5CA80969A9}"/>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2" name="Rectangle 1">
            <a:extLst>
              <a:ext uri="{FF2B5EF4-FFF2-40B4-BE49-F238E27FC236}">
                <a16:creationId xmlns:a16="http://schemas.microsoft.com/office/drawing/2014/main" id="{5FA40B0B-E858-09F5-EA1F-C2A92F9A2E49}"/>
              </a:ext>
            </a:extLst>
          </p:cNvPr>
          <p:cNvSpPr>
            <a:spLocks noChangeArrowheads="1"/>
          </p:cNvSpPr>
          <p:nvPr/>
        </p:nvSpPr>
        <p:spPr bwMode="auto">
          <a:xfrm rot="10800000" flipV="1">
            <a:off x="870412" y="1514133"/>
            <a:ext cx="3427268"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sz="2400" b="1" dirty="0"/>
              <a:t>Chegamos ao final dos nossos Slides agora é hora de praticar.</a:t>
            </a:r>
            <a:endParaRPr lang="pt-BR" sz="2000" dirty="0"/>
          </a:p>
          <a:p>
            <a:endParaRPr lang="pt-BR" dirty="0"/>
          </a:p>
        </p:txBody>
      </p:sp>
      <p:pic>
        <p:nvPicPr>
          <p:cNvPr id="3" name="Imagem 2" descr="Desenho de personagem de desenho animado&#10;&#10;Descrição gerada automaticamente com confiança média">
            <a:extLst>
              <a:ext uri="{FF2B5EF4-FFF2-40B4-BE49-F238E27FC236}">
                <a16:creationId xmlns:a16="http://schemas.microsoft.com/office/drawing/2014/main" id="{76A8C188-D695-9ACB-45A8-9D6557A5E4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8730" y="960660"/>
            <a:ext cx="2839320" cy="2839320"/>
          </a:xfrm>
          <a:prstGeom prst="rect">
            <a:avLst/>
          </a:prstGeom>
        </p:spPr>
      </p:pic>
      <p:pic>
        <p:nvPicPr>
          <p:cNvPr id="4" name="Picture 1" descr="LOGO_SENAI_BRANCO.png">
            <a:extLst>
              <a:ext uri="{FF2B5EF4-FFF2-40B4-BE49-F238E27FC236}">
                <a16:creationId xmlns:a16="http://schemas.microsoft.com/office/drawing/2014/main" id="{6D8A2E7F-6BE4-258C-1975-E02E354492F1}"/>
              </a:ext>
            </a:extLst>
          </p:cNvPr>
          <p:cNvPicPr/>
          <p:nvPr/>
        </p:nvPicPr>
        <p:blipFill>
          <a:blip r:embed="rId3"/>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2307208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0" y="0"/>
            <a:ext cx="914076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pic>
        <p:nvPicPr>
          <p:cNvPr id="198" name="Picture 16"/>
          <p:cNvPicPr/>
          <p:nvPr/>
        </p:nvPicPr>
        <p:blipFill>
          <a:blip r:embed="rId2"/>
          <a:stretch/>
        </p:blipFill>
        <p:spPr>
          <a:xfrm>
            <a:off x="3925800" y="2222640"/>
            <a:ext cx="1289160" cy="69516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21"/>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3" name="CaixaDeTexto 2">
            <a:extLst>
              <a:ext uri="{FF2B5EF4-FFF2-40B4-BE49-F238E27FC236}">
                <a16:creationId xmlns:a16="http://schemas.microsoft.com/office/drawing/2014/main" id="{070C6287-D60F-4CFB-3726-6C0E1B5EBE26}"/>
              </a:ext>
            </a:extLst>
          </p:cNvPr>
          <p:cNvSpPr txBox="1"/>
          <p:nvPr/>
        </p:nvSpPr>
        <p:spPr>
          <a:xfrm>
            <a:off x="496530" y="2238816"/>
            <a:ext cx="6518786" cy="2062103"/>
          </a:xfrm>
          <a:prstGeom prst="rect">
            <a:avLst/>
          </a:prstGeom>
          <a:noFill/>
        </p:spPr>
        <p:txBody>
          <a:bodyPr wrap="square">
            <a:spAutoFit/>
          </a:bodyPr>
          <a:lstStyle/>
          <a:p>
            <a:pPr algn="just"/>
            <a:r>
              <a:rPr lang="pt-BR" sz="1600" dirty="0"/>
              <a:t>O Power BI é uma das ferramentas mais populares para análise de dados e criação de relatórios dinâmicos. </a:t>
            </a:r>
          </a:p>
          <a:p>
            <a:pPr algn="just"/>
            <a:endParaRPr lang="pt-BR" sz="1600" dirty="0"/>
          </a:p>
          <a:p>
            <a:pPr algn="just"/>
            <a:r>
              <a:rPr lang="pt-BR" sz="1600" dirty="0"/>
              <a:t>Ele oferece uma ampla variedade de funcionalidades e conectores para permitir a extração e integração de dados de diferentes fontes. </a:t>
            </a:r>
          </a:p>
          <a:p>
            <a:pPr algn="just"/>
            <a:endParaRPr lang="pt-BR" sz="1600" dirty="0"/>
          </a:p>
          <a:p>
            <a:pPr algn="just"/>
            <a:r>
              <a:rPr lang="pt-BR" sz="1600" dirty="0"/>
              <a:t>Para uma obtenção eficiente de dados, é essencial entender e identificar os recursos disponíveis.</a:t>
            </a:r>
          </a:p>
        </p:txBody>
      </p:sp>
      <p:sp>
        <p:nvSpPr>
          <p:cNvPr id="6" name="CaixaDeTexto 5">
            <a:extLst>
              <a:ext uri="{FF2B5EF4-FFF2-40B4-BE49-F238E27FC236}">
                <a16:creationId xmlns:a16="http://schemas.microsoft.com/office/drawing/2014/main" id="{A02001E6-616E-01AF-A484-CE25B5F25F57}"/>
              </a:ext>
            </a:extLst>
          </p:cNvPr>
          <p:cNvSpPr txBox="1"/>
          <p:nvPr/>
        </p:nvSpPr>
        <p:spPr>
          <a:xfrm>
            <a:off x="763026" y="752568"/>
            <a:ext cx="3759200" cy="461665"/>
          </a:xfrm>
          <a:prstGeom prst="rect">
            <a:avLst/>
          </a:prstGeom>
          <a:noFill/>
        </p:spPr>
        <p:txBody>
          <a:bodyPr wrap="square">
            <a:spAutoFit/>
          </a:bodyPr>
          <a:lstStyle/>
          <a:p>
            <a:r>
              <a:rPr lang="pt-BR" sz="2400" b="1" dirty="0"/>
              <a:t>O Power BI</a:t>
            </a:r>
            <a:endParaRPr lang="pt-BR" sz="2400" dirty="0"/>
          </a:p>
        </p:txBody>
      </p:sp>
      <p:pic>
        <p:nvPicPr>
          <p:cNvPr id="4" name="Imagem 3" descr="Desenho de personagem de desenho animado&#10;&#10;Descrição gerada automaticamente com confiança média">
            <a:extLst>
              <a:ext uri="{FF2B5EF4-FFF2-40B4-BE49-F238E27FC236}">
                <a16:creationId xmlns:a16="http://schemas.microsoft.com/office/drawing/2014/main" id="{BAD718B6-AA99-5167-60CF-5A2902990C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3460" y="254039"/>
            <a:ext cx="1920387" cy="1920387"/>
          </a:xfrm>
          <a:prstGeom prst="rect">
            <a:avLst/>
          </a:prstGeom>
        </p:spPr>
      </p:pic>
      <p:pic>
        <p:nvPicPr>
          <p:cNvPr id="2" name="Picture 1" descr="LOGO_SENAI_BRANCO.png">
            <a:extLst>
              <a:ext uri="{FF2B5EF4-FFF2-40B4-BE49-F238E27FC236}">
                <a16:creationId xmlns:a16="http://schemas.microsoft.com/office/drawing/2014/main" id="{C21870CA-B77D-159D-A99B-1E34E09F4CC1}"/>
              </a:ext>
            </a:extLst>
          </p:cNvPr>
          <p:cNvPicPr/>
          <p:nvPr/>
        </p:nvPicPr>
        <p:blipFill>
          <a:blip r:embed="rId3"/>
          <a:stretch/>
        </p:blipFill>
        <p:spPr>
          <a:xfrm>
            <a:off x="7718323" y="4493342"/>
            <a:ext cx="1261498" cy="504058"/>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30406-20A2-CD6C-887B-EDB3A7D754D6}"/>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A4679708-3695-F22B-FF2F-6888E424D3D6}"/>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6" name="CaixaDeTexto 5">
            <a:extLst>
              <a:ext uri="{FF2B5EF4-FFF2-40B4-BE49-F238E27FC236}">
                <a16:creationId xmlns:a16="http://schemas.microsoft.com/office/drawing/2014/main" id="{2CD92DBF-EEC9-ABEA-E3FE-702077ABFD77}"/>
              </a:ext>
            </a:extLst>
          </p:cNvPr>
          <p:cNvSpPr txBox="1"/>
          <p:nvPr/>
        </p:nvSpPr>
        <p:spPr>
          <a:xfrm>
            <a:off x="891821" y="711004"/>
            <a:ext cx="5858933" cy="369332"/>
          </a:xfrm>
          <a:prstGeom prst="rect">
            <a:avLst/>
          </a:prstGeom>
          <a:noFill/>
        </p:spPr>
        <p:txBody>
          <a:bodyPr wrap="square">
            <a:spAutoFit/>
          </a:bodyPr>
          <a:lstStyle/>
          <a:p>
            <a:r>
              <a:rPr lang="pt-BR" b="1" dirty="0"/>
              <a:t>Ferramentas do Power BI para Extração de Dados</a:t>
            </a:r>
          </a:p>
        </p:txBody>
      </p:sp>
      <p:sp>
        <p:nvSpPr>
          <p:cNvPr id="5" name="Rectangle 3">
            <a:extLst>
              <a:ext uri="{FF2B5EF4-FFF2-40B4-BE49-F238E27FC236}">
                <a16:creationId xmlns:a16="http://schemas.microsoft.com/office/drawing/2014/main" id="{1626D34B-8649-112F-80ED-A329F767D46B}"/>
              </a:ext>
            </a:extLst>
          </p:cNvPr>
          <p:cNvSpPr>
            <a:spLocks noChangeArrowheads="1"/>
          </p:cNvSpPr>
          <p:nvPr/>
        </p:nvSpPr>
        <p:spPr bwMode="auto">
          <a:xfrm rot="10800000" flipV="1">
            <a:off x="417869" y="1651607"/>
            <a:ext cx="6779344"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pt-BR" altLang="pt-BR" sz="1600" b="1" i="0" u="none" strike="noStrike" cap="none" normalizeH="0" baseline="0" dirty="0">
                <a:ln>
                  <a:noFill/>
                </a:ln>
                <a:solidFill>
                  <a:schemeClr val="tx1"/>
                </a:solidFill>
                <a:effectLst/>
                <a:latin typeface="Arial" panose="020B0604020202020204" pitchFamily="34" charset="0"/>
              </a:rPr>
              <a:t>Power Query</a:t>
            </a:r>
          </a:p>
          <a:p>
            <a:pPr marL="0" marR="0" lvl="0" indent="0" algn="l" defTabSz="914400" rtl="0" eaLnBrk="0" fontAlgn="base" latinLnBrk="0" hangingPunct="0">
              <a:lnSpc>
                <a:spcPct val="100000"/>
              </a:lnSpc>
              <a:spcBef>
                <a:spcPct val="0"/>
              </a:spcBef>
              <a:spcAft>
                <a:spcPct val="0"/>
              </a:spcAft>
              <a:buClrTx/>
              <a:buSzTx/>
              <a:tabLst/>
            </a:pPr>
            <a:endParaRPr kumimoji="0" lang="pt-BR" altLang="pt-BR" sz="16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r>
              <a:rPr kumimoji="0" lang="pt-BR" altLang="pt-BR" sz="1600" b="0" i="0" u="none" strike="noStrike" cap="none" normalizeH="0" baseline="0" dirty="0">
                <a:ln>
                  <a:noFill/>
                </a:ln>
                <a:solidFill>
                  <a:schemeClr val="tx1"/>
                </a:solidFill>
                <a:effectLst/>
                <a:latin typeface="Arial" panose="020B0604020202020204" pitchFamily="34" charset="0"/>
              </a:rPr>
              <a:t>Ferramenta principal no Power BI para conectar-se às fontes de dados e preparar os dados.</a:t>
            </a:r>
          </a:p>
          <a:p>
            <a:pPr lvl="1" eaLnBrk="0" fontAlgn="base" hangingPunct="0">
              <a:spcBef>
                <a:spcPct val="0"/>
              </a:spcBef>
              <a:spcAft>
                <a:spcPct val="0"/>
              </a:spcAft>
            </a:pPr>
            <a:endParaRPr kumimoji="0" lang="pt-BR" altLang="pt-BR" sz="16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r>
              <a:rPr kumimoji="0" lang="pt-BR" altLang="pt-BR" sz="1600" b="0" i="0" u="none" strike="noStrike" cap="none" normalizeH="0" baseline="0" dirty="0">
                <a:ln>
                  <a:noFill/>
                </a:ln>
                <a:solidFill>
                  <a:schemeClr val="tx1"/>
                </a:solidFill>
                <a:effectLst/>
                <a:latin typeface="Arial" panose="020B0604020202020204" pitchFamily="34" charset="0"/>
              </a:rPr>
              <a:t>Permite realizar operações de ETL (</a:t>
            </a:r>
            <a:r>
              <a:rPr kumimoji="0" lang="pt-BR" altLang="pt-BR" sz="1600" b="0" i="0" u="none" strike="noStrike" cap="none" normalizeH="0" baseline="0" dirty="0" err="1">
                <a:ln>
                  <a:noFill/>
                </a:ln>
                <a:solidFill>
                  <a:schemeClr val="tx1"/>
                </a:solidFill>
                <a:effectLst/>
                <a:latin typeface="Arial" panose="020B0604020202020204" pitchFamily="34" charset="0"/>
              </a:rPr>
              <a:t>Extract</a:t>
            </a:r>
            <a:r>
              <a:rPr kumimoji="0" lang="pt-BR" altLang="pt-BR" sz="1600" b="0" i="0" u="none" strike="noStrike" cap="none" normalizeH="0" baseline="0" dirty="0">
                <a:ln>
                  <a:noFill/>
                </a:ln>
                <a:solidFill>
                  <a:schemeClr val="tx1"/>
                </a:solidFill>
                <a:effectLst/>
                <a:latin typeface="Arial" panose="020B0604020202020204" pitchFamily="34" charset="0"/>
              </a:rPr>
              <a:t>, </a:t>
            </a:r>
            <a:r>
              <a:rPr kumimoji="0" lang="pt-BR" altLang="pt-BR" sz="1600" b="0" i="0" u="none" strike="noStrike" cap="none" normalizeH="0" baseline="0" dirty="0" err="1">
                <a:ln>
                  <a:noFill/>
                </a:ln>
                <a:solidFill>
                  <a:schemeClr val="tx1"/>
                </a:solidFill>
                <a:effectLst/>
                <a:latin typeface="Arial" panose="020B0604020202020204" pitchFamily="34" charset="0"/>
              </a:rPr>
              <a:t>Transform</a:t>
            </a:r>
            <a:r>
              <a:rPr kumimoji="0" lang="pt-BR" altLang="pt-BR" sz="1600" b="0" i="0" u="none" strike="noStrike" cap="none" normalizeH="0" baseline="0" dirty="0">
                <a:ln>
                  <a:noFill/>
                </a:ln>
                <a:solidFill>
                  <a:schemeClr val="tx1"/>
                </a:solidFill>
                <a:effectLst/>
                <a:latin typeface="Arial" panose="020B0604020202020204" pitchFamily="34" charset="0"/>
              </a:rPr>
              <a:t>, </a:t>
            </a:r>
            <a:r>
              <a:rPr kumimoji="0" lang="pt-BR" altLang="pt-BR" sz="1600" b="0" i="0" u="none" strike="noStrike" cap="none" normalizeH="0" baseline="0" dirty="0" err="1">
                <a:ln>
                  <a:noFill/>
                </a:ln>
                <a:solidFill>
                  <a:schemeClr val="tx1"/>
                </a:solidFill>
                <a:effectLst/>
                <a:latin typeface="Arial" panose="020B0604020202020204" pitchFamily="34" charset="0"/>
              </a:rPr>
              <a:t>Load</a:t>
            </a:r>
            <a:r>
              <a:rPr kumimoji="0" lang="pt-BR" altLang="pt-BR" sz="1600" b="0" i="0" u="none" strike="noStrike" cap="none" normalizeH="0" baseline="0" dirty="0">
                <a:ln>
                  <a:noFill/>
                </a:ln>
                <a:solidFill>
                  <a:schemeClr val="tx1"/>
                </a:solidFill>
                <a:effectLst/>
                <a:latin typeface="Arial" panose="020B0604020202020204" pitchFamily="34" charset="0"/>
              </a:rPr>
              <a:t>), como limpeza, junção e transformação de dados.</a:t>
            </a:r>
          </a:p>
          <a:p>
            <a:pPr lvl="1" eaLnBrk="0" fontAlgn="base" hangingPunct="0">
              <a:spcBef>
                <a:spcPct val="0"/>
              </a:spcBef>
              <a:spcAft>
                <a:spcPct val="0"/>
              </a:spcAft>
            </a:pPr>
            <a:endParaRPr kumimoji="0" lang="pt-BR" altLang="pt-BR" sz="16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r>
              <a:rPr kumimoji="0" lang="pt-BR" altLang="pt-BR" sz="1600" b="0" i="0" u="none" strike="noStrike" cap="none" normalizeH="0" baseline="0" dirty="0">
                <a:ln>
                  <a:noFill/>
                </a:ln>
                <a:solidFill>
                  <a:schemeClr val="tx1"/>
                </a:solidFill>
                <a:effectLst/>
                <a:latin typeface="Arial" panose="020B0604020202020204" pitchFamily="34" charset="0"/>
              </a:rPr>
              <a:t>Fornece uma interface visual para criar consultas de maneira intuitiva.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600" b="0" i="0" u="none" strike="noStrike" cap="none" normalizeH="0" baseline="0" dirty="0">
              <a:ln>
                <a:noFill/>
              </a:ln>
              <a:solidFill>
                <a:schemeClr val="tx1"/>
              </a:solidFill>
              <a:effectLst/>
              <a:latin typeface="Arial" panose="020B0604020202020204" pitchFamily="34" charset="0"/>
            </a:endParaRPr>
          </a:p>
        </p:txBody>
      </p:sp>
      <p:pic>
        <p:nvPicPr>
          <p:cNvPr id="2" name="Picture 1" descr="LOGO_SENAI_BRANCO.png">
            <a:extLst>
              <a:ext uri="{FF2B5EF4-FFF2-40B4-BE49-F238E27FC236}">
                <a16:creationId xmlns:a16="http://schemas.microsoft.com/office/drawing/2014/main" id="{4F8163BD-2DC4-96D0-2623-52198D1DC75E}"/>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859498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E21C2-ADCB-9D19-F2A1-C85428E942D7}"/>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5124D41B-47EA-51BA-BA16-F41E8E5758E4}"/>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6" name="CaixaDeTexto 5">
            <a:extLst>
              <a:ext uri="{FF2B5EF4-FFF2-40B4-BE49-F238E27FC236}">
                <a16:creationId xmlns:a16="http://schemas.microsoft.com/office/drawing/2014/main" id="{A91522E7-15EA-E440-358C-DC490DEB4782}"/>
              </a:ext>
            </a:extLst>
          </p:cNvPr>
          <p:cNvSpPr txBox="1"/>
          <p:nvPr/>
        </p:nvSpPr>
        <p:spPr>
          <a:xfrm>
            <a:off x="891821" y="711004"/>
            <a:ext cx="5858933" cy="369332"/>
          </a:xfrm>
          <a:prstGeom prst="rect">
            <a:avLst/>
          </a:prstGeom>
          <a:noFill/>
        </p:spPr>
        <p:txBody>
          <a:bodyPr wrap="square">
            <a:spAutoFit/>
          </a:bodyPr>
          <a:lstStyle/>
          <a:p>
            <a:r>
              <a:rPr lang="pt-BR" b="1" dirty="0"/>
              <a:t>Ferramentas do Power BI para Extração de Dados</a:t>
            </a:r>
          </a:p>
        </p:txBody>
      </p:sp>
      <p:sp>
        <p:nvSpPr>
          <p:cNvPr id="5" name="Rectangle 3">
            <a:extLst>
              <a:ext uri="{FF2B5EF4-FFF2-40B4-BE49-F238E27FC236}">
                <a16:creationId xmlns:a16="http://schemas.microsoft.com/office/drawing/2014/main" id="{EB00AFFF-75DD-622B-7B48-5EE0E2896D0F}"/>
              </a:ext>
            </a:extLst>
          </p:cNvPr>
          <p:cNvSpPr>
            <a:spLocks noChangeArrowheads="1"/>
          </p:cNvSpPr>
          <p:nvPr/>
        </p:nvSpPr>
        <p:spPr bwMode="auto">
          <a:xfrm rot="10800000" flipV="1">
            <a:off x="511277" y="1310844"/>
            <a:ext cx="6606840"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sz="1600" b="1" dirty="0"/>
              <a:t>Conectores Nativos</a:t>
            </a:r>
          </a:p>
          <a:p>
            <a:endParaRPr lang="pt-BR" sz="1600" dirty="0"/>
          </a:p>
          <a:p>
            <a:r>
              <a:rPr lang="pt-BR" sz="1600" dirty="0"/>
              <a:t>O Power BI possui conectores </a:t>
            </a:r>
            <a:r>
              <a:rPr lang="pt-BR" sz="1600" dirty="0" err="1"/>
              <a:t>pré</a:t>
            </a:r>
            <a:r>
              <a:rPr lang="pt-BR" sz="1600" dirty="0"/>
              <a:t>-desenvolvidos para fontes populares, como:</a:t>
            </a:r>
          </a:p>
          <a:p>
            <a:endParaRPr lang="pt-BR" sz="1600" dirty="0"/>
          </a:p>
          <a:p>
            <a:pPr lvl="1"/>
            <a:r>
              <a:rPr lang="pt-BR" sz="1600" b="1" dirty="0"/>
              <a:t>Banco de Dados SQL:</a:t>
            </a:r>
            <a:r>
              <a:rPr lang="pt-BR" sz="1600" dirty="0"/>
              <a:t> MySQL, SQL Server, PostgreSQL.</a:t>
            </a:r>
          </a:p>
          <a:p>
            <a:pPr lvl="1"/>
            <a:endParaRPr lang="pt-BR" sz="1600" dirty="0"/>
          </a:p>
          <a:p>
            <a:pPr lvl="1"/>
            <a:r>
              <a:rPr lang="pt-BR" sz="1600" b="1" dirty="0"/>
              <a:t>Arquivos:</a:t>
            </a:r>
            <a:r>
              <a:rPr lang="pt-BR" sz="1600" dirty="0"/>
              <a:t> Excel, CSV, TXT.</a:t>
            </a:r>
          </a:p>
          <a:p>
            <a:pPr lvl="1"/>
            <a:endParaRPr lang="pt-BR" sz="1600" dirty="0"/>
          </a:p>
          <a:p>
            <a:pPr lvl="1"/>
            <a:r>
              <a:rPr lang="pt-BR" sz="1600" b="1" dirty="0"/>
              <a:t>Serviços na Nuvem:</a:t>
            </a:r>
            <a:r>
              <a:rPr lang="pt-BR" sz="1600" dirty="0"/>
              <a:t> Google </a:t>
            </a:r>
            <a:r>
              <a:rPr lang="pt-BR" sz="1600" dirty="0" err="1"/>
              <a:t>Analytics</a:t>
            </a:r>
            <a:r>
              <a:rPr lang="pt-BR" sz="1600" dirty="0"/>
              <a:t>, Azure, </a:t>
            </a:r>
            <a:r>
              <a:rPr lang="pt-BR" sz="1600" dirty="0" err="1"/>
              <a:t>Salesforce</a:t>
            </a:r>
            <a:r>
              <a:rPr lang="pt-BR" sz="1600" dirty="0"/>
              <a:t>.</a:t>
            </a:r>
          </a:p>
          <a:p>
            <a:pPr lvl="1"/>
            <a:endParaRPr lang="pt-BR" sz="1600" dirty="0"/>
          </a:p>
          <a:p>
            <a:pPr lvl="1"/>
            <a:r>
              <a:rPr lang="pt-BR" sz="1600" b="1" dirty="0"/>
              <a:t>APIs:</a:t>
            </a:r>
            <a:r>
              <a:rPr lang="pt-BR" sz="1600" dirty="0"/>
              <a:t> REST APIs e serviços web personalizados.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p:txBody>
      </p:sp>
      <p:pic>
        <p:nvPicPr>
          <p:cNvPr id="2" name="Picture 1" descr="LOGO_SENAI_BRANCO.png">
            <a:extLst>
              <a:ext uri="{FF2B5EF4-FFF2-40B4-BE49-F238E27FC236}">
                <a16:creationId xmlns:a16="http://schemas.microsoft.com/office/drawing/2014/main" id="{F1EE31D6-0F49-8B55-65D0-38C21123EA4B}"/>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316658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770E8-0637-4FAB-1B88-C32376F9DA2C}"/>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345B4228-AABE-C143-E513-8B004E18BE40}"/>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6" name="CaixaDeTexto 5">
            <a:extLst>
              <a:ext uri="{FF2B5EF4-FFF2-40B4-BE49-F238E27FC236}">
                <a16:creationId xmlns:a16="http://schemas.microsoft.com/office/drawing/2014/main" id="{FF9C0133-B967-1F96-0417-9DB45AA5525C}"/>
              </a:ext>
            </a:extLst>
          </p:cNvPr>
          <p:cNvSpPr txBox="1"/>
          <p:nvPr/>
        </p:nvSpPr>
        <p:spPr>
          <a:xfrm>
            <a:off x="557524" y="715920"/>
            <a:ext cx="5858933" cy="369332"/>
          </a:xfrm>
          <a:prstGeom prst="rect">
            <a:avLst/>
          </a:prstGeom>
          <a:noFill/>
        </p:spPr>
        <p:txBody>
          <a:bodyPr wrap="square">
            <a:spAutoFit/>
          </a:bodyPr>
          <a:lstStyle/>
          <a:p>
            <a:r>
              <a:rPr lang="pt-BR" b="1" dirty="0"/>
              <a:t>Ferramentas do Power BI para Extração de Dados</a:t>
            </a:r>
          </a:p>
        </p:txBody>
      </p:sp>
      <p:sp>
        <p:nvSpPr>
          <p:cNvPr id="5" name="Rectangle 3">
            <a:extLst>
              <a:ext uri="{FF2B5EF4-FFF2-40B4-BE49-F238E27FC236}">
                <a16:creationId xmlns:a16="http://schemas.microsoft.com/office/drawing/2014/main" id="{56D6A021-5C5A-FDB6-FA5C-24BB6AF999C7}"/>
              </a:ext>
            </a:extLst>
          </p:cNvPr>
          <p:cNvSpPr>
            <a:spLocks noChangeArrowheads="1"/>
          </p:cNvSpPr>
          <p:nvPr/>
        </p:nvSpPr>
        <p:spPr bwMode="auto">
          <a:xfrm rot="10800000" flipV="1">
            <a:off x="557524" y="1727945"/>
            <a:ext cx="6113663"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sz="1600" b="1" dirty="0"/>
              <a:t>Conexão via Scripts:</a:t>
            </a:r>
          </a:p>
          <a:p>
            <a:endParaRPr lang="pt-BR" sz="1600" dirty="0"/>
          </a:p>
          <a:p>
            <a:endParaRPr lang="pt-BR" sz="1600" dirty="0"/>
          </a:p>
          <a:p>
            <a:r>
              <a:rPr lang="pt-BR" sz="1600" dirty="0"/>
              <a:t>O Power BI também permite integrar dados usando scripts em linguagens como R ou Python.</a:t>
            </a:r>
          </a:p>
          <a:p>
            <a:endParaRPr lang="pt-BR" sz="1600" dirty="0"/>
          </a:p>
          <a:p>
            <a:r>
              <a:rPr lang="pt-BR" sz="1600" dirty="0"/>
              <a:t>Assim, ele permite realizar transformações avançadas ou integrações customizadas.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400" b="0" i="0" u="none" strike="noStrike" cap="none" normalizeH="0" baseline="0" dirty="0">
              <a:ln>
                <a:noFill/>
              </a:ln>
              <a:solidFill>
                <a:schemeClr val="tx1"/>
              </a:solidFill>
              <a:effectLst/>
              <a:latin typeface="Arial" panose="020B0604020202020204" pitchFamily="34" charset="0"/>
            </a:endParaRPr>
          </a:p>
        </p:txBody>
      </p:sp>
      <p:pic>
        <p:nvPicPr>
          <p:cNvPr id="2" name="Picture 1" descr="LOGO_SENAI_BRANCO.png">
            <a:extLst>
              <a:ext uri="{FF2B5EF4-FFF2-40B4-BE49-F238E27FC236}">
                <a16:creationId xmlns:a16="http://schemas.microsoft.com/office/drawing/2014/main" id="{7DD145FC-D54D-B671-BA6A-A7E1A14C0880}"/>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219943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F0DC3-8386-2AFD-1FF7-18197272F62D}"/>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AFEFA6DE-C9B9-9110-9C93-8FA00A9EE6BD}"/>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5" name="Rectangle 3">
            <a:extLst>
              <a:ext uri="{FF2B5EF4-FFF2-40B4-BE49-F238E27FC236}">
                <a16:creationId xmlns:a16="http://schemas.microsoft.com/office/drawing/2014/main" id="{140D593D-906C-F098-5043-95FC224ECB1D}"/>
              </a:ext>
            </a:extLst>
          </p:cNvPr>
          <p:cNvSpPr>
            <a:spLocks noChangeArrowheads="1"/>
          </p:cNvSpPr>
          <p:nvPr/>
        </p:nvSpPr>
        <p:spPr bwMode="auto">
          <a:xfrm rot="10800000" flipV="1">
            <a:off x="201559" y="677394"/>
            <a:ext cx="693665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sz="1600" b="1" dirty="0"/>
              <a:t>Conceitos de ETL (</a:t>
            </a:r>
            <a:r>
              <a:rPr lang="pt-BR" sz="1600" b="1" dirty="0" err="1"/>
              <a:t>Extract</a:t>
            </a:r>
            <a:r>
              <a:rPr lang="pt-BR" sz="1600" b="1" dirty="0"/>
              <a:t>, </a:t>
            </a:r>
            <a:r>
              <a:rPr lang="pt-BR" sz="1600" b="1" dirty="0" err="1"/>
              <a:t>Transform</a:t>
            </a:r>
            <a:r>
              <a:rPr lang="pt-BR" sz="1600" b="1" dirty="0"/>
              <a:t>, </a:t>
            </a:r>
            <a:r>
              <a:rPr lang="pt-BR" sz="1600" b="1" dirty="0" err="1"/>
              <a:t>Load</a:t>
            </a:r>
            <a:r>
              <a:rPr lang="pt-BR" sz="1600" b="1" dirty="0"/>
              <a:t>)</a:t>
            </a:r>
          </a:p>
          <a:p>
            <a:endParaRPr lang="pt-BR" sz="1600" b="1" dirty="0"/>
          </a:p>
          <a:p>
            <a:r>
              <a:rPr lang="pt-BR" sz="1600" dirty="0"/>
              <a:t>O processo de ETL é fundamental para o uso eficaz do Power BI. Este conceito refere-se às três etapas principais no tratamento de dados:</a:t>
            </a:r>
          </a:p>
          <a:p>
            <a:endParaRPr lang="pt-BR" sz="1600" dirty="0"/>
          </a:p>
          <a:p>
            <a:endParaRPr lang="pt-BR" sz="1600" b="1" dirty="0"/>
          </a:p>
          <a:p>
            <a:r>
              <a:rPr lang="pt-BR" sz="1600" b="1" dirty="0" err="1"/>
              <a:t>Extract</a:t>
            </a:r>
            <a:r>
              <a:rPr lang="pt-BR" sz="1600" b="1" dirty="0"/>
              <a:t> (Extração)</a:t>
            </a:r>
          </a:p>
          <a:p>
            <a:endParaRPr lang="pt-BR" sz="1600" dirty="0"/>
          </a:p>
          <a:p>
            <a:pPr lvl="1"/>
            <a:r>
              <a:rPr lang="pt-BR" sz="1600" dirty="0"/>
              <a:t>Refere-se à obtenção de dados brutos de diferentes fontes.</a:t>
            </a:r>
          </a:p>
          <a:p>
            <a:pPr lvl="1"/>
            <a:endParaRPr lang="pt-BR" sz="1600" dirty="0"/>
          </a:p>
          <a:p>
            <a:pPr lvl="1"/>
            <a:r>
              <a:rPr lang="pt-BR" sz="1600" b="1" dirty="0"/>
              <a:t>Exemplos:</a:t>
            </a:r>
          </a:p>
          <a:p>
            <a:pPr lvl="1"/>
            <a:endParaRPr lang="pt-BR" sz="1600" b="1" dirty="0"/>
          </a:p>
          <a:p>
            <a:pPr marL="1200150" lvl="2" indent="-285750">
              <a:buFont typeface="Arial" panose="020B0604020202020204" pitchFamily="34" charset="0"/>
              <a:buChar char="•"/>
            </a:pPr>
            <a:r>
              <a:rPr lang="pt-BR" sz="1600" dirty="0"/>
              <a:t>Extração de registros de um banco de dados SQL.</a:t>
            </a:r>
          </a:p>
          <a:p>
            <a:pPr marL="1200150" lvl="2" indent="-285750">
              <a:buFont typeface="Arial" panose="020B0604020202020204" pitchFamily="34" charset="0"/>
              <a:buChar char="•"/>
            </a:pPr>
            <a:r>
              <a:rPr lang="pt-BR" sz="1600" dirty="0"/>
              <a:t>Coleta de dados de uma API para integrar dados dinâmicos.</a:t>
            </a:r>
          </a:p>
          <a:p>
            <a:endParaRPr lang="pt-BR" sz="1600" dirty="0"/>
          </a:p>
        </p:txBody>
      </p:sp>
      <p:pic>
        <p:nvPicPr>
          <p:cNvPr id="2" name="Picture 1" descr="LOGO_SENAI_BRANCO.png">
            <a:extLst>
              <a:ext uri="{FF2B5EF4-FFF2-40B4-BE49-F238E27FC236}">
                <a16:creationId xmlns:a16="http://schemas.microsoft.com/office/drawing/2014/main" id="{544E2333-0B19-BED0-5079-DC5CE7383503}"/>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271399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3A4B3-EFED-6114-D13B-1E552E8861A8}"/>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16903A06-9CE0-CA61-B90E-F0E1DF2158D1}"/>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5" name="Rectangle 3">
            <a:extLst>
              <a:ext uri="{FF2B5EF4-FFF2-40B4-BE49-F238E27FC236}">
                <a16:creationId xmlns:a16="http://schemas.microsoft.com/office/drawing/2014/main" id="{F1B06615-4C8E-9FD4-0857-F54C91766AEA}"/>
              </a:ext>
            </a:extLst>
          </p:cNvPr>
          <p:cNvSpPr>
            <a:spLocks noChangeArrowheads="1"/>
          </p:cNvSpPr>
          <p:nvPr/>
        </p:nvSpPr>
        <p:spPr bwMode="auto">
          <a:xfrm rot="10800000" flipV="1">
            <a:off x="422785" y="696595"/>
            <a:ext cx="697107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sz="1600" b="1" dirty="0"/>
              <a:t>Conceitos de ETL (</a:t>
            </a:r>
            <a:r>
              <a:rPr lang="pt-BR" sz="1600" b="1" dirty="0" err="1"/>
              <a:t>Extract</a:t>
            </a:r>
            <a:r>
              <a:rPr lang="pt-BR" sz="1600" b="1" dirty="0"/>
              <a:t>, </a:t>
            </a:r>
            <a:r>
              <a:rPr lang="pt-BR" sz="1600" b="1" dirty="0" err="1"/>
              <a:t>Transform</a:t>
            </a:r>
            <a:r>
              <a:rPr lang="pt-BR" sz="1600" b="1" dirty="0"/>
              <a:t>, </a:t>
            </a:r>
            <a:r>
              <a:rPr lang="pt-BR" sz="1600" b="1" dirty="0" err="1"/>
              <a:t>Load</a:t>
            </a:r>
            <a:r>
              <a:rPr lang="pt-BR" sz="1600" b="1" dirty="0"/>
              <a:t>)</a:t>
            </a:r>
          </a:p>
          <a:p>
            <a:endParaRPr lang="pt-BR" sz="1600" b="1" dirty="0"/>
          </a:p>
          <a:p>
            <a:r>
              <a:rPr lang="pt-BR" sz="1600" b="1" dirty="0" err="1"/>
              <a:t>Transform</a:t>
            </a:r>
            <a:r>
              <a:rPr lang="pt-BR" sz="1600" b="1" dirty="0"/>
              <a:t> (Transformação):</a:t>
            </a:r>
          </a:p>
          <a:p>
            <a:endParaRPr lang="pt-BR" sz="1600" dirty="0"/>
          </a:p>
          <a:p>
            <a:r>
              <a:rPr lang="pt-BR" sz="1600" dirty="0"/>
              <a:t>Nesta etapa, os dados extraídos são preparados e ajustados para atender às necessidades do usuário.</a:t>
            </a:r>
          </a:p>
          <a:p>
            <a:endParaRPr lang="pt-BR" sz="1600" b="1" dirty="0"/>
          </a:p>
          <a:p>
            <a:r>
              <a:rPr lang="pt-BR" sz="1600" b="1" dirty="0"/>
              <a:t>Exemplos:</a:t>
            </a:r>
          </a:p>
          <a:p>
            <a:endParaRPr lang="pt-BR" sz="1600" b="1" dirty="0"/>
          </a:p>
          <a:p>
            <a:pPr marL="742950" lvl="1" indent="-285750">
              <a:buFont typeface="Arial" panose="020B0604020202020204" pitchFamily="34" charset="0"/>
              <a:buChar char="•"/>
            </a:pPr>
            <a:r>
              <a:rPr lang="pt-BR" sz="1600" dirty="0"/>
              <a:t>Limpeza de dados duplicados.</a:t>
            </a:r>
          </a:p>
          <a:p>
            <a:pPr marL="742950" lvl="1" indent="-285750">
              <a:buFont typeface="Arial" panose="020B0604020202020204" pitchFamily="34" charset="0"/>
              <a:buChar char="•"/>
            </a:pPr>
            <a:r>
              <a:rPr lang="pt-BR" sz="1600" dirty="0"/>
              <a:t>Conversão de tipos de dados (por exemplo, texto para data).</a:t>
            </a:r>
          </a:p>
          <a:p>
            <a:pPr marL="742950" lvl="1" indent="-285750">
              <a:buFont typeface="Arial" panose="020B0604020202020204" pitchFamily="34" charset="0"/>
              <a:buChar char="•"/>
            </a:pPr>
            <a:r>
              <a:rPr lang="pt-BR" sz="1600" dirty="0"/>
              <a:t>Criação de colunas calculadas, como margens de lucro ou índices de desempenho.</a:t>
            </a:r>
          </a:p>
          <a:p>
            <a:endParaRPr lang="pt-BR" sz="1600" dirty="0"/>
          </a:p>
        </p:txBody>
      </p:sp>
      <p:pic>
        <p:nvPicPr>
          <p:cNvPr id="2" name="Picture 1" descr="LOGO_SENAI_BRANCO.png">
            <a:extLst>
              <a:ext uri="{FF2B5EF4-FFF2-40B4-BE49-F238E27FC236}">
                <a16:creationId xmlns:a16="http://schemas.microsoft.com/office/drawing/2014/main" id="{F4E65821-CF36-3B34-6C7D-552B02058804}"/>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152078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BBFCE-D34C-5DC5-212B-3F5FEFFFA2B9}"/>
            </a:ext>
          </a:extLst>
        </p:cNvPr>
        <p:cNvGrpSpPr/>
        <p:nvPr/>
      </p:nvGrpSpPr>
      <p:grpSpPr>
        <a:xfrm>
          <a:off x="0" y="0"/>
          <a:ext cx="0" cy="0"/>
          <a:chOff x="0" y="0"/>
          <a:chExt cx="0" cy="0"/>
        </a:xfrm>
      </p:grpSpPr>
      <p:sp>
        <p:nvSpPr>
          <p:cNvPr id="48" name="CustomShape 21">
            <a:extLst>
              <a:ext uri="{FF2B5EF4-FFF2-40B4-BE49-F238E27FC236}">
                <a16:creationId xmlns:a16="http://schemas.microsoft.com/office/drawing/2014/main" id="{C055B962-7F21-96CC-5655-EF9A83E81F7C}"/>
              </a:ext>
            </a:extLst>
          </p:cNvPr>
          <p:cNvSpPr/>
          <p:nvPr/>
        </p:nvSpPr>
        <p:spPr>
          <a:xfrm>
            <a:off x="7485480" y="0"/>
            <a:ext cx="1655280" cy="5140440"/>
          </a:xfrm>
          <a:prstGeom prst="rect">
            <a:avLst/>
          </a:prstGeom>
          <a:solidFill>
            <a:srgbClr val="91C6E2"/>
          </a:solidFill>
          <a:ln>
            <a:noFill/>
          </a:ln>
        </p:spPr>
        <p:style>
          <a:lnRef idx="2">
            <a:schemeClr val="accent1">
              <a:shade val="50000"/>
            </a:schemeClr>
          </a:lnRef>
          <a:fillRef idx="1">
            <a:schemeClr val="accent1"/>
          </a:fillRef>
          <a:effectRef idx="0">
            <a:schemeClr val="accent1"/>
          </a:effectRef>
          <a:fontRef idx="minor"/>
        </p:style>
        <p:txBody>
          <a:bodyPr/>
          <a:lstStyle/>
          <a:p>
            <a:endParaRPr lang="pt-BR"/>
          </a:p>
        </p:txBody>
      </p:sp>
      <p:sp>
        <p:nvSpPr>
          <p:cNvPr id="5" name="Rectangle 3">
            <a:extLst>
              <a:ext uri="{FF2B5EF4-FFF2-40B4-BE49-F238E27FC236}">
                <a16:creationId xmlns:a16="http://schemas.microsoft.com/office/drawing/2014/main" id="{4C81FF03-41E1-7858-8C6B-E34FA9A34173}"/>
              </a:ext>
            </a:extLst>
          </p:cNvPr>
          <p:cNvSpPr>
            <a:spLocks noChangeArrowheads="1"/>
          </p:cNvSpPr>
          <p:nvPr/>
        </p:nvSpPr>
        <p:spPr bwMode="auto">
          <a:xfrm rot="10800000" flipV="1">
            <a:off x="388374" y="835094"/>
            <a:ext cx="6822916"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pt-BR" sz="1600" b="1" dirty="0"/>
              <a:t>Conceitos de ETL (</a:t>
            </a:r>
            <a:r>
              <a:rPr lang="pt-BR" sz="1600" b="1" dirty="0" err="1"/>
              <a:t>Extract</a:t>
            </a:r>
            <a:r>
              <a:rPr lang="pt-BR" sz="1600" b="1" dirty="0"/>
              <a:t>, </a:t>
            </a:r>
            <a:r>
              <a:rPr lang="pt-BR" sz="1600" b="1" dirty="0" err="1"/>
              <a:t>Transform</a:t>
            </a:r>
            <a:r>
              <a:rPr lang="pt-BR" sz="1600" b="1" dirty="0"/>
              <a:t>, </a:t>
            </a:r>
            <a:r>
              <a:rPr lang="pt-BR" sz="1600" b="1" dirty="0" err="1"/>
              <a:t>Load</a:t>
            </a:r>
            <a:r>
              <a:rPr lang="pt-BR" sz="1600" b="1" dirty="0"/>
              <a:t>)</a:t>
            </a:r>
          </a:p>
          <a:p>
            <a:endParaRPr lang="pt-BR" sz="1600" b="1" dirty="0"/>
          </a:p>
          <a:p>
            <a:endParaRPr lang="pt-BR" sz="1600" b="1" dirty="0"/>
          </a:p>
          <a:p>
            <a:r>
              <a:rPr lang="pt-BR" sz="1600" b="1" dirty="0" err="1"/>
              <a:t>Load</a:t>
            </a:r>
            <a:r>
              <a:rPr lang="pt-BR" sz="1600" b="1" dirty="0"/>
              <a:t> (Carregamento):</a:t>
            </a:r>
          </a:p>
          <a:p>
            <a:endParaRPr lang="pt-BR" sz="1600" dirty="0"/>
          </a:p>
          <a:p>
            <a:r>
              <a:rPr lang="pt-BR" sz="1600" dirty="0"/>
              <a:t>Os dados transformados são carregados em um destino final, como o modelo de dados do Power BI, para análise e visualização.</a:t>
            </a:r>
          </a:p>
          <a:p>
            <a:pPr>
              <a:buFont typeface="Arial" panose="020B0604020202020204" pitchFamily="34" charset="0"/>
              <a:buChar char="•"/>
            </a:pPr>
            <a:endParaRPr lang="pt-BR" sz="1600" dirty="0"/>
          </a:p>
          <a:p>
            <a:r>
              <a:rPr lang="pt-BR" sz="1600" b="1" dirty="0"/>
              <a:t>Exemplos:</a:t>
            </a:r>
          </a:p>
          <a:p>
            <a:endParaRPr lang="pt-BR" sz="1600" b="1" dirty="0"/>
          </a:p>
          <a:p>
            <a:pPr marL="742950" lvl="1" indent="-285750">
              <a:buFont typeface="Arial" panose="020B0604020202020204" pitchFamily="34" charset="0"/>
              <a:buChar char="•"/>
            </a:pPr>
            <a:r>
              <a:rPr lang="pt-BR" sz="1600" dirty="0"/>
              <a:t>Carregar dados em tabelas interativas do Power BI.</a:t>
            </a:r>
          </a:p>
          <a:p>
            <a:pPr marL="742950" lvl="1" indent="-285750">
              <a:buFont typeface="Arial" panose="020B0604020202020204" pitchFamily="34" charset="0"/>
              <a:buChar char="•"/>
            </a:pPr>
            <a:r>
              <a:rPr lang="pt-BR" sz="1600" dirty="0"/>
              <a:t>Utilizar agregações para melhorar o desempenho de relatórios.</a:t>
            </a:r>
          </a:p>
          <a:p>
            <a:endParaRPr lang="pt-BR" sz="1400" dirty="0"/>
          </a:p>
        </p:txBody>
      </p:sp>
      <p:pic>
        <p:nvPicPr>
          <p:cNvPr id="2" name="Picture 1" descr="LOGO_SENAI_BRANCO.png">
            <a:extLst>
              <a:ext uri="{FF2B5EF4-FFF2-40B4-BE49-F238E27FC236}">
                <a16:creationId xmlns:a16="http://schemas.microsoft.com/office/drawing/2014/main" id="{35A1CE78-F29F-4FC1-01C8-BF1B2A4A409A}"/>
              </a:ext>
            </a:extLst>
          </p:cNvPr>
          <p:cNvPicPr/>
          <p:nvPr/>
        </p:nvPicPr>
        <p:blipFill>
          <a:blip r:embed="rId2"/>
          <a:stretch/>
        </p:blipFill>
        <p:spPr>
          <a:xfrm>
            <a:off x="7718323" y="4493342"/>
            <a:ext cx="1261498" cy="504058"/>
          </a:xfrm>
          <a:prstGeom prst="rect">
            <a:avLst/>
          </a:prstGeom>
          <a:ln w="0">
            <a:noFill/>
          </a:ln>
        </p:spPr>
      </p:pic>
    </p:spTree>
    <p:extLst>
      <p:ext uri="{BB962C8B-B14F-4D97-AF65-F5344CB8AC3E}">
        <p14:creationId xmlns:p14="http://schemas.microsoft.com/office/powerpoint/2010/main" val="703528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84d9022-71ea-487f-af4f-8a0e71a34a31">
      <Terms xmlns="http://schemas.microsoft.com/office/infopath/2007/PartnerControls"/>
    </lcf76f155ced4ddcb4097134ff3c332f>
    <TaxCatchAll xmlns="134af37f-a7fb-4928-b173-752b1004b2cb" xsi:nil="true"/>
    <_Flow_SignoffStatus xmlns="d84d9022-71ea-487f-af4f-8a0e71a34a31" xsi:nil="true"/>
    <SharedWithUsers xmlns="134af37f-a7fb-4928-b173-752b1004b2cb">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4605CC598D1EE04E8502868E453ADC78" ma:contentTypeVersion="17" ma:contentTypeDescription="Crie um novo documento." ma:contentTypeScope="" ma:versionID="295b22894d60ee412473fd95499855ce">
  <xsd:schema xmlns:xsd="http://www.w3.org/2001/XMLSchema" xmlns:xs="http://www.w3.org/2001/XMLSchema" xmlns:p="http://schemas.microsoft.com/office/2006/metadata/properties" xmlns:ns2="d84d9022-71ea-487f-af4f-8a0e71a34a31" xmlns:ns3="134af37f-a7fb-4928-b173-752b1004b2cb" targetNamespace="http://schemas.microsoft.com/office/2006/metadata/properties" ma:root="true" ma:fieldsID="f6fc96bea7553f48363abdc07bc0c1e6" ns2:_="" ns3:_="">
    <xsd:import namespace="d84d9022-71ea-487f-af4f-8a0e71a34a31"/>
    <xsd:import namespace="134af37f-a7fb-4928-b173-752b1004b2c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lcf76f155ced4ddcb4097134ff3c332f" minOccurs="0"/>
                <xsd:element ref="ns3:TaxCatchAll" minOccurs="0"/>
                <xsd:element ref="ns2:MediaServiceObjectDetectorVersions" minOccurs="0"/>
                <xsd:element ref="ns2:MediaLengthInSeconds" minOccurs="0"/>
                <xsd:element ref="ns2:MediaServiceSearchPropertie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4d9022-71ea-487f-af4f-8a0e71a34a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lcf76f155ced4ddcb4097134ff3c332f" ma:index="19" nillable="true" ma:taxonomy="true" ma:internalName="lcf76f155ced4ddcb4097134ff3c332f" ma:taxonomyFieldName="MediaServiceImageTags" ma:displayName="Marcações de imagem" ma:readOnly="false" ma:fieldId="{5cf76f15-5ced-4ddc-b409-7134ff3c332f}" ma:taxonomyMulti="true" ma:sspId="72970e29-ff6a-4bc8-b0ca-68e6388e556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_Flow_SignoffStatus" ma:index="24" nillable="true" ma:displayName="Status de liberação" ma:internalName="Status_x0020_de_x0020_libera_x00e7__x00e3_o">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4af37f-a7fb-4928-b173-752b1004b2cb"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0" nillable="true" ma:displayName="Taxonomy Catch All Column" ma:hidden="true" ma:list="{a526061a-e2e4-4bd5-aa48-792a7a1acf28}" ma:internalName="TaxCatchAll" ma:showField="CatchAllData" ma:web="134af37f-a7fb-4928-b173-752b1004b2c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BE6EF3-E6BD-4590-BB2A-26D479FAB0C0}">
  <ds:schemaRefs>
    <ds:schemaRef ds:uri="http://schemas.microsoft.com/sharepoint/v3/contenttype/forms"/>
  </ds:schemaRefs>
</ds:datastoreItem>
</file>

<file path=customXml/itemProps2.xml><?xml version="1.0" encoding="utf-8"?>
<ds:datastoreItem xmlns:ds="http://schemas.openxmlformats.org/officeDocument/2006/customXml" ds:itemID="{9DB0BBF0-9872-4BA3-AEBF-ECB4C8A897A3}">
  <ds:schemaRefs>
    <ds:schemaRef ds:uri="http://www.w3.org/XML/1998/namespace"/>
    <ds:schemaRef ds:uri="6e44d564-4335-4fed-832a-ee427e49b1bc"/>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e3abecf8-a5b8-46d7-b1af-bbe0d1bc0998"/>
    <ds:schemaRef ds:uri="http://schemas.microsoft.com/office/2006/metadata/properties"/>
    <ds:schemaRef ds:uri="http://purl.org/dc/terms/"/>
    <ds:schemaRef ds:uri="http://purl.org/dc/elements/1.1/"/>
    <ds:schemaRef ds:uri="d84d9022-71ea-487f-af4f-8a0e71a34a31"/>
    <ds:schemaRef ds:uri="134af37f-a7fb-4928-b173-752b1004b2cb"/>
  </ds:schemaRefs>
</ds:datastoreItem>
</file>

<file path=customXml/itemProps3.xml><?xml version="1.0" encoding="utf-8"?>
<ds:datastoreItem xmlns:ds="http://schemas.openxmlformats.org/officeDocument/2006/customXml" ds:itemID="{83648656-8022-47F2-BC39-C6AF89B013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4d9022-71ea-487f-af4f-8a0e71a34a31"/>
    <ds:schemaRef ds:uri="134af37f-a7fb-4928-b173-752b1004b2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21559</TotalTime>
  <Words>1922</Words>
  <Application>Microsoft Office PowerPoint</Application>
  <PresentationFormat>Apresentação na tela (16:9)</PresentationFormat>
  <Paragraphs>230</Paragraphs>
  <Slides>25</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25</vt:i4>
      </vt:variant>
    </vt:vector>
  </HeadingPairs>
  <TitlesOfParts>
    <vt:vector size="32" baseType="lpstr">
      <vt:lpstr>Aptos</vt:lpstr>
      <vt:lpstr>Arial</vt:lpstr>
      <vt:lpstr>Calibri</vt:lpstr>
      <vt:lpstr>Symbol</vt:lpstr>
      <vt:lpstr>Trebuchet MS</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Andre Bombonatti de Castro</dc:creator>
  <dc:description/>
  <cp:lastModifiedBy>Anthony Samuel Sobral De Freitas</cp:lastModifiedBy>
  <cp:revision>813</cp:revision>
  <dcterms:created xsi:type="dcterms:W3CDTF">2001-01-01T00:07:34Z</dcterms:created>
  <dcterms:modified xsi:type="dcterms:W3CDTF">2025-01-09T21:52:06Z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0x0101004605CC598D1EE04E8502868E453ADC78</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5</vt:i4>
  </property>
  <property fmtid="{D5CDD505-2E9C-101B-9397-08002B2CF9AE}" pid="8" name="PresentationFormat">
    <vt:lpwstr>Apresentação na tela (16:9)</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y fmtid="{D5CDD505-2E9C-101B-9397-08002B2CF9AE}" pid="12" name="MSIP_Label_5c88f678-0b6e-4995-8ab3-bcc8062be905_Enabled">
    <vt:lpwstr>true</vt:lpwstr>
  </property>
  <property fmtid="{D5CDD505-2E9C-101B-9397-08002B2CF9AE}" pid="13" name="MSIP_Label_5c88f678-0b6e-4995-8ab3-bcc8062be905_SetDate">
    <vt:lpwstr>2024-04-12T15:52:36Z</vt:lpwstr>
  </property>
  <property fmtid="{D5CDD505-2E9C-101B-9397-08002B2CF9AE}" pid="14" name="MSIP_Label_5c88f678-0b6e-4995-8ab3-bcc8062be905_Method">
    <vt:lpwstr>Standard</vt:lpwstr>
  </property>
  <property fmtid="{D5CDD505-2E9C-101B-9397-08002B2CF9AE}" pid="15" name="MSIP_Label_5c88f678-0b6e-4995-8ab3-bcc8062be905_Name">
    <vt:lpwstr>Ostensivo</vt:lpwstr>
  </property>
  <property fmtid="{D5CDD505-2E9C-101B-9397-08002B2CF9AE}" pid="16" name="MSIP_Label_5c88f678-0b6e-4995-8ab3-bcc8062be905_SiteId">
    <vt:lpwstr>d0c698d4-e4ea-4ee9-a79d-f2d7a78399c8</vt:lpwstr>
  </property>
  <property fmtid="{D5CDD505-2E9C-101B-9397-08002B2CF9AE}" pid="17" name="MSIP_Label_5c88f678-0b6e-4995-8ab3-bcc8062be905_ActionId">
    <vt:lpwstr>261a2d75-6e57-41f1-ac43-611604eef228</vt:lpwstr>
  </property>
  <property fmtid="{D5CDD505-2E9C-101B-9397-08002B2CF9AE}" pid="18" name="MSIP_Label_5c88f678-0b6e-4995-8ab3-bcc8062be905_ContentBits">
    <vt:lpwstr>0</vt:lpwstr>
  </property>
  <property fmtid="{D5CDD505-2E9C-101B-9397-08002B2CF9AE}" pid="19" name="Order">
    <vt:r8>236900</vt:r8>
  </property>
  <property fmtid="{D5CDD505-2E9C-101B-9397-08002B2CF9AE}" pid="20" name="_SourceUrl">
    <vt:lpwstr/>
  </property>
  <property fmtid="{D5CDD505-2E9C-101B-9397-08002B2CF9AE}" pid="21" name="_SharedFileIndex">
    <vt:lpwstr/>
  </property>
  <property fmtid="{D5CDD505-2E9C-101B-9397-08002B2CF9AE}" pid="22" name="ComplianceAssetId">
    <vt:lpwstr/>
  </property>
  <property fmtid="{D5CDD505-2E9C-101B-9397-08002B2CF9AE}" pid="23" name="_ExtendedDescription">
    <vt:lpwstr/>
  </property>
  <property fmtid="{D5CDD505-2E9C-101B-9397-08002B2CF9AE}" pid="24" name="TriggerFlowInfo">
    <vt:lpwstr/>
  </property>
</Properties>
</file>