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E91EA-0DFF-4A62-89D7-A0292667A864}" v="32" dt="2024-09-17T18:30:12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93" d="100"/>
          <a:sy n="93" d="100"/>
        </p:scale>
        <p:origin x="9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ne Pereira Da Costa Silva" userId="b5f2d113-1a59-4ec8-a3c3-329f2bc400f8" providerId="ADAL" clId="{D2237E6E-2B27-45EE-8753-2F7973E9D827}"/>
    <pc:docChg chg="modSld">
      <pc:chgData name="Eliane Pereira Da Costa Silva" userId="b5f2d113-1a59-4ec8-a3c3-329f2bc400f8" providerId="ADAL" clId="{D2237E6E-2B27-45EE-8753-2F7973E9D827}" dt="2024-02-19T19:47:15.014" v="1" actId="20577"/>
      <pc:docMkLst>
        <pc:docMk/>
      </pc:docMkLst>
      <pc:sldChg chg="modSp">
        <pc:chgData name="Eliane Pereira Da Costa Silva" userId="b5f2d113-1a59-4ec8-a3c3-329f2bc400f8" providerId="ADAL" clId="{D2237E6E-2B27-45EE-8753-2F7973E9D827}" dt="2024-02-19T19:47:15.014" v="1" actId="20577"/>
        <pc:sldMkLst>
          <pc:docMk/>
          <pc:sldMk cId="403458058" sldId="257"/>
        </pc:sldMkLst>
        <pc:spChg chg="mod">
          <ac:chgData name="Eliane Pereira Da Costa Silva" userId="b5f2d113-1a59-4ec8-a3c3-329f2bc400f8" providerId="ADAL" clId="{D2237E6E-2B27-45EE-8753-2F7973E9D827}" dt="2024-02-19T19:47:15.014" v="1" actId="20577"/>
          <ac:spMkLst>
            <pc:docMk/>
            <pc:sldMk cId="403458058" sldId="257"/>
            <ac:spMk id="9" creationId="{F4E7239F-2206-400C-817B-B52DA70B7D22}"/>
          </ac:spMkLst>
        </pc:spChg>
      </pc:sldChg>
    </pc:docChg>
  </pc:docChgLst>
  <pc:docChgLst>
    <pc:chgData name="Eliane Pereira Da Costa Silva" userId="b5f2d113-1a59-4ec8-a3c3-329f2bc400f8" providerId="ADAL" clId="{BF9E91EA-0DFF-4A62-89D7-A0292667A864}"/>
    <pc:docChg chg="modSld">
      <pc:chgData name="Eliane Pereira Da Costa Silva" userId="b5f2d113-1a59-4ec8-a3c3-329f2bc400f8" providerId="ADAL" clId="{BF9E91EA-0DFF-4A62-89D7-A0292667A864}" dt="2024-09-17T18:30:12.359" v="31" actId="20577"/>
      <pc:docMkLst>
        <pc:docMk/>
      </pc:docMkLst>
      <pc:sldChg chg="modSp">
        <pc:chgData name="Eliane Pereira Da Costa Silva" userId="b5f2d113-1a59-4ec8-a3c3-329f2bc400f8" providerId="ADAL" clId="{BF9E91EA-0DFF-4A62-89D7-A0292667A864}" dt="2024-09-17T18:30:12.359" v="31" actId="20577"/>
        <pc:sldMkLst>
          <pc:docMk/>
          <pc:sldMk cId="1925446324" sldId="268"/>
        </pc:sldMkLst>
        <pc:spChg chg="mod">
          <ac:chgData name="Eliane Pereira Da Costa Silva" userId="b5f2d113-1a59-4ec8-a3c3-329f2bc400f8" providerId="ADAL" clId="{BF9E91EA-0DFF-4A62-89D7-A0292667A864}" dt="2024-09-17T18:30:12.359" v="31" actId="20577"/>
          <ac:spMkLst>
            <pc:docMk/>
            <pc:sldMk cId="1925446324" sldId="268"/>
            <ac:spMk id="7" creationId="{9E48A08B-BF87-4F2E-A32D-A009B4CFEF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0A812-D241-4C47-A2E6-593AF812A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40C7E7-FD2B-46DC-9A94-1D7DE5FA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1E148B-B5A2-40D6-B411-9F17CF15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A37665-7134-4C4D-BECC-32121450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55247E-B9CE-43CB-AD4E-CE97F6A8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68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B02B6-3571-40BE-896B-9CF3D1A7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8F508A-E1F5-474F-96C1-F108670E7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110DD4-CB9B-4060-9B17-74E36CB5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8778C-B820-4A46-BED8-856FD9BC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F4CA48-B54F-49BB-8B4B-8CF23B1D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74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E0D360-D2F0-4264-8136-1E3770391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E7F73D-D10C-4C3B-A715-531189A63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75D3A-8DBA-4D73-A41C-30132E42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79A8D-0C48-4A8E-BF60-C348F646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685EA-8641-4284-9533-5EB6AD67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58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6A745-93AA-4079-8E84-B4A7CE6A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F22C47-EF44-4DAA-9612-A76B6D09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3BEE2-CA15-4F68-9930-5C87045F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467695-98DD-469D-AD32-8C972396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ACC306-B65E-4555-B8BE-6C265B6F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62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EBCAF-88BB-49EC-BD10-13DC6BDD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55ADA8-7736-45A8-9890-EE8B4CF0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9E4FA6-F4B4-4081-A0E3-D780C774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AEC10F-DA27-4013-B5A7-3CD897DE0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7224FA-E6C7-4E2F-B029-6ECFBA2E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77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08FF5-5936-4421-9032-BF2D1C5A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43E254-F2BF-4D2D-ADAF-A19E0CD57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D5B893-7496-4548-B006-94972987D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731E90-1B81-4628-B87C-3AFD1CD7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2C4D01-467A-4568-B198-F985DFBC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6026FE-EA58-4142-89F4-660BDF98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1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459C5-9FEC-47C4-AAC8-ABE9CD0AF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5D856A-A91E-48CB-ACDF-E2EB4320C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CA4E15-03FB-459E-8AE2-8A2E130E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A95D10E-FF5D-4B45-A171-D8739CF06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19B6B3-618E-42CB-B30B-9016BBAA8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0C8D18-E1C1-46DC-93DC-C01A5EEA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E6F53AB-DFF8-461A-A24D-72C2F944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DF3187-8266-48F8-A47E-8B549957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7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1FE39-05AE-41A1-BE52-468EB69E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DD1D0E-CF10-479E-B17B-820CEC59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33A8C2-0624-4640-8226-A3E34723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22EC16-CF3A-4444-9998-44C67E87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02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A71B15-482D-448B-B3DA-AB10DE18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E35CFB-7DE7-4BE8-869D-399EED28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EA09A6-BF70-477D-A706-7EBBA946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30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5029C-06B0-4BEC-A31B-E540916F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357E6-D2B8-480E-B762-3D8AAA40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42B364-2E75-46D3-B5AD-76FEF2ECD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6FDC82-8ACF-4356-93D2-7CAC436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570A23-C6A6-4C0D-9182-B637822B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F942EE-1687-4202-9E72-8938CFAC4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13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11AA8-79E1-41E2-8E2C-ACBB16E0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5C81E63-A6FA-4CB2-9BF3-C5F30AEF5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C85461-C3DC-41F7-8558-7ADDACD5C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C08B5E-51EA-470F-A2C3-0EC538C0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531FC6-F9E5-4E96-A465-6B0253B4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2817C6-6479-4F9D-81E3-6AAB4F69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53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ACC598-A3D5-4E5A-BE6F-A233A54C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6DB290-E9DB-42AB-828D-C8D86B211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98259-0E15-4296-ADBB-8A1D1388C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25B03-8B84-4A82-8260-4C7D42CF48CD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0C290D-DA14-4184-8B77-317B012BE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C6B585-396A-40E6-8FEB-F21628EE5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A9CE-D1C1-452A-80FD-9574C23BC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6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F3CE29F3-3603-468E-81F8-A10CFC2314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3C7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A995A531-2B22-4018-BFC3-1ED49914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34" y="2025230"/>
            <a:ext cx="4068919" cy="313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8C7D1A9C-7925-4432-844C-926033F63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876" y="5748721"/>
            <a:ext cx="1983399" cy="860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E7239F-2206-400C-817B-B52DA70B7D22}"/>
              </a:ext>
            </a:extLst>
          </p:cNvPr>
          <p:cNvSpPr txBox="1"/>
          <p:nvPr/>
        </p:nvSpPr>
        <p:spPr>
          <a:xfrm>
            <a:off x="630792" y="5655299"/>
            <a:ext cx="60946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2000" b="1" dirty="0">
                <a:solidFill>
                  <a:schemeClr val="bg1"/>
                </a:solidFill>
                <a:latin typeface="Segoe Print" panose="02000600000000000000" pitchFamily="2" charset="0"/>
              </a:rPr>
              <a:t>Eliane Pereira da Costa Silva</a:t>
            </a:r>
          </a:p>
          <a:p>
            <a:pPr lvl="0" defTabSz="914400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800" dirty="0">
                <a:solidFill>
                  <a:schemeClr val="bg1"/>
                </a:solidFill>
                <a:latin typeface="Segoe Print" panose="02000600000000000000" pitchFamily="2" charset="0"/>
              </a:rPr>
              <a:t>Pedagoga – SENAI Maracanã</a:t>
            </a:r>
          </a:p>
          <a:p>
            <a:pPr lvl="0" defTabSz="914400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1800" b="1">
                <a:solidFill>
                  <a:schemeClr val="bg1"/>
                </a:solidFill>
                <a:latin typeface="Segoe Print" panose="02000600000000000000" pitchFamily="2" charset="0"/>
              </a:rPr>
              <a:t>2024</a:t>
            </a:r>
            <a:endParaRPr lang="pt-BR" sz="1800" b="1" dirty="0">
              <a:solidFill>
                <a:schemeClr val="bg1"/>
              </a:solidFill>
              <a:latin typeface="Segoe Print" panose="020006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0C9D293-A2A3-4FBB-8DF2-CF90632ABC4D}"/>
              </a:ext>
            </a:extLst>
          </p:cNvPr>
          <p:cNvSpPr txBox="1"/>
          <p:nvPr/>
        </p:nvSpPr>
        <p:spPr>
          <a:xfrm>
            <a:off x="4563386" y="2671391"/>
            <a:ext cx="77690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1" hangingPunct="1">
              <a:lnSpc>
                <a:spcPct val="100000"/>
              </a:lnSpc>
              <a:spcBef>
                <a:spcPts val="0"/>
              </a:spcBef>
              <a:defRPr/>
            </a:pPr>
            <a:r>
              <a:rPr lang="pt-BR" sz="5300" b="1" dirty="0">
                <a:solidFill>
                  <a:schemeClr val="bg1"/>
                </a:solidFill>
                <a:latin typeface="Segoe Print" panose="02000600000000000000" pitchFamily="2" charset="0"/>
                <a:cs typeface="Aharoni" panose="02010803020104030203" pitchFamily="2" charset="-79"/>
              </a:rPr>
              <a:t>SEJAM BEM-VINDOS</a:t>
            </a:r>
            <a:endParaRPr lang="pt-BR" sz="5300" dirty="0">
              <a:solidFill>
                <a:schemeClr val="bg1"/>
              </a:solidFill>
              <a:latin typeface="Segoe Print" panose="02000600000000000000" pitchFamily="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34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DD0613D5-630B-463A-A40F-6EE0C792F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66" r="4012" b="974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2" descr="ELEMENTO_SENAI_BANDEIRA_1.png">
            <a:extLst>
              <a:ext uri="{FF2B5EF4-FFF2-40B4-BE49-F238E27FC236}">
                <a16:creationId xmlns:a16="http://schemas.microsoft.com/office/drawing/2014/main" id="{142760F4-ECA7-4818-AE6E-BEDFC85F4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862" y="932305"/>
            <a:ext cx="4715447" cy="47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758048C-F1A5-4927-8599-C3E1388D4C16}"/>
              </a:ext>
            </a:extLst>
          </p:cNvPr>
          <p:cNvSpPr txBox="1"/>
          <p:nvPr/>
        </p:nvSpPr>
        <p:spPr>
          <a:xfrm>
            <a:off x="6974819" y="3089055"/>
            <a:ext cx="4941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Segoe Print" panose="02000600000000000000" pitchFamily="2" charset="0"/>
                <a:cs typeface="Aharoni" panose="02010803020104030203" pitchFamily="2" charset="-79"/>
              </a:rPr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22199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601F3F-5BF4-4EB5-AF4F-130CFBE189D7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" descr="LOGO_SENAI_BRANCO.png">
            <a:extLst>
              <a:ext uri="{FF2B5EF4-FFF2-40B4-BE49-F238E27FC236}">
                <a16:creationId xmlns:a16="http://schemas.microsoft.com/office/drawing/2014/main" id="{7D035BEB-35C5-4FBB-8225-3B1F6140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585" y="6193019"/>
            <a:ext cx="996150" cy="43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AA0B91A-4D56-4ACA-B4C5-6A4CDF8FE3EE}"/>
              </a:ext>
            </a:extLst>
          </p:cNvPr>
          <p:cNvSpPr/>
          <p:nvPr/>
        </p:nvSpPr>
        <p:spPr>
          <a:xfrm>
            <a:off x="-9789952" y="0"/>
            <a:ext cx="9789952" cy="1149292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Segoe Print" panose="02000600000000000000" pitchFamily="2" charset="0"/>
                <a:cs typeface="Aharoni" panose="02010803020104030203" pitchFamily="2" charset="-79"/>
              </a:rPr>
              <a:t>MÉTODO DE ENSINO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2818497-9BFF-4E09-AD82-34276903511D}"/>
              </a:ext>
            </a:extLst>
          </p:cNvPr>
          <p:cNvSpPr/>
          <p:nvPr/>
        </p:nvSpPr>
        <p:spPr>
          <a:xfrm>
            <a:off x="188094" y="2635253"/>
            <a:ext cx="3848616" cy="2055156"/>
          </a:xfrm>
          <a:prstGeom prst="round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48A08B-BF87-4F2E-A32D-A009B4CFEF98}"/>
              </a:ext>
            </a:extLst>
          </p:cNvPr>
          <p:cNvSpPr txBox="1"/>
          <p:nvPr/>
        </p:nvSpPr>
        <p:spPr>
          <a:xfrm>
            <a:off x="4865931" y="1625677"/>
            <a:ext cx="54528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I) </a:t>
            </a:r>
            <a:r>
              <a:rPr lang="pt-BR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Os Cursos de Aperfeiçoamento </a:t>
            </a:r>
            <a:r>
              <a:rPr lang="pt-BR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do SENAI desenvolvem conhecimentos para a formação de um profissional. 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II) Além de formar o profissional, o SENAI estimula o desenvolvimento do Trabalhador – Cidadão, desenvolvendo as capacidades de decisão e iniciativa, de cooperação, criatividade, participação, autonomia e responsabilidade.</a:t>
            </a:r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8F24070-65E9-445E-BDA4-150F68A5390F}"/>
              </a:ext>
            </a:extLst>
          </p:cNvPr>
          <p:cNvGrpSpPr/>
          <p:nvPr/>
        </p:nvGrpSpPr>
        <p:grpSpPr>
          <a:xfrm>
            <a:off x="4199477" y="2854660"/>
            <a:ext cx="642336" cy="1616341"/>
            <a:chOff x="4315614" y="2967789"/>
            <a:chExt cx="590299" cy="1467953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AA0911B6-E214-4A6B-BD41-31B8A86C8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7778" y="2967789"/>
              <a:ext cx="568135" cy="801272"/>
            </a:xfrm>
            <a:prstGeom prst="straightConnector1">
              <a:avLst/>
            </a:prstGeom>
            <a:ln w="38100">
              <a:solidFill>
                <a:srgbClr val="3ECE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4A5B9C23-DF12-4696-BB11-B42517F81081}"/>
                </a:ext>
              </a:extLst>
            </p:cNvPr>
            <p:cNvCxnSpPr>
              <a:cxnSpLocks/>
            </p:cNvCxnSpPr>
            <p:nvPr/>
          </p:nvCxnSpPr>
          <p:spPr>
            <a:xfrm>
              <a:off x="4315614" y="3769061"/>
              <a:ext cx="590299" cy="666681"/>
            </a:xfrm>
            <a:prstGeom prst="straightConnector1">
              <a:avLst/>
            </a:prstGeom>
            <a:ln w="38100">
              <a:solidFill>
                <a:srgbClr val="3ECEF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67451B-A427-498E-9453-7966746523EA}"/>
              </a:ext>
            </a:extLst>
          </p:cNvPr>
          <p:cNvSpPr txBox="1"/>
          <p:nvPr/>
        </p:nvSpPr>
        <p:spPr>
          <a:xfrm>
            <a:off x="283810" y="3429000"/>
            <a:ext cx="383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Segoe Print" panose="02000600000000000000" pitchFamily="2" charset="0"/>
              </a:rPr>
              <a:t>Formação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128173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83567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8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601F3F-5BF4-4EB5-AF4F-130CFBE189D7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" descr="LOGO_SENAI_BRANCO.png">
            <a:extLst>
              <a:ext uri="{FF2B5EF4-FFF2-40B4-BE49-F238E27FC236}">
                <a16:creationId xmlns:a16="http://schemas.microsoft.com/office/drawing/2014/main" id="{7D035BEB-35C5-4FBB-8225-3B1F6140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585" y="6193019"/>
            <a:ext cx="996150" cy="43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AA0B91A-4D56-4ACA-B4C5-6A4CDF8FE3EE}"/>
              </a:ext>
            </a:extLst>
          </p:cNvPr>
          <p:cNvSpPr/>
          <p:nvPr/>
        </p:nvSpPr>
        <p:spPr>
          <a:xfrm>
            <a:off x="-9789952" y="0"/>
            <a:ext cx="9789952" cy="1149292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Segoe Print" panose="02000600000000000000" pitchFamily="2" charset="0"/>
                <a:cs typeface="Aharoni" panose="02010803020104030203" pitchFamily="2" charset="-79"/>
              </a:rPr>
              <a:t>O QUE AS EMPRESAS ESPERAM?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2818497-9BFF-4E09-AD82-34276903511D}"/>
              </a:ext>
            </a:extLst>
          </p:cNvPr>
          <p:cNvSpPr/>
          <p:nvPr/>
        </p:nvSpPr>
        <p:spPr>
          <a:xfrm>
            <a:off x="485198" y="1690856"/>
            <a:ext cx="3959604" cy="2055156"/>
          </a:xfrm>
          <a:prstGeom prst="round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PROFISSIONAL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48A08B-BF87-4F2E-A32D-A009B4CFEF98}"/>
              </a:ext>
            </a:extLst>
          </p:cNvPr>
          <p:cNvSpPr txBox="1"/>
          <p:nvPr/>
        </p:nvSpPr>
        <p:spPr>
          <a:xfrm>
            <a:off x="5825330" y="2017440"/>
            <a:ext cx="4950917" cy="2966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Tenha conhecimento – </a:t>
            </a:r>
            <a:r>
              <a:rPr lang="pt-BR" b="1" u="sng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o saber</a:t>
            </a:r>
            <a:r>
              <a:rPr lang="pt-BR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Tenha habilidade – </a:t>
            </a:r>
            <a:r>
              <a:rPr lang="pt-BR" b="1" u="sng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saiba fazer</a:t>
            </a:r>
            <a:r>
              <a:rPr lang="pt-BR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Tenha atitudes e valores – </a:t>
            </a:r>
            <a:r>
              <a:rPr lang="pt-BR" b="1" u="sng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saber ser</a:t>
            </a:r>
            <a:r>
              <a:rPr lang="pt-BR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169DB6D-09B3-400C-A679-4973CD2C02F2}"/>
              </a:ext>
            </a:extLst>
          </p:cNvPr>
          <p:cNvGrpSpPr/>
          <p:nvPr/>
        </p:nvGrpSpPr>
        <p:grpSpPr>
          <a:xfrm>
            <a:off x="778090" y="3915230"/>
            <a:ext cx="3526318" cy="1658678"/>
            <a:chOff x="778090" y="3915230"/>
            <a:chExt cx="3526318" cy="1658678"/>
          </a:xfrm>
        </p:grpSpPr>
        <p:pic>
          <p:nvPicPr>
            <p:cNvPr id="8" name="Gráfico 7" descr="Funcionária de escritório com preenchimento sólido">
              <a:extLst>
                <a:ext uri="{FF2B5EF4-FFF2-40B4-BE49-F238E27FC236}">
                  <a16:creationId xmlns:a16="http://schemas.microsoft.com/office/drawing/2014/main" id="{A2EB677B-3662-49A9-9D71-91DA5D00D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8090" y="3990092"/>
              <a:ext cx="1580549" cy="1580549"/>
            </a:xfrm>
            <a:prstGeom prst="rect">
              <a:avLst/>
            </a:prstGeom>
          </p:spPr>
        </p:pic>
        <p:pic>
          <p:nvPicPr>
            <p:cNvPr id="11" name="Gráfico 10" descr="Funcionário de escritório estrutura de tópicos">
              <a:extLst>
                <a:ext uri="{FF2B5EF4-FFF2-40B4-BE49-F238E27FC236}">
                  <a16:creationId xmlns:a16="http://schemas.microsoft.com/office/drawing/2014/main" id="{729ACBF3-F309-4A75-9CA3-F429263AF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45730" y="3915230"/>
              <a:ext cx="1658678" cy="1658678"/>
            </a:xfrm>
            <a:prstGeom prst="rect">
              <a:avLst/>
            </a:prstGeom>
          </p:spPr>
        </p:pic>
      </p:grp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C31AAEF-24C9-47F2-BDDC-EBC223A087C5}"/>
              </a:ext>
            </a:extLst>
          </p:cNvPr>
          <p:cNvCxnSpPr/>
          <p:nvPr/>
        </p:nvCxnSpPr>
        <p:spPr>
          <a:xfrm flipV="1">
            <a:off x="4691641" y="2341548"/>
            <a:ext cx="1034041" cy="564022"/>
          </a:xfrm>
          <a:prstGeom prst="straightConnector1">
            <a:avLst/>
          </a:prstGeom>
          <a:ln w="38100">
            <a:solidFill>
              <a:srgbClr val="3ECE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D5C41CD-217C-490D-BB2A-E5184383219A}"/>
              </a:ext>
            </a:extLst>
          </p:cNvPr>
          <p:cNvCxnSpPr>
            <a:cxnSpLocks/>
          </p:cNvCxnSpPr>
          <p:nvPr/>
        </p:nvCxnSpPr>
        <p:spPr>
          <a:xfrm>
            <a:off x="4691641" y="3477004"/>
            <a:ext cx="1034041" cy="12634"/>
          </a:xfrm>
          <a:prstGeom prst="straightConnector1">
            <a:avLst/>
          </a:prstGeom>
          <a:ln w="38100">
            <a:solidFill>
              <a:srgbClr val="3ECE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FEDC649E-E727-4B89-807C-64FC87B12D4E}"/>
              </a:ext>
            </a:extLst>
          </p:cNvPr>
          <p:cNvCxnSpPr>
            <a:cxnSpLocks/>
          </p:cNvCxnSpPr>
          <p:nvPr/>
        </p:nvCxnSpPr>
        <p:spPr>
          <a:xfrm>
            <a:off x="4642350" y="4127619"/>
            <a:ext cx="1083332" cy="512747"/>
          </a:xfrm>
          <a:prstGeom prst="straightConnector1">
            <a:avLst/>
          </a:prstGeom>
          <a:ln w="38100">
            <a:solidFill>
              <a:srgbClr val="3ECE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6 L 0.83567 0.00046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84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7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8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6 L 0.83567 0.00046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84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7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4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7">
                                                <p:txEl>
                                                  <p:pRg st="6" end="6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601F3F-5BF4-4EB5-AF4F-130CFBE189D7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" descr="LOGO_SENAI_BRANCO.png">
            <a:extLst>
              <a:ext uri="{FF2B5EF4-FFF2-40B4-BE49-F238E27FC236}">
                <a16:creationId xmlns:a16="http://schemas.microsoft.com/office/drawing/2014/main" id="{7D035BEB-35C5-4FBB-8225-3B1F6140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585" y="6193019"/>
            <a:ext cx="996150" cy="43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AA0B91A-4D56-4ACA-B4C5-6A4CDF8FE3EE}"/>
              </a:ext>
            </a:extLst>
          </p:cNvPr>
          <p:cNvSpPr/>
          <p:nvPr/>
        </p:nvSpPr>
        <p:spPr>
          <a:xfrm>
            <a:off x="-9789952" y="0"/>
            <a:ext cx="9789952" cy="1149292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Segoe Print" panose="02000600000000000000" pitchFamily="2" charset="0"/>
                <a:cs typeface="Aharoni" panose="02010803020104030203" pitchFamily="2" charset="-79"/>
              </a:rPr>
              <a:t>INFORMAÇÕES IMPORTANTES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48A08B-BF87-4F2E-A32D-A009B4CFEF98}"/>
              </a:ext>
            </a:extLst>
          </p:cNvPr>
          <p:cNvSpPr txBox="1"/>
          <p:nvPr/>
        </p:nvSpPr>
        <p:spPr>
          <a:xfrm>
            <a:off x="4705910" y="1667694"/>
            <a:ext cx="5452844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Se faltar, tem que </a:t>
            </a:r>
            <a:r>
              <a:rPr lang="pt-BR" b="1" u="sng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apresentar atestado ou documento comprovando</a:t>
            </a:r>
            <a:r>
              <a:rPr lang="pt-BR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que precisou faltar. Sem o documento, a falta não poderá ser justificada.</a:t>
            </a:r>
            <a:endParaRPr lang="pt-BR" dirty="0">
              <a:latin typeface="Segoe Print" panose="02000600000000000000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8387FF9-5826-4DCA-9FF5-916049766194}"/>
              </a:ext>
            </a:extLst>
          </p:cNvPr>
          <p:cNvSpPr txBox="1"/>
          <p:nvPr/>
        </p:nvSpPr>
        <p:spPr>
          <a:xfrm>
            <a:off x="4705910" y="3887680"/>
            <a:ext cx="54528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Será exigida a presença mínima de </a:t>
            </a:r>
            <a:r>
              <a:rPr lang="pt-BR" b="1" u="sng" dirty="0">
                <a:solidFill>
                  <a:srgbClr val="FF0000"/>
                </a:solidFill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75%</a:t>
            </a:r>
            <a:r>
              <a:rPr lang="pt-BR" dirty="0">
                <a:solidFill>
                  <a:srgbClr val="FF0000"/>
                </a:solidFill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</a:t>
            </a:r>
            <a:r>
              <a:rPr lang="pt-BR" b="1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por Unidade Curricular</a:t>
            </a:r>
            <a:r>
              <a:rPr lang="pt-BR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.</a:t>
            </a:r>
            <a:endParaRPr lang="pt-BR" b="1" dirty="0">
              <a:latin typeface="Segoe Print" panose="02000600000000000000" pitchFamily="2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" name="Gráfico 9" descr="Marketing estrutura de tópicos">
            <a:extLst>
              <a:ext uri="{FF2B5EF4-FFF2-40B4-BE49-F238E27FC236}">
                <a16:creationId xmlns:a16="http://schemas.microsoft.com/office/drawing/2014/main" id="{CB931F75-6F78-4E37-91DC-D1FAE357C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192" y="2094788"/>
            <a:ext cx="3152330" cy="3152330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A3750AA-E2EB-4D50-8D5E-4F71753AACD0}"/>
              </a:ext>
            </a:extLst>
          </p:cNvPr>
          <p:cNvSpPr/>
          <p:nvPr/>
        </p:nvSpPr>
        <p:spPr>
          <a:xfrm>
            <a:off x="5585952" y="1193783"/>
            <a:ext cx="3959604" cy="478041"/>
          </a:xfrm>
          <a:prstGeom prst="round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FALTAS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8EEAEA8-951A-40BF-A06D-EBCA5775D284}"/>
              </a:ext>
            </a:extLst>
          </p:cNvPr>
          <p:cNvSpPr/>
          <p:nvPr/>
        </p:nvSpPr>
        <p:spPr>
          <a:xfrm>
            <a:off x="5602947" y="3458867"/>
            <a:ext cx="3959604" cy="478041"/>
          </a:xfrm>
          <a:prstGeom prst="round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PRESENÇAS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7CB2A01-3A9C-44C3-80DB-01CF22F05EC6}"/>
              </a:ext>
            </a:extLst>
          </p:cNvPr>
          <p:cNvSpPr/>
          <p:nvPr/>
        </p:nvSpPr>
        <p:spPr>
          <a:xfrm>
            <a:off x="5602947" y="5008097"/>
            <a:ext cx="3959604" cy="478041"/>
          </a:xfrm>
          <a:prstGeom prst="round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ATRASOS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41B15161-2C4F-4A43-8F6D-8B4B93595240}"/>
              </a:ext>
            </a:extLst>
          </p:cNvPr>
          <p:cNvSpPr/>
          <p:nvPr/>
        </p:nvSpPr>
        <p:spPr>
          <a:xfrm>
            <a:off x="4705910" y="5648770"/>
            <a:ext cx="4965106" cy="640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Somente em casos especiais;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Computam como faltas.</a:t>
            </a:r>
          </a:p>
        </p:txBody>
      </p:sp>
    </p:spTree>
    <p:extLst>
      <p:ext uri="{BB962C8B-B14F-4D97-AF65-F5344CB8AC3E}">
        <p14:creationId xmlns:p14="http://schemas.microsoft.com/office/powerpoint/2010/main" val="21379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6 L 0.83567 0.00046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84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4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2" grpId="0" animBg="1"/>
          <p:bldP spid="13" grpId="0" animBg="1"/>
          <p:bldP spid="14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6 L 0.83567 0.00046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84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2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12" grpId="0" animBg="1"/>
          <p:bldP spid="13" grpId="0" animBg="1"/>
          <p:bldP spid="14" grpId="0" animBg="1"/>
          <p:bldP spid="15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601F3F-5BF4-4EB5-AF4F-130CFBE189D7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" descr="LOGO_SENAI_BRANCO.png">
            <a:extLst>
              <a:ext uri="{FF2B5EF4-FFF2-40B4-BE49-F238E27FC236}">
                <a16:creationId xmlns:a16="http://schemas.microsoft.com/office/drawing/2014/main" id="{7D035BEB-35C5-4FBB-8225-3B1F6140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585" y="6193019"/>
            <a:ext cx="996150" cy="43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AA0B91A-4D56-4ACA-B4C5-6A4CDF8FE3EE}"/>
              </a:ext>
            </a:extLst>
          </p:cNvPr>
          <p:cNvSpPr/>
          <p:nvPr/>
        </p:nvSpPr>
        <p:spPr>
          <a:xfrm>
            <a:off x="-9789952" y="0"/>
            <a:ext cx="9789952" cy="1149292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Segoe Print" panose="02000600000000000000" pitchFamily="2" charset="0"/>
                <a:cs typeface="Aharoni" panose="02010803020104030203" pitchFamily="2" charset="-79"/>
              </a:rPr>
              <a:t>COMO VOCÊ SERÁ AVALIADO?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4628622-7420-41FD-AB22-B3F7F42E25A0}"/>
              </a:ext>
            </a:extLst>
          </p:cNvPr>
          <p:cNvGrpSpPr/>
          <p:nvPr/>
        </p:nvGrpSpPr>
        <p:grpSpPr>
          <a:xfrm>
            <a:off x="468938" y="1328416"/>
            <a:ext cx="3526318" cy="4637005"/>
            <a:chOff x="486029" y="1149292"/>
            <a:chExt cx="3526318" cy="4637005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7169DB6D-09B3-400C-A679-4973CD2C02F2}"/>
                </a:ext>
              </a:extLst>
            </p:cNvPr>
            <p:cNvGrpSpPr/>
            <p:nvPr/>
          </p:nvGrpSpPr>
          <p:grpSpPr>
            <a:xfrm>
              <a:off x="486029" y="4127619"/>
              <a:ext cx="3526318" cy="1658678"/>
              <a:chOff x="778090" y="3915230"/>
              <a:chExt cx="3526318" cy="1658678"/>
            </a:xfrm>
          </p:grpSpPr>
          <p:pic>
            <p:nvPicPr>
              <p:cNvPr id="8" name="Gráfico 7" descr="Funcionária de escritório com preenchimento sólido">
                <a:extLst>
                  <a:ext uri="{FF2B5EF4-FFF2-40B4-BE49-F238E27FC236}">
                    <a16:creationId xmlns:a16="http://schemas.microsoft.com/office/drawing/2014/main" id="{A2EB677B-3662-49A9-9D71-91DA5D00D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78090" y="3990092"/>
                <a:ext cx="1580549" cy="1580549"/>
              </a:xfrm>
              <a:prstGeom prst="rect">
                <a:avLst/>
              </a:prstGeom>
            </p:spPr>
          </p:pic>
          <p:pic>
            <p:nvPicPr>
              <p:cNvPr id="11" name="Gráfico 10" descr="Funcionário de escritório estrutura de tópicos">
                <a:extLst>
                  <a:ext uri="{FF2B5EF4-FFF2-40B4-BE49-F238E27FC236}">
                    <a16:creationId xmlns:a16="http://schemas.microsoft.com/office/drawing/2014/main" id="{729ACBF3-F309-4A75-9CA3-F429263AFA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45730" y="3915230"/>
                <a:ext cx="1658678" cy="1658678"/>
              </a:xfrm>
              <a:prstGeom prst="rect">
                <a:avLst/>
              </a:prstGeom>
            </p:spPr>
          </p:pic>
        </p:grpSp>
        <p:pic>
          <p:nvPicPr>
            <p:cNvPr id="9" name="Gráfico 8" descr="Jornal estrutura de tópicos">
              <a:extLst>
                <a:ext uri="{FF2B5EF4-FFF2-40B4-BE49-F238E27FC236}">
                  <a16:creationId xmlns:a16="http://schemas.microsoft.com/office/drawing/2014/main" id="{85A85F4F-CF47-4E7E-9689-105258F0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0415" y="1149292"/>
              <a:ext cx="2543587" cy="2543587"/>
            </a:xfrm>
            <a:prstGeom prst="rect">
              <a:avLst/>
            </a:prstGeom>
          </p:spPr>
        </p:pic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E8E1F7C-E2AB-44FF-BDA6-D86F0DE0C7CB}"/>
                </a:ext>
              </a:extLst>
            </p:cNvPr>
            <p:cNvGrpSpPr/>
            <p:nvPr/>
          </p:nvGrpSpPr>
          <p:grpSpPr>
            <a:xfrm rot="5400000">
              <a:off x="1996441" y="3046387"/>
              <a:ext cx="642337" cy="1398940"/>
              <a:chOff x="4315614" y="3165232"/>
              <a:chExt cx="590300" cy="1270510"/>
            </a:xfrm>
          </p:grpSpPr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BB8EC6EA-4A88-44E5-82EE-41DBF34ED3F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319930" y="3183080"/>
                <a:ext cx="603831" cy="568136"/>
              </a:xfrm>
              <a:prstGeom prst="straightConnector1">
                <a:avLst/>
              </a:prstGeom>
              <a:ln w="28575">
                <a:solidFill>
                  <a:srgbClr val="3ECEF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de Seta Reta 17">
                <a:extLst>
                  <a:ext uri="{FF2B5EF4-FFF2-40B4-BE49-F238E27FC236}">
                    <a16:creationId xmlns:a16="http://schemas.microsoft.com/office/drawing/2014/main" id="{2DF52D2C-5756-4329-9884-D99FDC3DE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5614" y="3769061"/>
                <a:ext cx="590299" cy="666681"/>
              </a:xfrm>
              <a:prstGeom prst="straightConnector1">
                <a:avLst/>
              </a:prstGeom>
              <a:ln w="28575">
                <a:solidFill>
                  <a:srgbClr val="3ECEF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3F5EB1E-C199-439C-8992-3F3271BD5A1A}"/>
              </a:ext>
            </a:extLst>
          </p:cNvPr>
          <p:cNvGrpSpPr/>
          <p:nvPr/>
        </p:nvGrpSpPr>
        <p:grpSpPr>
          <a:xfrm>
            <a:off x="5142950" y="1632246"/>
            <a:ext cx="5059106" cy="4637055"/>
            <a:chOff x="5142950" y="1632246"/>
            <a:chExt cx="5059106" cy="463705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3C478FED-B04F-43FB-A054-4B9A82C11891}"/>
                </a:ext>
              </a:extLst>
            </p:cNvPr>
            <p:cNvSpPr/>
            <p:nvPr/>
          </p:nvSpPr>
          <p:spPr>
            <a:xfrm>
              <a:off x="5142950" y="1632246"/>
              <a:ext cx="5002025" cy="433317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1C6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Administração</a:t>
              </a:r>
            </a:p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Alimentos</a:t>
              </a:r>
            </a:p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Artes Gráficas</a:t>
              </a:r>
            </a:p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Automação</a:t>
              </a:r>
            </a:p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Automotiva</a:t>
              </a:r>
            </a:p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Bebidas</a:t>
              </a:r>
            </a:p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Construção Civil</a:t>
              </a:r>
            </a:p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Eletricidade</a:t>
              </a:r>
            </a:p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Eletrônica</a:t>
              </a:r>
            </a:p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Gás</a:t>
              </a:r>
            </a:p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Gestão</a:t>
              </a:r>
            </a:p>
            <a:p>
              <a:r>
                <a:rPr lang="pt-BR" sz="1800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Metalurgia</a:t>
              </a:r>
            </a:p>
            <a:p>
              <a:pPr algn="ctr"/>
              <a:endParaRPr lang="pt-BR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E48A08B-BF87-4F2E-A32D-A009B4CFEF98}"/>
                </a:ext>
              </a:extLst>
            </p:cNvPr>
            <p:cNvSpPr txBox="1"/>
            <p:nvPr/>
          </p:nvSpPr>
          <p:spPr>
            <a:xfrm>
              <a:off x="5286399" y="2493908"/>
              <a:ext cx="4915657" cy="3775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Participação nas atividades em aula;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Realização de trabalhos e atividades;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Cumprimento dos prazos de entrega das atividades/avaliações;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Presença;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BR" dirty="0">
                  <a:latin typeface="Segoe Print" panose="02000600000000000000" pitchFamily="2" charset="0"/>
                  <a:ea typeface="Tahoma" pitchFamily="34" charset="0"/>
                  <a:cs typeface="Tahoma" pitchFamily="34" charset="0"/>
                </a:rPr>
                <a:t>Comportamento.</a:t>
              </a:r>
            </a:p>
            <a:p>
              <a:pPr algn="just">
                <a:lnSpc>
                  <a:spcPct val="150000"/>
                </a:lnSpc>
              </a:pPr>
              <a:endParaRPr lang="pt-BR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pt-BR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pt-BR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40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6 L 0.83567 0.00046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84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6 L 0.83567 0.00046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84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601F3F-5BF4-4EB5-AF4F-130CFBE189D7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" descr="LOGO_SENAI_BRANCO.png">
            <a:extLst>
              <a:ext uri="{FF2B5EF4-FFF2-40B4-BE49-F238E27FC236}">
                <a16:creationId xmlns:a16="http://schemas.microsoft.com/office/drawing/2014/main" id="{7D035BEB-35C5-4FBB-8225-3B1F6140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585" y="6193019"/>
            <a:ext cx="996150" cy="43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AA0B91A-4D56-4ACA-B4C5-6A4CDF8FE3EE}"/>
              </a:ext>
            </a:extLst>
          </p:cNvPr>
          <p:cNvSpPr/>
          <p:nvPr/>
        </p:nvSpPr>
        <p:spPr>
          <a:xfrm>
            <a:off x="-9789952" y="0"/>
            <a:ext cx="9789952" cy="1149292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Segoe Print" panose="02000600000000000000" pitchFamily="2" charset="0"/>
                <a:cs typeface="Aharoni" panose="02010803020104030203" pitchFamily="2" charset="-79"/>
              </a:rPr>
              <a:t>ORIENTAÇÕES GERAIS DO SENAI</a:t>
            </a:r>
          </a:p>
        </p:txBody>
      </p:sp>
      <p:pic>
        <p:nvPicPr>
          <p:cNvPr id="12" name="Gráfico 11" descr="Quadro-negro estrutura de tópicos">
            <a:extLst>
              <a:ext uri="{FF2B5EF4-FFF2-40B4-BE49-F238E27FC236}">
                <a16:creationId xmlns:a16="http://schemas.microsoft.com/office/drawing/2014/main" id="{9B6C105C-C59A-4D0B-B764-B4C35D424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1" y="1743473"/>
            <a:ext cx="3105133" cy="3105133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7FEB151-E9F1-4814-8520-AA3F9D9FF6A2}"/>
              </a:ext>
            </a:extLst>
          </p:cNvPr>
          <p:cNvSpPr/>
          <p:nvPr/>
        </p:nvSpPr>
        <p:spPr>
          <a:xfrm>
            <a:off x="5585952" y="1289542"/>
            <a:ext cx="3959604" cy="478041"/>
          </a:xfrm>
          <a:prstGeom prst="round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OBRIGATÓRIO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F0B06B9-BABA-4E06-976B-03A2511A308C}"/>
              </a:ext>
            </a:extLst>
          </p:cNvPr>
          <p:cNvSpPr/>
          <p:nvPr/>
        </p:nvSpPr>
        <p:spPr>
          <a:xfrm>
            <a:off x="4305222" y="2168334"/>
            <a:ext cx="2405791" cy="478041"/>
          </a:xfrm>
          <a:prstGeom prst="round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ENTRADA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2622B16-A6C0-4C58-BBA4-B2109C990DE0}"/>
              </a:ext>
            </a:extLst>
          </p:cNvPr>
          <p:cNvSpPr/>
          <p:nvPr/>
        </p:nvSpPr>
        <p:spPr>
          <a:xfrm>
            <a:off x="7842194" y="2168335"/>
            <a:ext cx="2405791" cy="478041"/>
          </a:xfrm>
          <a:prstGeom prst="round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VESTIMENTA</a:t>
            </a:r>
            <a:endParaRPr lang="pt-BR" b="1" dirty="0"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01B18917-843D-4B06-972C-9762A7C5099C}"/>
              </a:ext>
            </a:extLst>
          </p:cNvPr>
          <p:cNvSpPr/>
          <p:nvPr/>
        </p:nvSpPr>
        <p:spPr>
          <a:xfrm>
            <a:off x="3532156" y="2836727"/>
            <a:ext cx="3951925" cy="247241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1C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Automotiva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Bebidas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Construção Civil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Eletricidade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Eletrônica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Gás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Gestão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Metalurgia</a:t>
            </a:r>
          </a:p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48A08B-BF87-4F2E-A32D-A009B4CFEF98}"/>
              </a:ext>
            </a:extLst>
          </p:cNvPr>
          <p:cNvSpPr txBox="1"/>
          <p:nvPr/>
        </p:nvSpPr>
        <p:spPr>
          <a:xfrm>
            <a:off x="3592678" y="3296040"/>
            <a:ext cx="3687315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pt-BR" sz="1800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so do cartão de acesso para liberação das roletas e do crachá de identificação.</a:t>
            </a:r>
            <a:endParaRPr lang="pt-BR" dirty="0">
              <a:latin typeface="Segoe Print" panose="02000600000000000000" pitchFamily="2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04F5A41-D346-4732-8F71-F785D6C88A2D}"/>
              </a:ext>
            </a:extLst>
          </p:cNvPr>
          <p:cNvSpPr/>
          <p:nvPr/>
        </p:nvSpPr>
        <p:spPr>
          <a:xfrm>
            <a:off x="7803443" y="2805741"/>
            <a:ext cx="2576575" cy="263766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1C6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Construção Civil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Eletricidade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Eletrônica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Gás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Gestão</a:t>
            </a:r>
          </a:p>
          <a:p>
            <a:r>
              <a:rPr lang="pt-BR" sz="1800" dirty="0">
                <a:latin typeface="Tahoma" pitchFamily="34" charset="0"/>
                <a:ea typeface="Tahoma" pitchFamily="34" charset="0"/>
                <a:cs typeface="Tahoma" pitchFamily="34" charset="0"/>
              </a:rPr>
              <a:t>Metalurgia</a:t>
            </a:r>
          </a:p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0221A17-FB44-4F00-BDAE-B4DCC55D43C5}"/>
              </a:ext>
            </a:extLst>
          </p:cNvPr>
          <p:cNvSpPr txBox="1"/>
          <p:nvPr/>
        </p:nvSpPr>
        <p:spPr>
          <a:xfrm>
            <a:off x="7516838" y="3296040"/>
            <a:ext cx="3016483" cy="1739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Calça comprida;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Sapato fechado ou tênis.</a:t>
            </a:r>
          </a:p>
          <a:p>
            <a:pPr lvl="1">
              <a:lnSpc>
                <a:spcPct val="170000"/>
              </a:lnSpc>
            </a:pPr>
            <a:endParaRPr lang="pt-B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7F3448-1D91-4EC8-AB8B-3560322DFE55}"/>
              </a:ext>
            </a:extLst>
          </p:cNvPr>
          <p:cNvSpPr txBox="1"/>
          <p:nvPr/>
        </p:nvSpPr>
        <p:spPr>
          <a:xfrm>
            <a:off x="1051133" y="5548883"/>
            <a:ext cx="8579881" cy="1200329"/>
          </a:xfrm>
          <a:prstGeom prst="rect">
            <a:avLst/>
          </a:prstGeom>
          <a:noFill/>
          <a:ln w="38100">
            <a:solidFill>
              <a:srgbClr val="91C6E2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800" b="1" dirty="0">
                <a:solidFill>
                  <a:srgbClr val="FF0000"/>
                </a:solidFill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IMPORTANTE!</a:t>
            </a:r>
            <a:br>
              <a:rPr lang="pt-BR" sz="1800" b="1" dirty="0">
                <a:solidFill>
                  <a:schemeClr val="tx1"/>
                </a:solidFill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b="1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Atenção às vestimentas!</a:t>
            </a:r>
            <a:endParaRPr lang="pt-BR" sz="1800" b="1" dirty="0">
              <a:solidFill>
                <a:schemeClr val="tx1"/>
              </a:solidFill>
              <a:latin typeface="Segoe Print" panose="020006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692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6 L 0.83567 0.00046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84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0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1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1" grpId="0" animBg="1"/>
          <p:bldP spid="22" grpId="0" animBg="1"/>
          <p:bldP spid="23" grpId="0" animBg="1"/>
          <p:bldP spid="24" grpId="0" animBg="1"/>
          <p:bldP spid="7" grpId="0"/>
          <p:bldP spid="26" grpId="0" animBg="1"/>
          <p:bldP spid="27" grpId="0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6 L 0.83567 0.00046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84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8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2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2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3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44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21" grpId="0" animBg="1"/>
          <p:bldP spid="22" grpId="0" animBg="1"/>
          <p:bldP spid="23" grpId="0" animBg="1"/>
          <p:bldP spid="24" grpId="0" animBg="1"/>
          <p:bldP spid="7" grpId="0"/>
          <p:bldP spid="26" grpId="0" animBg="1"/>
          <p:bldP spid="27" grpId="0"/>
          <p:bldP spid="13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601F3F-5BF4-4EB5-AF4F-130CFBE189D7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1" descr="LOGO_SENAI_BRANCO.png">
            <a:extLst>
              <a:ext uri="{FF2B5EF4-FFF2-40B4-BE49-F238E27FC236}">
                <a16:creationId xmlns:a16="http://schemas.microsoft.com/office/drawing/2014/main" id="{7D035BEB-35C5-4FBB-8225-3B1F6140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585" y="6193019"/>
            <a:ext cx="996150" cy="43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AA0B91A-4D56-4ACA-B4C5-6A4CDF8FE3EE}"/>
              </a:ext>
            </a:extLst>
          </p:cNvPr>
          <p:cNvSpPr/>
          <p:nvPr/>
        </p:nvSpPr>
        <p:spPr>
          <a:xfrm>
            <a:off x="-9789952" y="0"/>
            <a:ext cx="9789952" cy="1149292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Segoe Print" panose="02000600000000000000" pitchFamily="2" charset="0"/>
                <a:cs typeface="Aharoni" panose="02010803020104030203" pitchFamily="2" charset="-79"/>
              </a:rPr>
              <a:t>EQUIPE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48A08B-BF87-4F2E-A32D-A009B4CFEF98}"/>
              </a:ext>
            </a:extLst>
          </p:cNvPr>
          <p:cNvSpPr txBox="1"/>
          <p:nvPr/>
        </p:nvSpPr>
        <p:spPr>
          <a:xfrm>
            <a:off x="5142512" y="1285222"/>
            <a:ext cx="4941525" cy="4190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Alex Willian</a:t>
            </a:r>
            <a:r>
              <a:rPr lang="pt-BR" sz="1800" dirty="0">
                <a:latin typeface="Segoe Print" panose="02000600000000000000" pitchFamily="2" charset="0"/>
                <a:ea typeface="Tahoma" pitchFamily="34" charset="0"/>
                <a:cs typeface="Tahoma" pitchFamily="34" charset="0"/>
              </a:rPr>
              <a:t> – Coordenador</a:t>
            </a:r>
            <a:r>
              <a:rPr lang="pt-BR" sz="1800" dirty="0">
                <a:latin typeface="Segoe Print" panose="02000600000000000000" pitchFamily="2" charset="0"/>
              </a:rPr>
              <a:t> </a:t>
            </a:r>
            <a:r>
              <a:rPr lang="pt-BR" sz="1800" dirty="0">
                <a:latin typeface="Segoe Print" panose="020006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Operacional de Educação Profissional</a:t>
            </a:r>
            <a:br>
              <a:rPr lang="pt-BR" sz="1800" dirty="0">
                <a:latin typeface="Segoe Print" panose="02000600000000000000" pitchFamily="2" charset="0"/>
              </a:rPr>
            </a:br>
            <a:endParaRPr lang="pt-BR" sz="1800" dirty="0">
              <a:latin typeface="Segoe Print" panose="020006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Segoe Print" panose="02000600000000000000" pitchFamily="2" charset="0"/>
                <a:ea typeface="Tahoma" pitchFamily="34" charset="0"/>
                <a:cs typeface="Tahoma" pitchFamily="34" charset="0"/>
                <a:sym typeface="Wingdings" pitchFamily="2" charset="2"/>
              </a:rPr>
              <a:t>Eliane Costa – Pedagoga</a:t>
            </a:r>
          </a:p>
          <a:p>
            <a:pPr>
              <a:lnSpc>
                <a:spcPct val="150000"/>
              </a:lnSpc>
            </a:pPr>
            <a:endParaRPr lang="pt-BR" dirty="0">
              <a:latin typeface="Segoe Print" panose="02000600000000000000" pitchFamily="2" charset="0"/>
              <a:ea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latin typeface="Segoe Print" panose="02000600000000000000" pitchFamily="2" charset="0"/>
                <a:ea typeface="Tahoma" pitchFamily="34" charset="0"/>
                <a:cs typeface="Tahoma" pitchFamily="34" charset="0"/>
                <a:sym typeface="Wingdings" pitchFamily="2" charset="2"/>
              </a:rPr>
              <a:t>Técnico em Educação –Vinicius Lemos</a:t>
            </a:r>
            <a:br>
              <a:rPr lang="pt-BR" sz="1800" dirty="0">
                <a:latin typeface="Segoe Print" panose="02000600000000000000" pitchFamily="2" charset="0"/>
                <a:ea typeface="Tahoma" pitchFamily="34" charset="0"/>
                <a:cs typeface="Tahoma" pitchFamily="34" charset="0"/>
                <a:sym typeface="Wingdings" pitchFamily="2" charset="2"/>
              </a:rPr>
            </a:br>
            <a:br>
              <a:rPr lang="pt-BR" sz="1800" dirty="0">
                <a:latin typeface="Segoe Print" panose="02000600000000000000" pitchFamily="2" charset="0"/>
                <a:ea typeface="Tahoma" pitchFamily="34" charset="0"/>
                <a:cs typeface="Tahoma" pitchFamily="34" charset="0"/>
                <a:sym typeface="Wingdings" pitchFamily="2" charset="2"/>
              </a:rPr>
            </a:br>
            <a:r>
              <a:rPr lang="pt-BR" sz="1800" dirty="0">
                <a:latin typeface="Segoe Print" panose="02000600000000000000" pitchFamily="2" charset="0"/>
                <a:ea typeface="Tahoma" pitchFamily="34" charset="0"/>
                <a:cs typeface="Tahoma" pitchFamily="34" charset="0"/>
                <a:sym typeface="Wingdings" pitchFamily="2" charset="2"/>
              </a:rPr>
              <a:t>Ana Paula Diniz – Secretária Escolar</a:t>
            </a:r>
            <a:endParaRPr lang="pt-BR" dirty="0">
              <a:latin typeface="Segoe Print" panose="02000600000000000000" pitchFamily="2" charset="0"/>
              <a:ea typeface="Tahoma" pitchFamily="34" charset="0"/>
              <a:cs typeface="Tahoma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3B43133-673F-4498-B63A-773AADAF6BB5}"/>
              </a:ext>
            </a:extLst>
          </p:cNvPr>
          <p:cNvGrpSpPr/>
          <p:nvPr/>
        </p:nvGrpSpPr>
        <p:grpSpPr>
          <a:xfrm>
            <a:off x="927440" y="1452786"/>
            <a:ext cx="4215072" cy="4344616"/>
            <a:chOff x="927440" y="1763786"/>
            <a:chExt cx="4215072" cy="4033615"/>
          </a:xfrm>
        </p:grpSpPr>
        <p:pic>
          <p:nvPicPr>
            <p:cNvPr id="6" name="Gráfico 5" descr="Reunião estrutura de tópicos">
              <a:extLst>
                <a:ext uri="{FF2B5EF4-FFF2-40B4-BE49-F238E27FC236}">
                  <a16:creationId xmlns:a16="http://schemas.microsoft.com/office/drawing/2014/main" id="{A0113928-0D4B-46D1-9185-8E42ABEAF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7440" y="2078052"/>
              <a:ext cx="2701896" cy="2701896"/>
            </a:xfrm>
            <a:prstGeom prst="rect">
              <a:avLst/>
            </a:prstGeom>
          </p:spPr>
        </p:pic>
        <p:sp>
          <p:nvSpPr>
            <p:cNvPr id="5" name="Chave Direita 4">
              <a:extLst>
                <a:ext uri="{FF2B5EF4-FFF2-40B4-BE49-F238E27FC236}">
                  <a16:creationId xmlns:a16="http://schemas.microsoft.com/office/drawing/2014/main" id="{7F5E3FB1-9C3B-4779-BD99-63561489E951}"/>
                </a:ext>
              </a:extLst>
            </p:cNvPr>
            <p:cNvSpPr/>
            <p:nvPr/>
          </p:nvSpPr>
          <p:spPr>
            <a:xfrm>
              <a:off x="4416119" y="1763786"/>
              <a:ext cx="726393" cy="4033615"/>
            </a:xfrm>
            <a:prstGeom prst="rightBrace">
              <a:avLst/>
            </a:prstGeom>
            <a:ln w="38100">
              <a:solidFill>
                <a:srgbClr val="91C6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2544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6 L 0.83567 0.00046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84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29167E-6 3.7037E-6 L 0.83567 0.00046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1784" y="2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13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E601F3F-5BF4-4EB5-AF4F-130CFBE189D7}"/>
              </a:ext>
            </a:extLst>
          </p:cNvPr>
          <p:cNvSpPr/>
          <p:nvPr/>
        </p:nvSpPr>
        <p:spPr>
          <a:xfrm>
            <a:off x="10533321" y="0"/>
            <a:ext cx="1658679" cy="6858000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1" descr="LOGO_SENAI_BRANCO.png">
            <a:extLst>
              <a:ext uri="{FF2B5EF4-FFF2-40B4-BE49-F238E27FC236}">
                <a16:creationId xmlns:a16="http://schemas.microsoft.com/office/drawing/2014/main" id="{7D035BEB-35C5-4FBB-8225-3B1F6140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585" y="6193019"/>
            <a:ext cx="996150" cy="43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AA0B91A-4D56-4ACA-B4C5-6A4CDF8FE3EE}"/>
              </a:ext>
            </a:extLst>
          </p:cNvPr>
          <p:cNvSpPr/>
          <p:nvPr/>
        </p:nvSpPr>
        <p:spPr>
          <a:xfrm>
            <a:off x="-9789952" y="0"/>
            <a:ext cx="9789952" cy="1149292"/>
          </a:xfrm>
          <a:prstGeom prst="rect">
            <a:avLst/>
          </a:prstGeom>
          <a:solidFill>
            <a:srgbClr val="91C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Print" panose="02000600000000000000" pitchFamily="2" charset="0"/>
                <a:ea typeface="+mn-ea"/>
                <a:cs typeface="Aharoni" panose="02010803020104030203" pitchFamily="2" charset="-79"/>
              </a:rPr>
              <a:t>OBRIGADA E BONS ESTUDOS!</a:t>
            </a:r>
          </a:p>
        </p:txBody>
      </p:sp>
    </p:spTree>
    <p:extLst>
      <p:ext uri="{BB962C8B-B14F-4D97-AF65-F5344CB8AC3E}">
        <p14:creationId xmlns:p14="http://schemas.microsoft.com/office/powerpoint/2010/main" val="93150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83567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8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282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Print</vt:lpstr>
      <vt:lpstr>Tahoma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Maria Marins Da Rocha</dc:creator>
  <cp:lastModifiedBy>Eliane Pereira Da Costa Silva</cp:lastModifiedBy>
  <cp:revision>9</cp:revision>
  <dcterms:created xsi:type="dcterms:W3CDTF">2023-01-11T14:29:24Z</dcterms:created>
  <dcterms:modified xsi:type="dcterms:W3CDTF">2024-12-02T19:40:24Z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c88f678-0b6e-4995-8ab3-bcc8062be905_Enabled">
    <vt:lpwstr>true</vt:lpwstr>
  </property>
  <property fmtid="{D5CDD505-2E9C-101B-9397-08002B2CF9AE}" pid="3" name="MSIP_Label_5c88f678-0b6e-4995-8ab3-bcc8062be905_SetDate">
    <vt:lpwstr>2023-01-11T14:29:24Z</vt:lpwstr>
  </property>
  <property fmtid="{D5CDD505-2E9C-101B-9397-08002B2CF9AE}" pid="4" name="MSIP_Label_5c88f678-0b6e-4995-8ab3-bcc8062be905_Method">
    <vt:lpwstr>Standard</vt:lpwstr>
  </property>
  <property fmtid="{D5CDD505-2E9C-101B-9397-08002B2CF9AE}" pid="5" name="MSIP_Label_5c88f678-0b6e-4995-8ab3-bcc8062be905_Name">
    <vt:lpwstr>Ostensivo</vt:lpwstr>
  </property>
  <property fmtid="{D5CDD505-2E9C-101B-9397-08002B2CF9AE}" pid="6" name="MSIP_Label_5c88f678-0b6e-4995-8ab3-bcc8062be905_SiteId">
    <vt:lpwstr>d0c698d4-e4ea-4ee9-a79d-f2d7a78399c8</vt:lpwstr>
  </property>
  <property fmtid="{D5CDD505-2E9C-101B-9397-08002B2CF9AE}" pid="7" name="MSIP_Label_5c88f678-0b6e-4995-8ab3-bcc8062be905_ActionId">
    <vt:lpwstr>3761e341-c1b9-4cfe-8e47-93efd1e1447c</vt:lpwstr>
  </property>
  <property fmtid="{D5CDD505-2E9C-101B-9397-08002B2CF9AE}" pid="8" name="MSIP_Label_5c88f678-0b6e-4995-8ab3-bcc8062be905_ContentBits">
    <vt:lpwstr>0</vt:lpwstr>
  </property>
</Properties>
</file>