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sldIdLst>
    <p:sldId id="256" r:id="rId5"/>
    <p:sldId id="257" r:id="rId6"/>
    <p:sldId id="258" r:id="rId7"/>
    <p:sldId id="293" r:id="rId8"/>
    <p:sldId id="294" r:id="rId9"/>
    <p:sldId id="295" r:id="rId10"/>
    <p:sldId id="296" r:id="rId11"/>
    <p:sldId id="297" r:id="rId12"/>
    <p:sldId id="298" r:id="rId13"/>
    <p:sldId id="304" r:id="rId14"/>
    <p:sldId id="299" r:id="rId15"/>
    <p:sldId id="306" r:id="rId16"/>
    <p:sldId id="307" r:id="rId17"/>
    <p:sldId id="308" r:id="rId18"/>
    <p:sldId id="309" r:id="rId19"/>
    <p:sldId id="310" r:id="rId20"/>
    <p:sldId id="300" r:id="rId21"/>
    <p:sldId id="301" r:id="rId22"/>
    <p:sldId id="302" r:id="rId23"/>
    <p:sldId id="303" r:id="rId24"/>
    <p:sldId id="305" r:id="rId25"/>
    <p:sldId id="292" r:id="rId26"/>
  </p:sldIdLst>
  <p:sldSz cx="9144000" cy="5143500" type="screen16x9"/>
  <p:notesSz cx="7559675" cy="10691813"/>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3280B2-453B-496E-A597-EA25E36DDDC9}" v="23" dt="2024-11-22T20:24:47.973"/>
  </p1510:revLst>
</p1510:revInfo>
</file>

<file path=ppt/tableStyles.xml><?xml version="1.0" encoding="utf-8"?>
<a:tblStyleLst xmlns:a="http://schemas.openxmlformats.org/drawingml/2006/main" def="{5C22544A-7EE6-4342-B048-85BDC9FD1C3A}">
  <a:tblStyle styleId="{08FB837D-C827-4EFA-A057-4D05807E0F7C}" styleName="Estilo com Tema 1 - Ênfase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Estilo com Tema 1 - Ênfas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Estilo com Tema 2 - Ênfase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pt-BR" sz="4400" b="0" strike="noStrike" spc="-1">
              <a:latin typeface="Arial"/>
            </a:endParaRPr>
          </a:p>
        </p:txBody>
      </p:sp>
      <p:sp>
        <p:nvSpPr>
          <p:cNvPr id="25"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pt-BR" sz="3200" b="0" strike="noStrike" spc="-1">
              <a:latin typeface="Arial"/>
            </a:endParaRPr>
          </a:p>
        </p:txBody>
      </p:sp>
      <p:sp>
        <p:nvSpPr>
          <p:cNvPr id="26"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pt-BR"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pt-BR" sz="4400" b="0" strike="noStrike" spc="-1">
              <a:latin typeface="Arial"/>
            </a:endParaRPr>
          </a:p>
        </p:txBody>
      </p:sp>
      <p:sp>
        <p:nvSpPr>
          <p:cNvPr id="28"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pt-BR" sz="3200" b="0" strike="noStrike" spc="-1">
              <a:latin typeface="Arial"/>
            </a:endParaRPr>
          </a:p>
        </p:txBody>
      </p:sp>
      <p:sp>
        <p:nvSpPr>
          <p:cNvPr id="2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pt-BR" sz="3200" b="0" strike="noStrike" spc="-1">
              <a:latin typeface="Arial"/>
            </a:endParaRPr>
          </a:p>
        </p:txBody>
      </p:sp>
      <p:sp>
        <p:nvSpPr>
          <p:cNvPr id="30"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pt-BR" sz="3200" b="0" strike="noStrike" spc="-1">
              <a:latin typeface="Arial"/>
            </a:endParaRPr>
          </a:p>
        </p:txBody>
      </p:sp>
      <p:sp>
        <p:nvSpPr>
          <p:cNvPr id="31"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pt-BR"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pt-BR" sz="4400" b="0" strike="noStrike" spc="-1">
              <a:latin typeface="Arial"/>
            </a:endParaRPr>
          </a:p>
        </p:txBody>
      </p:sp>
      <p:sp>
        <p:nvSpPr>
          <p:cNvPr id="33"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pt-BR" sz="3200" b="0" strike="noStrike" spc="-1">
              <a:latin typeface="Arial"/>
            </a:endParaRPr>
          </a:p>
        </p:txBody>
      </p:sp>
      <p:sp>
        <p:nvSpPr>
          <p:cNvPr id="34"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pt-BR" sz="3200" b="0" strike="noStrike" spc="-1">
              <a:latin typeface="Arial"/>
            </a:endParaRPr>
          </a:p>
        </p:txBody>
      </p:sp>
      <p:sp>
        <p:nvSpPr>
          <p:cNvPr id="35"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pt-BR" sz="3200" b="0" strike="noStrike" spc="-1">
              <a:latin typeface="Arial"/>
            </a:endParaRPr>
          </a:p>
        </p:txBody>
      </p:sp>
      <p:sp>
        <p:nvSpPr>
          <p:cNvPr id="36"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pt-BR" sz="3200" b="0" strike="noStrike" spc="-1">
              <a:latin typeface="Arial"/>
            </a:endParaRPr>
          </a:p>
        </p:txBody>
      </p:sp>
      <p:sp>
        <p:nvSpPr>
          <p:cNvPr id="37"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pt-BR" sz="3200" b="0" strike="noStrike" spc="-1">
              <a:latin typeface="Arial"/>
            </a:endParaRPr>
          </a:p>
        </p:txBody>
      </p:sp>
      <p:sp>
        <p:nvSpPr>
          <p:cNvPr id="38"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pt-BR"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pt-BR" sz="4400" b="0" strike="noStrike" spc="-1">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pt-BR" sz="3200" b="0" strike="noStrike" spc="-1" dirty="0">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pt-BR" sz="4400" b="0" strike="noStrike" spc="-1">
              <a:latin typeface="Arial"/>
            </a:endParaRPr>
          </a:p>
        </p:txBody>
      </p:sp>
      <p:sp>
        <p:nvSpPr>
          <p:cNvPr id="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pt-BR"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pt-BR" sz="4400" b="0" strike="noStrike" spc="-1">
              <a:latin typeface="Arial"/>
            </a:endParaRPr>
          </a:p>
        </p:txBody>
      </p:sp>
      <p:sp>
        <p:nvSpPr>
          <p:cNvPr id="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pt-BR" sz="3200" b="0" strike="noStrike" spc="-1">
              <a:latin typeface="Arial"/>
            </a:endParaRPr>
          </a:p>
        </p:txBody>
      </p:sp>
      <p:sp>
        <p:nvSpPr>
          <p:cNvPr id="9"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pt-BR"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pt-BR"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pt-B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pt-BR" sz="4400" b="0" strike="noStrike" spc="-1">
              <a:latin typeface="Arial"/>
            </a:endParaRPr>
          </a:p>
        </p:txBody>
      </p:sp>
      <p:sp>
        <p:nvSpPr>
          <p:cNvPr id="1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pt-BR" sz="3200" b="0" strike="noStrike" spc="-1">
              <a:latin typeface="Arial"/>
            </a:endParaRPr>
          </a:p>
        </p:txBody>
      </p:sp>
      <p:sp>
        <p:nvSpPr>
          <p:cNvPr id="14"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pt-BR" sz="3200" b="0" strike="noStrike" spc="-1">
              <a:latin typeface="Arial"/>
            </a:endParaRPr>
          </a:p>
        </p:txBody>
      </p:sp>
      <p:sp>
        <p:nvSpPr>
          <p:cNvPr id="15"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pt-BR"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pt-BR" sz="4400" b="0" strike="noStrike" spc="-1">
              <a:latin typeface="Arial"/>
            </a:endParaRPr>
          </a:p>
        </p:txBody>
      </p:sp>
      <p:sp>
        <p:nvSpPr>
          <p:cNvPr id="1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pt-BR" sz="3200" b="0" strike="noStrike" spc="-1">
              <a:latin typeface="Arial"/>
            </a:endParaRPr>
          </a:p>
        </p:txBody>
      </p:sp>
      <p:sp>
        <p:nvSpPr>
          <p:cNvPr id="18"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pt-BR" sz="3200" b="0" strike="noStrike" spc="-1">
              <a:latin typeface="Arial"/>
            </a:endParaRPr>
          </a:p>
        </p:txBody>
      </p:sp>
      <p:sp>
        <p:nvSpPr>
          <p:cNvPr id="19"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pt-BR"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pt-BR" sz="4400" b="0" strike="noStrike" spc="-1">
              <a:latin typeface="Arial"/>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pt-BR" sz="3200" b="0" strike="noStrike" spc="-1">
              <a:latin typeface="Arial"/>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pt-BR" sz="3200" b="0" strike="noStrike" spc="-1">
              <a:latin typeface="Arial"/>
            </a:endParaRPr>
          </a:p>
        </p:txBody>
      </p:sp>
      <p:sp>
        <p:nvSpPr>
          <p:cNvPr id="23"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pt-BR"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extShape 3"/>
          <p:cNvSpPr/>
          <p:nvPr/>
        </p:nvSpPr>
        <p:spPr>
          <a:xfrm>
            <a:off x="0" y="4824000"/>
            <a:ext cx="9144000" cy="3195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pt-BR" sz="1300" b="0" strike="noStrike" spc="-1" dirty="0">
                <a:solidFill>
                  <a:srgbClr val="1C1C1C"/>
                </a:solidFill>
                <a:latin typeface="Arial"/>
                <a:ea typeface="DejaVu Sans"/>
              </a:rPr>
              <a:t>Instrutor :George  Kleinau</a:t>
            </a:r>
            <a:endParaRPr lang="pt-BR" sz="1300" b="0" strike="noStrike" spc="-1" dirty="0">
              <a:latin typeface="Arial"/>
            </a:endParaRPr>
          </a:p>
        </p:txBody>
      </p:sp>
      <p:sp>
        <p:nvSpPr>
          <p:cNvPr id="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r>
              <a:rPr lang="pt-BR" sz="4400" b="0" strike="noStrike" spc="-1">
                <a:latin typeface="Arial"/>
              </a:rPr>
              <a:t>Clique para editar o formato do texto do título</a:t>
            </a:r>
          </a:p>
        </p:txBody>
      </p:sp>
      <p:sp>
        <p:nvSpPr>
          <p:cNvPr id="2"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fontScale="92000"/>
          </a:bodyPr>
          <a:lstStyle/>
          <a:p>
            <a:pPr marL="432000" indent="-324000">
              <a:spcBef>
                <a:spcPts val="1417"/>
              </a:spcBef>
              <a:buClr>
                <a:srgbClr val="000000"/>
              </a:buClr>
              <a:buSzPct val="45000"/>
              <a:buFont typeface="Wingdings" charset="2"/>
              <a:buChar char=""/>
            </a:pPr>
            <a:r>
              <a:rPr lang="pt-BR" sz="3200" b="0" strike="noStrike" spc="-1">
                <a:latin typeface="Arial"/>
              </a:rPr>
              <a:t>Clique para editar o formato do texto da estrutura de tópicos</a:t>
            </a:r>
          </a:p>
          <a:p>
            <a:pPr marL="864000" lvl="1" indent="-324000">
              <a:spcBef>
                <a:spcPts val="1134"/>
              </a:spcBef>
              <a:buClr>
                <a:srgbClr val="000000"/>
              </a:buClr>
              <a:buSzPct val="75000"/>
              <a:buFont typeface="Symbol" charset="2"/>
              <a:buChar char=""/>
            </a:pPr>
            <a:r>
              <a:rPr lang="pt-BR" sz="2800" b="0" strike="noStrike" spc="-1">
                <a:latin typeface="Arial"/>
              </a:rPr>
              <a:t>2.º nível da estrutura de tópicos</a:t>
            </a:r>
          </a:p>
          <a:p>
            <a:pPr marL="1296000" lvl="2" indent="-288000">
              <a:spcBef>
                <a:spcPts val="850"/>
              </a:spcBef>
              <a:buClr>
                <a:srgbClr val="000000"/>
              </a:buClr>
              <a:buSzPct val="45000"/>
              <a:buFont typeface="Wingdings" charset="2"/>
              <a:buChar char=""/>
            </a:pPr>
            <a:r>
              <a:rPr lang="pt-BR" sz="2400" b="0" strike="noStrike" spc="-1">
                <a:latin typeface="Arial"/>
              </a:rPr>
              <a:t>3.º nível da estrutura de tópicos</a:t>
            </a:r>
          </a:p>
          <a:p>
            <a:pPr marL="1728000" lvl="3" indent="-216000">
              <a:spcBef>
                <a:spcPts val="567"/>
              </a:spcBef>
              <a:buClr>
                <a:srgbClr val="000000"/>
              </a:buClr>
              <a:buSzPct val="75000"/>
              <a:buFont typeface="Symbol" charset="2"/>
              <a:buChar char=""/>
            </a:pPr>
            <a:r>
              <a:rPr lang="pt-BR" sz="2000" b="0" strike="noStrike" spc="-1">
                <a:latin typeface="Arial"/>
              </a:rPr>
              <a:t>4.º nível da estrutura de tópicos</a:t>
            </a:r>
          </a:p>
          <a:p>
            <a:pPr marL="2160000" lvl="4" indent="-216000">
              <a:spcBef>
                <a:spcPts val="283"/>
              </a:spcBef>
              <a:buClr>
                <a:srgbClr val="000000"/>
              </a:buClr>
              <a:buSzPct val="45000"/>
              <a:buFont typeface="Wingdings" charset="2"/>
              <a:buChar char=""/>
            </a:pPr>
            <a:r>
              <a:rPr lang="pt-BR" sz="2000" b="0" strike="noStrike" spc="-1">
                <a:latin typeface="Arial"/>
              </a:rPr>
              <a:t>5.º nível da estrutura de tópicos</a:t>
            </a:r>
          </a:p>
          <a:p>
            <a:pPr marL="2592000" lvl="5" indent="-216000">
              <a:spcBef>
                <a:spcPts val="283"/>
              </a:spcBef>
              <a:buClr>
                <a:srgbClr val="000000"/>
              </a:buClr>
              <a:buSzPct val="45000"/>
              <a:buFont typeface="Wingdings" charset="2"/>
              <a:buChar char=""/>
            </a:pPr>
            <a:r>
              <a:rPr lang="pt-BR" sz="2000" b="0" strike="noStrike" spc="-1">
                <a:latin typeface="Arial"/>
              </a:rPr>
              <a:t>6.º nível da estrutura de tópicos</a:t>
            </a:r>
          </a:p>
          <a:p>
            <a:pPr marL="3024000" lvl="6" indent="-216000">
              <a:spcBef>
                <a:spcPts val="283"/>
              </a:spcBef>
              <a:buClr>
                <a:srgbClr val="000000"/>
              </a:buClr>
              <a:buSzPct val="45000"/>
              <a:buFont typeface="Wingdings" charset="2"/>
              <a:buChar char=""/>
            </a:pPr>
            <a:r>
              <a:rPr lang="pt-BR" sz="2000" b="0" strike="noStrike" spc="-1">
                <a:latin typeface="Arial"/>
              </a:rPr>
              <a:t>7.º nível da estrutura de tópicos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ustomShape 1"/>
          <p:cNvSpPr/>
          <p:nvPr/>
        </p:nvSpPr>
        <p:spPr>
          <a:xfrm>
            <a:off x="0" y="0"/>
            <a:ext cx="9140760" cy="5140440"/>
          </a:xfrm>
          <a:prstGeom prst="rect">
            <a:avLst/>
          </a:prstGeom>
          <a:solidFill>
            <a:srgbClr val="83C7E5"/>
          </a:solidFill>
          <a:ln>
            <a:noFill/>
          </a:ln>
        </p:spPr>
        <p:style>
          <a:lnRef idx="2">
            <a:schemeClr val="accent1">
              <a:shade val="50000"/>
            </a:schemeClr>
          </a:lnRef>
          <a:fillRef idx="1">
            <a:schemeClr val="accent1"/>
          </a:fillRef>
          <a:effectRef idx="0">
            <a:schemeClr val="accent1"/>
          </a:effectRef>
          <a:fontRef idx="minor"/>
        </p:style>
        <p:txBody>
          <a:bodyPr/>
          <a:lstStyle/>
          <a:p>
            <a:endParaRPr lang="pt-BR"/>
          </a:p>
        </p:txBody>
      </p:sp>
      <p:pic>
        <p:nvPicPr>
          <p:cNvPr id="40" name="Picture 10"/>
          <p:cNvPicPr/>
          <p:nvPr/>
        </p:nvPicPr>
        <p:blipFill>
          <a:blip r:embed="rId2"/>
          <a:stretch/>
        </p:blipFill>
        <p:spPr>
          <a:xfrm>
            <a:off x="888840" y="1008000"/>
            <a:ext cx="2981160" cy="2299320"/>
          </a:xfrm>
          <a:prstGeom prst="rect">
            <a:avLst/>
          </a:prstGeom>
          <a:ln w="0">
            <a:noFill/>
          </a:ln>
        </p:spPr>
      </p:pic>
      <p:sp>
        <p:nvSpPr>
          <p:cNvPr id="41" name="CustomShape 2"/>
          <p:cNvSpPr/>
          <p:nvPr/>
        </p:nvSpPr>
        <p:spPr>
          <a:xfrm>
            <a:off x="4259826" y="1448502"/>
            <a:ext cx="4287600" cy="553998"/>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ct val="90000"/>
              </a:lnSpc>
              <a:spcBef>
                <a:spcPts val="1001"/>
              </a:spcBef>
              <a:buNone/>
              <a:tabLst>
                <a:tab pos="0" algn="l"/>
              </a:tabLst>
            </a:pPr>
            <a:r>
              <a:rPr lang="pt-BR" sz="4000" b="0" strike="noStrike" spc="-1" dirty="0">
                <a:solidFill>
                  <a:srgbClr val="FFFFFF"/>
                </a:solidFill>
                <a:latin typeface="Trebuchet MS"/>
                <a:ea typeface="DejaVu Sans"/>
              </a:rPr>
              <a:t>Curso de Power BI</a:t>
            </a:r>
          </a:p>
        </p:txBody>
      </p:sp>
      <p:pic>
        <p:nvPicPr>
          <p:cNvPr id="42" name="Picture 1" descr="LOGO_SENAI_BRANCO.png"/>
          <p:cNvPicPr/>
          <p:nvPr/>
        </p:nvPicPr>
        <p:blipFill>
          <a:blip r:embed="rId3"/>
          <a:stretch/>
        </p:blipFill>
        <p:spPr>
          <a:xfrm>
            <a:off x="7048800" y="4005000"/>
            <a:ext cx="1589040" cy="687600"/>
          </a:xfrm>
          <a:prstGeom prst="rect">
            <a:avLst/>
          </a:prstGeom>
          <a:ln w="0">
            <a:noFill/>
          </a:ln>
        </p:spPr>
      </p:pic>
      <p:sp>
        <p:nvSpPr>
          <p:cNvPr id="43" name="CustomShape 3"/>
          <p:cNvSpPr/>
          <p:nvPr/>
        </p:nvSpPr>
        <p:spPr>
          <a:xfrm>
            <a:off x="888840" y="4141800"/>
            <a:ext cx="2277360" cy="182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ct val="100000"/>
              </a:lnSpc>
              <a:buNone/>
              <a:tabLst>
                <a:tab pos="0" algn="l"/>
              </a:tabLst>
            </a:pPr>
            <a:r>
              <a:rPr lang="pt-BR" sz="1200" b="1" strike="noStrike" spc="-1">
                <a:solidFill>
                  <a:srgbClr val="FFFFFF"/>
                </a:solidFill>
                <a:latin typeface="Trebuchet MS"/>
                <a:ea typeface="DejaVu Sans"/>
              </a:rPr>
              <a:t>Instrutor: George Kleinau</a:t>
            </a:r>
            <a:endParaRPr lang="pt-BR" sz="12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7DD44-9A95-C263-347F-7003DE043056}"/>
            </a:ext>
          </a:extLst>
        </p:cNvPr>
        <p:cNvGrpSpPr/>
        <p:nvPr/>
      </p:nvGrpSpPr>
      <p:grpSpPr>
        <a:xfrm>
          <a:off x="0" y="0"/>
          <a:ext cx="0" cy="0"/>
          <a:chOff x="0" y="0"/>
          <a:chExt cx="0" cy="0"/>
        </a:xfrm>
      </p:grpSpPr>
      <p:sp>
        <p:nvSpPr>
          <p:cNvPr id="48" name="CustomShape 21">
            <a:extLst>
              <a:ext uri="{FF2B5EF4-FFF2-40B4-BE49-F238E27FC236}">
                <a16:creationId xmlns:a16="http://schemas.microsoft.com/office/drawing/2014/main" id="{1C08A28B-CBB6-B4A4-671E-7CEBCB3015A5}"/>
              </a:ext>
            </a:extLst>
          </p:cNvPr>
          <p:cNvSpPr/>
          <p:nvPr/>
        </p:nvSpPr>
        <p:spPr>
          <a:xfrm>
            <a:off x="7485480" y="0"/>
            <a:ext cx="1655280" cy="514044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p:style>
        <p:txBody>
          <a:bodyPr/>
          <a:lstStyle/>
          <a:p>
            <a:endParaRPr lang="pt-BR"/>
          </a:p>
        </p:txBody>
      </p:sp>
      <p:pic>
        <p:nvPicPr>
          <p:cNvPr id="3074" name="Picture 2" descr="Modelagem de Dados: O que é e como utilizar para analisar dados.">
            <a:extLst>
              <a:ext uri="{FF2B5EF4-FFF2-40B4-BE49-F238E27FC236}">
                <a16:creationId xmlns:a16="http://schemas.microsoft.com/office/drawing/2014/main" id="{6EF7A3D8-D227-D3F9-E137-DC794DFAFA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116" y="1557735"/>
            <a:ext cx="6210769" cy="2024970"/>
          </a:xfrm>
          <a:prstGeom prst="rect">
            <a:avLst/>
          </a:prstGeom>
          <a:noFill/>
          <a:extLst>
            <a:ext uri="{909E8E84-426E-40DD-AFC4-6F175D3DCCD1}">
              <a14:hiddenFill xmlns:a14="http://schemas.microsoft.com/office/drawing/2010/main">
                <a:solidFill>
                  <a:srgbClr val="FFFFFF"/>
                </a:solidFill>
              </a14:hiddenFill>
            </a:ext>
          </a:extLst>
        </p:spPr>
      </p:pic>
      <p:sp>
        <p:nvSpPr>
          <p:cNvPr id="3" name="CaixaDeTexto 2">
            <a:extLst>
              <a:ext uri="{FF2B5EF4-FFF2-40B4-BE49-F238E27FC236}">
                <a16:creationId xmlns:a16="http://schemas.microsoft.com/office/drawing/2014/main" id="{D5862A6B-41D5-7A8A-FDBC-308536AD8724}"/>
              </a:ext>
            </a:extLst>
          </p:cNvPr>
          <p:cNvSpPr txBox="1"/>
          <p:nvPr/>
        </p:nvSpPr>
        <p:spPr>
          <a:xfrm>
            <a:off x="584860" y="438459"/>
            <a:ext cx="4579256" cy="369332"/>
          </a:xfrm>
          <a:prstGeom prst="rect">
            <a:avLst/>
          </a:prstGeom>
          <a:noFill/>
        </p:spPr>
        <p:txBody>
          <a:bodyPr wrap="square">
            <a:spAutoFit/>
          </a:bodyPr>
          <a:lstStyle/>
          <a:p>
            <a:r>
              <a:rPr lang="pt-BR" sz="1800" b="1" dirty="0"/>
              <a:t>Processo ETL</a:t>
            </a:r>
          </a:p>
        </p:txBody>
      </p:sp>
      <p:sp>
        <p:nvSpPr>
          <p:cNvPr id="6" name="CaixaDeTexto 5">
            <a:extLst>
              <a:ext uri="{FF2B5EF4-FFF2-40B4-BE49-F238E27FC236}">
                <a16:creationId xmlns:a16="http://schemas.microsoft.com/office/drawing/2014/main" id="{F3AAA7E3-5F05-8FF2-FCBF-2A82C2E45845}"/>
              </a:ext>
            </a:extLst>
          </p:cNvPr>
          <p:cNvSpPr txBox="1"/>
          <p:nvPr/>
        </p:nvSpPr>
        <p:spPr>
          <a:xfrm>
            <a:off x="1773086" y="3646208"/>
            <a:ext cx="4184368" cy="184666"/>
          </a:xfrm>
          <a:prstGeom prst="rect">
            <a:avLst/>
          </a:prstGeom>
          <a:noFill/>
        </p:spPr>
        <p:txBody>
          <a:bodyPr wrap="square">
            <a:spAutoFit/>
          </a:bodyPr>
          <a:lstStyle/>
          <a:p>
            <a:r>
              <a:rPr lang="pt-BR" sz="600" dirty="0"/>
              <a:t> Fonte da imagem : https://bdasolutions.com.br/2020/08/como-funciona-a-modelagem-de-dados-em-solucoes-de-bi/</a:t>
            </a:r>
          </a:p>
        </p:txBody>
      </p:sp>
    </p:spTree>
    <p:extLst>
      <p:ext uri="{BB962C8B-B14F-4D97-AF65-F5344CB8AC3E}">
        <p14:creationId xmlns:p14="http://schemas.microsoft.com/office/powerpoint/2010/main" val="1576349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30FF24-F875-35B5-C457-4F10F7EE6B4E}"/>
            </a:ext>
          </a:extLst>
        </p:cNvPr>
        <p:cNvGrpSpPr/>
        <p:nvPr/>
      </p:nvGrpSpPr>
      <p:grpSpPr>
        <a:xfrm>
          <a:off x="0" y="0"/>
          <a:ext cx="0" cy="0"/>
          <a:chOff x="0" y="0"/>
          <a:chExt cx="0" cy="0"/>
        </a:xfrm>
      </p:grpSpPr>
      <p:sp>
        <p:nvSpPr>
          <p:cNvPr id="48" name="CustomShape 21">
            <a:extLst>
              <a:ext uri="{FF2B5EF4-FFF2-40B4-BE49-F238E27FC236}">
                <a16:creationId xmlns:a16="http://schemas.microsoft.com/office/drawing/2014/main" id="{DBF0CC40-710A-C8BA-2E69-898D819324CB}"/>
              </a:ext>
            </a:extLst>
          </p:cNvPr>
          <p:cNvSpPr/>
          <p:nvPr/>
        </p:nvSpPr>
        <p:spPr>
          <a:xfrm>
            <a:off x="7485480" y="0"/>
            <a:ext cx="1655280" cy="514044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p:style>
        <p:txBody>
          <a:bodyPr/>
          <a:lstStyle/>
          <a:p>
            <a:endParaRPr lang="pt-BR"/>
          </a:p>
        </p:txBody>
      </p:sp>
      <p:sp>
        <p:nvSpPr>
          <p:cNvPr id="5" name="Rectangle 3">
            <a:extLst>
              <a:ext uri="{FF2B5EF4-FFF2-40B4-BE49-F238E27FC236}">
                <a16:creationId xmlns:a16="http://schemas.microsoft.com/office/drawing/2014/main" id="{2F72FDC6-9776-D5B4-E49A-C366FA0C5806}"/>
              </a:ext>
            </a:extLst>
          </p:cNvPr>
          <p:cNvSpPr>
            <a:spLocks noChangeArrowheads="1"/>
          </p:cNvSpPr>
          <p:nvPr/>
        </p:nvSpPr>
        <p:spPr bwMode="auto">
          <a:xfrm rot="10800000" flipV="1">
            <a:off x="924361" y="481151"/>
            <a:ext cx="6286929"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pt-BR" sz="1600" b="1" dirty="0"/>
              <a:t>Exemplo</a:t>
            </a:r>
          </a:p>
          <a:p>
            <a:endParaRPr lang="pt-BR" sz="1600" b="1" dirty="0"/>
          </a:p>
          <a:p>
            <a:r>
              <a:rPr lang="pt-BR" sz="1600" dirty="0"/>
              <a:t>Suponha que uma loja online queira analisar o desempenho das vendas diárias. Os dados estão em um banco de dados MySQL, e há dados complementares sobre devoluções em uma API.</a:t>
            </a:r>
          </a:p>
          <a:p>
            <a:endParaRPr lang="pt-BR" sz="1600" dirty="0"/>
          </a:p>
          <a:p>
            <a:pPr lvl="1"/>
            <a:r>
              <a:rPr lang="pt-BR" sz="1600" b="1" dirty="0"/>
              <a:t>Extração:</a:t>
            </a:r>
            <a:r>
              <a:rPr lang="pt-BR" sz="1600" dirty="0"/>
              <a:t> Conectar-se ao MySQL para obter as vendas e usar a API para extrair dados de devoluções.</a:t>
            </a:r>
          </a:p>
          <a:p>
            <a:pPr lvl="1"/>
            <a:endParaRPr lang="pt-BR" sz="1600" dirty="0"/>
          </a:p>
          <a:p>
            <a:pPr lvl="1"/>
            <a:r>
              <a:rPr lang="pt-BR" sz="1600" b="1" dirty="0"/>
              <a:t>Transformação:</a:t>
            </a:r>
            <a:r>
              <a:rPr lang="pt-BR" sz="1600" dirty="0"/>
              <a:t> Calcular o índice de devolução (% de vendas devolvidas) e normalizar os dados de vendas por categoria.</a:t>
            </a:r>
          </a:p>
          <a:p>
            <a:pPr lvl="1"/>
            <a:endParaRPr lang="pt-BR" sz="1600" dirty="0"/>
          </a:p>
          <a:p>
            <a:pPr lvl="1"/>
            <a:r>
              <a:rPr lang="pt-BR" sz="1600" b="1" dirty="0"/>
              <a:t>Carregamento:</a:t>
            </a:r>
            <a:r>
              <a:rPr lang="pt-BR" sz="1600" dirty="0"/>
              <a:t> Consolidar os dados transformados no Power BI para criar um dashboard dinâmico.</a:t>
            </a:r>
          </a:p>
          <a:p>
            <a:endParaRPr lang="pt-BR" sz="1200" dirty="0"/>
          </a:p>
        </p:txBody>
      </p:sp>
    </p:spTree>
    <p:extLst>
      <p:ext uri="{BB962C8B-B14F-4D97-AF65-F5344CB8AC3E}">
        <p14:creationId xmlns:p14="http://schemas.microsoft.com/office/powerpoint/2010/main" val="4125816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D4C94A-C000-D696-48AC-BD39608EF687}"/>
            </a:ext>
          </a:extLst>
        </p:cNvPr>
        <p:cNvGrpSpPr/>
        <p:nvPr/>
      </p:nvGrpSpPr>
      <p:grpSpPr>
        <a:xfrm>
          <a:off x="0" y="0"/>
          <a:ext cx="0" cy="0"/>
          <a:chOff x="0" y="0"/>
          <a:chExt cx="0" cy="0"/>
        </a:xfrm>
      </p:grpSpPr>
      <p:sp>
        <p:nvSpPr>
          <p:cNvPr id="48" name="CustomShape 21">
            <a:extLst>
              <a:ext uri="{FF2B5EF4-FFF2-40B4-BE49-F238E27FC236}">
                <a16:creationId xmlns:a16="http://schemas.microsoft.com/office/drawing/2014/main" id="{3F3B8D07-B35B-FC46-2C08-E4E3D1DAB850}"/>
              </a:ext>
            </a:extLst>
          </p:cNvPr>
          <p:cNvSpPr/>
          <p:nvPr/>
        </p:nvSpPr>
        <p:spPr>
          <a:xfrm>
            <a:off x="7485480" y="0"/>
            <a:ext cx="1655280" cy="514044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p:style>
        <p:txBody>
          <a:bodyPr/>
          <a:lstStyle/>
          <a:p>
            <a:endParaRPr lang="pt-BR"/>
          </a:p>
        </p:txBody>
      </p:sp>
      <p:sp>
        <p:nvSpPr>
          <p:cNvPr id="4" name="CaixaDeTexto 3">
            <a:extLst>
              <a:ext uri="{FF2B5EF4-FFF2-40B4-BE49-F238E27FC236}">
                <a16:creationId xmlns:a16="http://schemas.microsoft.com/office/drawing/2014/main" id="{CCC08F85-C59F-6A1D-C784-76ED88F3E3D2}"/>
              </a:ext>
            </a:extLst>
          </p:cNvPr>
          <p:cNvSpPr txBox="1"/>
          <p:nvPr/>
        </p:nvSpPr>
        <p:spPr>
          <a:xfrm>
            <a:off x="598989" y="435592"/>
            <a:ext cx="6577314" cy="3991927"/>
          </a:xfrm>
          <a:prstGeom prst="rect">
            <a:avLst/>
          </a:prstGeom>
          <a:noFill/>
        </p:spPr>
        <p:txBody>
          <a:bodyPr wrap="square">
            <a:spAutoFit/>
          </a:bodyPr>
          <a:lstStyle/>
          <a:p>
            <a:r>
              <a:rPr lang="pt-BR" b="1" dirty="0"/>
              <a:t>Data Warehouse</a:t>
            </a:r>
          </a:p>
          <a:p>
            <a:endParaRPr lang="pt-BR" sz="1400" b="1" dirty="0"/>
          </a:p>
          <a:p>
            <a:endParaRPr lang="pt-BR" sz="1400" b="1" dirty="0"/>
          </a:p>
          <a:p>
            <a:r>
              <a:rPr lang="pt-BR" sz="1400" dirty="0"/>
              <a:t>Um </a:t>
            </a:r>
            <a:r>
              <a:rPr lang="pt-BR" sz="1400" b="1" dirty="0"/>
              <a:t>data </a:t>
            </a:r>
            <a:r>
              <a:rPr lang="pt-BR" sz="1400" b="1" dirty="0" err="1"/>
              <a:t>warehouse</a:t>
            </a:r>
            <a:r>
              <a:rPr lang="pt-BR" sz="1400" dirty="0"/>
              <a:t> é um repositório centralizado de dados estruturados e integrados provenientes de múltiplas fontes, projetado para suportar processos de análise e tomada de decisão estratégica. Ele organiza os dados em um formato otimizado para consultas e relatórios, frequentemente utilizando esquemas dimensionais (como o </a:t>
            </a:r>
            <a:r>
              <a:rPr lang="pt-BR" sz="1400" b="1" dirty="0"/>
              <a:t>Star </a:t>
            </a:r>
            <a:r>
              <a:rPr lang="pt-BR" sz="1400" b="1" dirty="0" err="1"/>
              <a:t>Schema</a:t>
            </a:r>
            <a:r>
              <a:rPr lang="pt-BR" sz="1400" dirty="0"/>
              <a:t> ou o </a:t>
            </a:r>
            <a:r>
              <a:rPr lang="pt-BR" sz="1400" b="1" dirty="0" err="1"/>
              <a:t>Snowflake</a:t>
            </a:r>
            <a:r>
              <a:rPr lang="pt-BR" sz="1400" b="1" dirty="0"/>
              <a:t> </a:t>
            </a:r>
            <a:r>
              <a:rPr lang="pt-BR" sz="1400" b="1" dirty="0" err="1"/>
              <a:t>Schema</a:t>
            </a:r>
            <a:r>
              <a:rPr lang="pt-BR" sz="1400" dirty="0"/>
              <a:t>) para facilitar análises de longo prazo e em grande escala.</a:t>
            </a:r>
          </a:p>
          <a:p>
            <a:endParaRPr lang="pt-BR" sz="1400" dirty="0"/>
          </a:p>
          <a:p>
            <a:r>
              <a:rPr lang="pt-BR" sz="1400" b="1" dirty="0"/>
              <a:t>Características principais:</a:t>
            </a:r>
          </a:p>
          <a:p>
            <a:endParaRPr lang="pt-BR" sz="1400" dirty="0"/>
          </a:p>
          <a:p>
            <a:pPr lvl="2">
              <a:lnSpc>
                <a:spcPct val="150000"/>
              </a:lnSpc>
              <a:buFont typeface="Arial" panose="020B0604020202020204" pitchFamily="34" charset="0"/>
              <a:buChar char="•"/>
            </a:pPr>
            <a:r>
              <a:rPr lang="pt-BR" sz="1400" dirty="0"/>
              <a:t>Armazena grandes volumes de dados históricos.</a:t>
            </a:r>
          </a:p>
          <a:p>
            <a:pPr lvl="2">
              <a:lnSpc>
                <a:spcPct val="150000"/>
              </a:lnSpc>
              <a:buFont typeface="Arial" panose="020B0604020202020204" pitchFamily="34" charset="0"/>
              <a:buChar char="•"/>
            </a:pPr>
            <a:r>
              <a:rPr lang="pt-BR" sz="1400" dirty="0"/>
              <a:t>É orientado ao tema (ex.: vendas, finanças, marketing).</a:t>
            </a:r>
          </a:p>
          <a:p>
            <a:pPr lvl="2">
              <a:lnSpc>
                <a:spcPct val="150000"/>
              </a:lnSpc>
              <a:buFont typeface="Arial" panose="020B0604020202020204" pitchFamily="34" charset="0"/>
              <a:buChar char="•"/>
            </a:pPr>
            <a:r>
              <a:rPr lang="pt-BR" sz="1400" dirty="0"/>
              <a:t>É projetado para consultas complexas e análises de alto nível.</a:t>
            </a:r>
          </a:p>
          <a:p>
            <a:pPr lvl="2">
              <a:lnSpc>
                <a:spcPct val="150000"/>
              </a:lnSpc>
              <a:buFont typeface="Arial" panose="020B0604020202020204" pitchFamily="34" charset="0"/>
              <a:buChar char="•"/>
            </a:pPr>
            <a:r>
              <a:rPr lang="pt-BR" sz="1400" dirty="0"/>
              <a:t>Possui alta escalabilidade e suporte para múltiplos tipos de dados.</a:t>
            </a:r>
          </a:p>
        </p:txBody>
      </p:sp>
    </p:spTree>
    <p:extLst>
      <p:ext uri="{BB962C8B-B14F-4D97-AF65-F5344CB8AC3E}">
        <p14:creationId xmlns:p14="http://schemas.microsoft.com/office/powerpoint/2010/main" val="2113229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2FC0FA-B97E-60F7-C6CE-CDBB1A9D2E34}"/>
            </a:ext>
          </a:extLst>
        </p:cNvPr>
        <p:cNvGrpSpPr/>
        <p:nvPr/>
      </p:nvGrpSpPr>
      <p:grpSpPr>
        <a:xfrm>
          <a:off x="0" y="0"/>
          <a:ext cx="0" cy="0"/>
          <a:chOff x="0" y="0"/>
          <a:chExt cx="0" cy="0"/>
        </a:xfrm>
      </p:grpSpPr>
      <p:sp>
        <p:nvSpPr>
          <p:cNvPr id="48" name="CustomShape 21">
            <a:extLst>
              <a:ext uri="{FF2B5EF4-FFF2-40B4-BE49-F238E27FC236}">
                <a16:creationId xmlns:a16="http://schemas.microsoft.com/office/drawing/2014/main" id="{D58814A4-F28E-74CC-7302-22D09C893666}"/>
              </a:ext>
            </a:extLst>
          </p:cNvPr>
          <p:cNvSpPr/>
          <p:nvPr/>
        </p:nvSpPr>
        <p:spPr>
          <a:xfrm>
            <a:off x="7485480" y="0"/>
            <a:ext cx="1655280" cy="514044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p:style>
        <p:txBody>
          <a:bodyPr/>
          <a:lstStyle/>
          <a:p>
            <a:endParaRPr lang="pt-BR"/>
          </a:p>
        </p:txBody>
      </p:sp>
      <p:sp>
        <p:nvSpPr>
          <p:cNvPr id="3" name="CaixaDeTexto 2">
            <a:extLst>
              <a:ext uri="{FF2B5EF4-FFF2-40B4-BE49-F238E27FC236}">
                <a16:creationId xmlns:a16="http://schemas.microsoft.com/office/drawing/2014/main" id="{35A6A8F5-4157-6FD7-B84C-16909A8C0CE3}"/>
              </a:ext>
            </a:extLst>
          </p:cNvPr>
          <p:cNvSpPr txBox="1"/>
          <p:nvPr/>
        </p:nvSpPr>
        <p:spPr>
          <a:xfrm>
            <a:off x="1096703" y="1154592"/>
            <a:ext cx="6010154" cy="2031325"/>
          </a:xfrm>
          <a:prstGeom prst="rect">
            <a:avLst/>
          </a:prstGeom>
          <a:noFill/>
        </p:spPr>
        <p:txBody>
          <a:bodyPr wrap="square">
            <a:spAutoFit/>
          </a:bodyPr>
          <a:lstStyle/>
          <a:p>
            <a:r>
              <a:rPr lang="pt-BR" b="1" dirty="0"/>
              <a:t>Exemplo</a:t>
            </a:r>
          </a:p>
          <a:p>
            <a:br>
              <a:rPr lang="pt-BR" dirty="0"/>
            </a:br>
            <a:r>
              <a:rPr lang="pt-BR" dirty="0"/>
              <a:t>Uma grande corporação armazena todos os seus dados de vendas, operações, e finanças em um data </a:t>
            </a:r>
            <a:r>
              <a:rPr lang="pt-BR" dirty="0" err="1"/>
              <a:t>warehouse</a:t>
            </a:r>
            <a:r>
              <a:rPr lang="pt-BR" dirty="0"/>
              <a:t> para permitir que os gestores visualizem tendências de mercado e desempenho em diferentes regiões ao longo dos anos.</a:t>
            </a:r>
          </a:p>
        </p:txBody>
      </p:sp>
    </p:spTree>
    <p:extLst>
      <p:ext uri="{BB962C8B-B14F-4D97-AF65-F5344CB8AC3E}">
        <p14:creationId xmlns:p14="http://schemas.microsoft.com/office/powerpoint/2010/main" val="2385842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52B62-EB4D-C98F-A936-A5E64104E489}"/>
            </a:ext>
          </a:extLst>
        </p:cNvPr>
        <p:cNvGrpSpPr/>
        <p:nvPr/>
      </p:nvGrpSpPr>
      <p:grpSpPr>
        <a:xfrm>
          <a:off x="0" y="0"/>
          <a:ext cx="0" cy="0"/>
          <a:chOff x="0" y="0"/>
          <a:chExt cx="0" cy="0"/>
        </a:xfrm>
      </p:grpSpPr>
      <p:sp>
        <p:nvSpPr>
          <p:cNvPr id="48" name="CustomShape 21">
            <a:extLst>
              <a:ext uri="{FF2B5EF4-FFF2-40B4-BE49-F238E27FC236}">
                <a16:creationId xmlns:a16="http://schemas.microsoft.com/office/drawing/2014/main" id="{A6C4F515-8C4F-4D95-8D54-DE5213F063AB}"/>
              </a:ext>
            </a:extLst>
          </p:cNvPr>
          <p:cNvSpPr/>
          <p:nvPr/>
        </p:nvSpPr>
        <p:spPr>
          <a:xfrm>
            <a:off x="7485480" y="0"/>
            <a:ext cx="1655280" cy="514044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p:style>
        <p:txBody>
          <a:bodyPr/>
          <a:lstStyle/>
          <a:p>
            <a:endParaRPr lang="pt-BR"/>
          </a:p>
        </p:txBody>
      </p:sp>
      <p:sp>
        <p:nvSpPr>
          <p:cNvPr id="4" name="CaixaDeTexto 3">
            <a:extLst>
              <a:ext uri="{FF2B5EF4-FFF2-40B4-BE49-F238E27FC236}">
                <a16:creationId xmlns:a16="http://schemas.microsoft.com/office/drawing/2014/main" id="{750EBFF1-CAC1-3214-5D05-1E51E23DD967}"/>
              </a:ext>
            </a:extLst>
          </p:cNvPr>
          <p:cNvSpPr txBox="1"/>
          <p:nvPr/>
        </p:nvSpPr>
        <p:spPr>
          <a:xfrm>
            <a:off x="622139" y="418175"/>
            <a:ext cx="6612038" cy="4207370"/>
          </a:xfrm>
          <a:prstGeom prst="rect">
            <a:avLst/>
          </a:prstGeom>
          <a:noFill/>
        </p:spPr>
        <p:txBody>
          <a:bodyPr wrap="square">
            <a:spAutoFit/>
          </a:bodyPr>
          <a:lstStyle/>
          <a:p>
            <a:r>
              <a:rPr lang="pt-BR" b="1" dirty="0"/>
              <a:t>Data Mart</a:t>
            </a:r>
          </a:p>
          <a:p>
            <a:endParaRPr lang="pt-BR" sz="1400" b="1" dirty="0"/>
          </a:p>
          <a:p>
            <a:pPr algn="just">
              <a:lnSpc>
                <a:spcPct val="150000"/>
              </a:lnSpc>
            </a:pPr>
            <a:r>
              <a:rPr lang="pt-BR" sz="1400" dirty="0"/>
              <a:t>Um </a:t>
            </a:r>
            <a:r>
              <a:rPr lang="pt-BR" sz="1400" b="1" dirty="0"/>
              <a:t>data </a:t>
            </a:r>
            <a:r>
              <a:rPr lang="pt-BR" sz="1400" b="1" dirty="0" err="1"/>
              <a:t>mart</a:t>
            </a:r>
            <a:r>
              <a:rPr lang="pt-BR" sz="1400" dirty="0"/>
              <a:t> é um subconjunto de um data </a:t>
            </a:r>
            <a:r>
              <a:rPr lang="pt-BR" sz="1400" dirty="0" err="1"/>
              <a:t>warehouse</a:t>
            </a:r>
            <a:r>
              <a:rPr lang="pt-BR" sz="1400" dirty="0"/>
              <a:t>, voltado para um departamento ou área específica da organização. Ele armazena um volume menor de dados, que são altamente relevantes para as necessidades de análise de um grupo ou setor específico, como vendas, recursos humanos ou marketing.</a:t>
            </a:r>
          </a:p>
          <a:p>
            <a:pPr algn="just">
              <a:lnSpc>
                <a:spcPct val="150000"/>
              </a:lnSpc>
            </a:pPr>
            <a:endParaRPr lang="pt-BR" sz="1400" dirty="0"/>
          </a:p>
          <a:p>
            <a:r>
              <a:rPr lang="pt-BR" sz="1400" b="1" dirty="0"/>
              <a:t>Características principais:</a:t>
            </a:r>
          </a:p>
          <a:p>
            <a:endParaRPr lang="pt-BR" sz="1400" dirty="0"/>
          </a:p>
          <a:p>
            <a:pPr lvl="2">
              <a:lnSpc>
                <a:spcPct val="150000"/>
              </a:lnSpc>
              <a:buFont typeface="Arial" panose="020B0604020202020204" pitchFamily="34" charset="0"/>
              <a:buChar char="•"/>
            </a:pPr>
            <a:r>
              <a:rPr lang="pt-BR" sz="1400" dirty="0"/>
              <a:t>Possui foco limitado e atende a um departamento ou função específica.</a:t>
            </a:r>
          </a:p>
          <a:p>
            <a:pPr lvl="2">
              <a:lnSpc>
                <a:spcPct val="150000"/>
              </a:lnSpc>
              <a:buFont typeface="Arial" panose="020B0604020202020204" pitchFamily="34" charset="0"/>
              <a:buChar char="•"/>
            </a:pPr>
            <a:r>
              <a:rPr lang="pt-BR" sz="1400" dirty="0"/>
              <a:t>É mais simples e rápido de implementar do que um data </a:t>
            </a:r>
            <a:r>
              <a:rPr lang="pt-BR" sz="1400" dirty="0" err="1"/>
              <a:t>warehouse</a:t>
            </a:r>
            <a:r>
              <a:rPr lang="pt-BR" sz="1400" dirty="0"/>
              <a:t>.</a:t>
            </a:r>
          </a:p>
          <a:p>
            <a:pPr lvl="2">
              <a:lnSpc>
                <a:spcPct val="150000"/>
              </a:lnSpc>
              <a:buFont typeface="Arial" panose="020B0604020202020204" pitchFamily="34" charset="0"/>
              <a:buChar char="•"/>
            </a:pPr>
            <a:r>
              <a:rPr lang="pt-BR" sz="1400" dirty="0"/>
              <a:t>Pode ser independente (construído sem um data </a:t>
            </a:r>
            <a:r>
              <a:rPr lang="pt-BR" sz="1400" dirty="0" err="1"/>
              <a:t>warehouse</a:t>
            </a:r>
            <a:r>
              <a:rPr lang="pt-BR" sz="1400" dirty="0"/>
              <a:t>) ou dependente (extraído de um data </a:t>
            </a:r>
            <a:r>
              <a:rPr lang="pt-BR" sz="1400" dirty="0" err="1"/>
              <a:t>warehouse</a:t>
            </a:r>
            <a:r>
              <a:rPr lang="pt-BR" sz="1400" dirty="0"/>
              <a:t> maior).</a:t>
            </a:r>
          </a:p>
        </p:txBody>
      </p:sp>
    </p:spTree>
    <p:extLst>
      <p:ext uri="{BB962C8B-B14F-4D97-AF65-F5344CB8AC3E}">
        <p14:creationId xmlns:p14="http://schemas.microsoft.com/office/powerpoint/2010/main" val="878634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3172E8-9270-0CED-8CD5-7834689BBA26}"/>
            </a:ext>
          </a:extLst>
        </p:cNvPr>
        <p:cNvGrpSpPr/>
        <p:nvPr/>
      </p:nvGrpSpPr>
      <p:grpSpPr>
        <a:xfrm>
          <a:off x="0" y="0"/>
          <a:ext cx="0" cy="0"/>
          <a:chOff x="0" y="0"/>
          <a:chExt cx="0" cy="0"/>
        </a:xfrm>
      </p:grpSpPr>
      <p:sp>
        <p:nvSpPr>
          <p:cNvPr id="48" name="CustomShape 21">
            <a:extLst>
              <a:ext uri="{FF2B5EF4-FFF2-40B4-BE49-F238E27FC236}">
                <a16:creationId xmlns:a16="http://schemas.microsoft.com/office/drawing/2014/main" id="{0CE7A4AB-280E-8943-464F-E50EB6FF0766}"/>
              </a:ext>
            </a:extLst>
          </p:cNvPr>
          <p:cNvSpPr/>
          <p:nvPr/>
        </p:nvSpPr>
        <p:spPr>
          <a:xfrm>
            <a:off x="7485480" y="0"/>
            <a:ext cx="1655280" cy="514044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p:style>
        <p:txBody>
          <a:bodyPr/>
          <a:lstStyle/>
          <a:p>
            <a:endParaRPr lang="pt-BR"/>
          </a:p>
        </p:txBody>
      </p:sp>
      <p:sp>
        <p:nvSpPr>
          <p:cNvPr id="3" name="CaixaDeTexto 2">
            <a:extLst>
              <a:ext uri="{FF2B5EF4-FFF2-40B4-BE49-F238E27FC236}">
                <a16:creationId xmlns:a16="http://schemas.microsoft.com/office/drawing/2014/main" id="{7BE85ADE-23B9-3008-CB8B-C4CED4097DDB}"/>
              </a:ext>
            </a:extLst>
          </p:cNvPr>
          <p:cNvSpPr txBox="1"/>
          <p:nvPr/>
        </p:nvSpPr>
        <p:spPr>
          <a:xfrm>
            <a:off x="1131425" y="1107895"/>
            <a:ext cx="5755512" cy="2031325"/>
          </a:xfrm>
          <a:prstGeom prst="rect">
            <a:avLst/>
          </a:prstGeom>
          <a:noFill/>
        </p:spPr>
        <p:txBody>
          <a:bodyPr wrap="square">
            <a:spAutoFit/>
          </a:bodyPr>
          <a:lstStyle/>
          <a:p>
            <a:r>
              <a:rPr lang="pt-BR" b="1" dirty="0"/>
              <a:t>Exemplo:</a:t>
            </a:r>
          </a:p>
          <a:p>
            <a:endParaRPr lang="pt-BR" b="1" dirty="0"/>
          </a:p>
          <a:p>
            <a:br>
              <a:rPr lang="pt-BR" dirty="0"/>
            </a:br>
            <a:r>
              <a:rPr lang="pt-BR" dirty="0"/>
              <a:t>O setor de marketing de uma empresa utiliza um data </a:t>
            </a:r>
            <a:r>
              <a:rPr lang="pt-BR" dirty="0" err="1"/>
              <a:t>mart</a:t>
            </a:r>
            <a:r>
              <a:rPr lang="pt-BR" dirty="0"/>
              <a:t> que contém dados relevantes apenas para campanhas publicitárias, como cliques, conversões e dados demográficos dos clientes.</a:t>
            </a:r>
          </a:p>
        </p:txBody>
      </p:sp>
    </p:spTree>
    <p:extLst>
      <p:ext uri="{BB962C8B-B14F-4D97-AF65-F5344CB8AC3E}">
        <p14:creationId xmlns:p14="http://schemas.microsoft.com/office/powerpoint/2010/main" val="3851909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B8D30-A1FD-15E2-7FF5-1E0D83FD33A0}"/>
            </a:ext>
          </a:extLst>
        </p:cNvPr>
        <p:cNvGrpSpPr/>
        <p:nvPr/>
      </p:nvGrpSpPr>
      <p:grpSpPr>
        <a:xfrm>
          <a:off x="0" y="0"/>
          <a:ext cx="0" cy="0"/>
          <a:chOff x="0" y="0"/>
          <a:chExt cx="0" cy="0"/>
        </a:xfrm>
      </p:grpSpPr>
      <p:sp>
        <p:nvSpPr>
          <p:cNvPr id="48" name="CustomShape 21">
            <a:extLst>
              <a:ext uri="{FF2B5EF4-FFF2-40B4-BE49-F238E27FC236}">
                <a16:creationId xmlns:a16="http://schemas.microsoft.com/office/drawing/2014/main" id="{0DEC252C-691D-3C4B-8B0A-94079FA3CBD5}"/>
              </a:ext>
            </a:extLst>
          </p:cNvPr>
          <p:cNvSpPr/>
          <p:nvPr/>
        </p:nvSpPr>
        <p:spPr>
          <a:xfrm>
            <a:off x="7485480" y="0"/>
            <a:ext cx="1655280" cy="514044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p:style>
        <p:txBody>
          <a:bodyPr/>
          <a:lstStyle/>
          <a:p>
            <a:endParaRPr lang="pt-BR"/>
          </a:p>
        </p:txBody>
      </p:sp>
      <p:graphicFrame>
        <p:nvGraphicFramePr>
          <p:cNvPr id="2" name="Tabela 1">
            <a:extLst>
              <a:ext uri="{FF2B5EF4-FFF2-40B4-BE49-F238E27FC236}">
                <a16:creationId xmlns:a16="http://schemas.microsoft.com/office/drawing/2014/main" id="{2178E611-313C-FBF6-0FC5-410C035EC775}"/>
              </a:ext>
            </a:extLst>
          </p:cNvPr>
          <p:cNvGraphicFramePr>
            <a:graphicFrameLocks noGrp="1"/>
          </p:cNvGraphicFramePr>
          <p:nvPr>
            <p:extLst>
              <p:ext uri="{D42A27DB-BD31-4B8C-83A1-F6EECF244321}">
                <p14:modId xmlns:p14="http://schemas.microsoft.com/office/powerpoint/2010/main" val="926827981"/>
              </p:ext>
            </p:extLst>
          </p:nvPr>
        </p:nvGraphicFramePr>
        <p:xfrm>
          <a:off x="1124240" y="1021856"/>
          <a:ext cx="6040488" cy="3672960"/>
        </p:xfrm>
        <a:graphic>
          <a:graphicData uri="http://schemas.openxmlformats.org/drawingml/2006/table">
            <a:tbl>
              <a:tblPr>
                <a:tableStyleId>{35758FB7-9AC5-4552-8A53-C91805E547FA}</a:tableStyleId>
              </a:tblPr>
              <a:tblGrid>
                <a:gridCol w="2013496">
                  <a:extLst>
                    <a:ext uri="{9D8B030D-6E8A-4147-A177-3AD203B41FA5}">
                      <a16:colId xmlns:a16="http://schemas.microsoft.com/office/drawing/2014/main" val="3006426559"/>
                    </a:ext>
                  </a:extLst>
                </a:gridCol>
                <a:gridCol w="2013496">
                  <a:extLst>
                    <a:ext uri="{9D8B030D-6E8A-4147-A177-3AD203B41FA5}">
                      <a16:colId xmlns:a16="http://schemas.microsoft.com/office/drawing/2014/main" val="2538891378"/>
                    </a:ext>
                  </a:extLst>
                </a:gridCol>
                <a:gridCol w="2013496">
                  <a:extLst>
                    <a:ext uri="{9D8B030D-6E8A-4147-A177-3AD203B41FA5}">
                      <a16:colId xmlns:a16="http://schemas.microsoft.com/office/drawing/2014/main" val="205576898"/>
                    </a:ext>
                  </a:extLst>
                </a:gridCol>
              </a:tblGrid>
              <a:tr h="228348">
                <a:tc>
                  <a:txBody>
                    <a:bodyPr/>
                    <a:lstStyle/>
                    <a:p>
                      <a:pPr algn="ctr"/>
                      <a:r>
                        <a:rPr lang="pt-BR" sz="1100" b="1"/>
                        <a:t>Aspecto</a:t>
                      </a:r>
                      <a:endParaRPr lang="pt-BR" sz="1100"/>
                    </a:p>
                  </a:txBody>
                  <a:tcPr marL="48900" marR="48900" marT="24450" marB="24450" anchor="ctr"/>
                </a:tc>
                <a:tc>
                  <a:txBody>
                    <a:bodyPr/>
                    <a:lstStyle/>
                    <a:p>
                      <a:pPr algn="ctr"/>
                      <a:r>
                        <a:rPr lang="pt-BR" sz="1100" b="1"/>
                        <a:t>Data Warehouse</a:t>
                      </a:r>
                      <a:endParaRPr lang="pt-BR" sz="1100"/>
                    </a:p>
                  </a:txBody>
                  <a:tcPr marL="48900" marR="48900" marT="24450" marB="24450" anchor="ctr"/>
                </a:tc>
                <a:tc>
                  <a:txBody>
                    <a:bodyPr/>
                    <a:lstStyle/>
                    <a:p>
                      <a:pPr algn="ctr"/>
                      <a:r>
                        <a:rPr lang="pt-BR" sz="1100" b="1" dirty="0"/>
                        <a:t>Data Mart</a:t>
                      </a:r>
                      <a:endParaRPr lang="pt-BR" sz="1100" dirty="0"/>
                    </a:p>
                  </a:txBody>
                  <a:tcPr marL="48900" marR="48900" marT="24450" marB="24450" anchor="ctr"/>
                </a:tc>
                <a:extLst>
                  <a:ext uri="{0D108BD9-81ED-4DB2-BD59-A6C34878D82A}">
                    <a16:rowId xmlns:a16="http://schemas.microsoft.com/office/drawing/2014/main" val="1021018147"/>
                  </a:ext>
                </a:extLst>
              </a:tr>
              <a:tr h="574102">
                <a:tc>
                  <a:txBody>
                    <a:bodyPr/>
                    <a:lstStyle/>
                    <a:p>
                      <a:pPr algn="ctr"/>
                      <a:r>
                        <a:rPr lang="pt-BR" sz="1000" b="1"/>
                        <a:t>Escopo</a:t>
                      </a:r>
                      <a:endParaRPr lang="pt-BR" sz="1000"/>
                    </a:p>
                  </a:txBody>
                  <a:tcPr marL="48900" marR="48900" marT="24450" marB="24450" anchor="ctr"/>
                </a:tc>
                <a:tc>
                  <a:txBody>
                    <a:bodyPr/>
                    <a:lstStyle/>
                    <a:p>
                      <a:pPr algn="ctr"/>
                      <a:r>
                        <a:rPr lang="pt-BR" sz="1000"/>
                        <a:t>Abrange toda a organização.</a:t>
                      </a:r>
                    </a:p>
                  </a:txBody>
                  <a:tcPr marL="48900" marR="48900" marT="24450" marB="24450" anchor="ctr"/>
                </a:tc>
                <a:tc>
                  <a:txBody>
                    <a:bodyPr/>
                    <a:lstStyle/>
                    <a:p>
                      <a:pPr algn="ctr"/>
                      <a:r>
                        <a:rPr lang="pt-BR" sz="1000" dirty="0"/>
                        <a:t>Focado em um departamento ou área específica.</a:t>
                      </a:r>
                    </a:p>
                  </a:txBody>
                  <a:tcPr marL="48900" marR="48900" marT="24450" marB="24450" anchor="ctr"/>
                </a:tc>
                <a:extLst>
                  <a:ext uri="{0D108BD9-81ED-4DB2-BD59-A6C34878D82A}">
                    <a16:rowId xmlns:a16="http://schemas.microsoft.com/office/drawing/2014/main" val="2249676766"/>
                  </a:ext>
                </a:extLst>
              </a:tr>
              <a:tr h="574102">
                <a:tc>
                  <a:txBody>
                    <a:bodyPr/>
                    <a:lstStyle/>
                    <a:p>
                      <a:pPr algn="ctr"/>
                      <a:r>
                        <a:rPr lang="pt-BR" sz="1000" b="1"/>
                        <a:t>Volume de Dados</a:t>
                      </a:r>
                      <a:endParaRPr lang="pt-BR" sz="1000"/>
                    </a:p>
                  </a:txBody>
                  <a:tcPr marL="48900" marR="48900" marT="24450" marB="24450" anchor="ctr"/>
                </a:tc>
                <a:tc>
                  <a:txBody>
                    <a:bodyPr/>
                    <a:lstStyle/>
                    <a:p>
                      <a:pPr algn="ctr"/>
                      <a:r>
                        <a:rPr lang="pt-BR" sz="1000"/>
                        <a:t>Grande volume de dados históricos e integrados.</a:t>
                      </a:r>
                    </a:p>
                  </a:txBody>
                  <a:tcPr marL="48900" marR="48900" marT="24450" marB="24450" anchor="ctr"/>
                </a:tc>
                <a:tc>
                  <a:txBody>
                    <a:bodyPr/>
                    <a:lstStyle/>
                    <a:p>
                      <a:pPr algn="ctr"/>
                      <a:r>
                        <a:rPr lang="pt-BR" sz="1000" dirty="0"/>
                        <a:t>Menor volume de dados, específico para a área.</a:t>
                      </a:r>
                    </a:p>
                  </a:txBody>
                  <a:tcPr marL="48900" marR="48900" marT="24450" marB="24450" anchor="ctr"/>
                </a:tc>
                <a:extLst>
                  <a:ext uri="{0D108BD9-81ED-4DB2-BD59-A6C34878D82A}">
                    <a16:rowId xmlns:a16="http://schemas.microsoft.com/office/drawing/2014/main" val="673782954"/>
                  </a:ext>
                </a:extLst>
              </a:tr>
              <a:tr h="574102">
                <a:tc>
                  <a:txBody>
                    <a:bodyPr/>
                    <a:lstStyle/>
                    <a:p>
                      <a:pPr algn="ctr"/>
                      <a:r>
                        <a:rPr lang="pt-BR" sz="1000" b="1"/>
                        <a:t>Complexidade</a:t>
                      </a:r>
                      <a:endParaRPr lang="pt-BR" sz="1000"/>
                    </a:p>
                  </a:txBody>
                  <a:tcPr marL="48900" marR="48900" marT="24450" marB="24450" anchor="ctr"/>
                </a:tc>
                <a:tc>
                  <a:txBody>
                    <a:bodyPr/>
                    <a:lstStyle/>
                    <a:p>
                      <a:pPr algn="ctr"/>
                      <a:r>
                        <a:rPr lang="pt-BR" sz="1000"/>
                        <a:t>Alta complexidade, requer planejamento robusto.</a:t>
                      </a:r>
                    </a:p>
                  </a:txBody>
                  <a:tcPr marL="48900" marR="48900" marT="24450" marB="24450" anchor="ctr"/>
                </a:tc>
                <a:tc>
                  <a:txBody>
                    <a:bodyPr/>
                    <a:lstStyle/>
                    <a:p>
                      <a:pPr algn="ctr"/>
                      <a:r>
                        <a:rPr lang="pt-BR" sz="1000" dirty="0"/>
                        <a:t>Menor complexidade, mais rápido de implementar.</a:t>
                      </a:r>
                    </a:p>
                  </a:txBody>
                  <a:tcPr marL="48900" marR="48900" marT="24450" marB="24450" anchor="ctr"/>
                </a:tc>
                <a:extLst>
                  <a:ext uri="{0D108BD9-81ED-4DB2-BD59-A6C34878D82A}">
                    <a16:rowId xmlns:a16="http://schemas.microsoft.com/office/drawing/2014/main" val="2421817666"/>
                  </a:ext>
                </a:extLst>
              </a:tr>
              <a:tr h="574102">
                <a:tc>
                  <a:txBody>
                    <a:bodyPr/>
                    <a:lstStyle/>
                    <a:p>
                      <a:pPr algn="ctr"/>
                      <a:r>
                        <a:rPr lang="pt-BR" sz="1000" b="1"/>
                        <a:t>Finalidade</a:t>
                      </a:r>
                      <a:endParaRPr lang="pt-BR" sz="1000"/>
                    </a:p>
                  </a:txBody>
                  <a:tcPr marL="48900" marR="48900" marT="24450" marB="24450" anchor="ctr"/>
                </a:tc>
                <a:tc>
                  <a:txBody>
                    <a:bodyPr/>
                    <a:lstStyle/>
                    <a:p>
                      <a:pPr algn="ctr"/>
                      <a:r>
                        <a:rPr lang="pt-BR" sz="1000"/>
                        <a:t>Suporte à análise estratégica e decisões globais.</a:t>
                      </a:r>
                    </a:p>
                  </a:txBody>
                  <a:tcPr marL="48900" marR="48900" marT="24450" marB="24450" anchor="ctr"/>
                </a:tc>
                <a:tc>
                  <a:txBody>
                    <a:bodyPr/>
                    <a:lstStyle/>
                    <a:p>
                      <a:pPr algn="ctr"/>
                      <a:r>
                        <a:rPr lang="pt-BR" sz="1000" dirty="0"/>
                        <a:t>Suporte a análises táticas e operacionais locais.</a:t>
                      </a:r>
                    </a:p>
                  </a:txBody>
                  <a:tcPr marL="48900" marR="48900" marT="24450" marB="24450" anchor="ctr"/>
                </a:tc>
                <a:extLst>
                  <a:ext uri="{0D108BD9-81ED-4DB2-BD59-A6C34878D82A}">
                    <a16:rowId xmlns:a16="http://schemas.microsoft.com/office/drawing/2014/main" val="3275061955"/>
                  </a:ext>
                </a:extLst>
              </a:tr>
              <a:tr h="574102">
                <a:tc>
                  <a:txBody>
                    <a:bodyPr/>
                    <a:lstStyle/>
                    <a:p>
                      <a:pPr algn="ctr"/>
                      <a:r>
                        <a:rPr lang="pt-BR" sz="1000" b="1"/>
                        <a:t>Tempo de Implementação</a:t>
                      </a:r>
                      <a:endParaRPr lang="pt-BR" sz="1000"/>
                    </a:p>
                  </a:txBody>
                  <a:tcPr marL="48900" marR="48900" marT="24450" marB="24450" anchor="ctr"/>
                </a:tc>
                <a:tc>
                  <a:txBody>
                    <a:bodyPr/>
                    <a:lstStyle/>
                    <a:p>
                      <a:pPr algn="ctr"/>
                      <a:r>
                        <a:rPr lang="pt-BR" sz="1000"/>
                        <a:t>Mais longo, devido ao maior escopo e integração.</a:t>
                      </a:r>
                    </a:p>
                  </a:txBody>
                  <a:tcPr marL="48900" marR="48900" marT="24450" marB="24450" anchor="ctr"/>
                </a:tc>
                <a:tc>
                  <a:txBody>
                    <a:bodyPr/>
                    <a:lstStyle/>
                    <a:p>
                      <a:pPr algn="ctr"/>
                      <a:r>
                        <a:rPr lang="pt-BR" sz="1000" dirty="0"/>
                        <a:t>Relativamente curto, com escopo limitado.</a:t>
                      </a:r>
                    </a:p>
                  </a:txBody>
                  <a:tcPr marL="48900" marR="48900" marT="24450" marB="24450" anchor="ctr"/>
                </a:tc>
                <a:extLst>
                  <a:ext uri="{0D108BD9-81ED-4DB2-BD59-A6C34878D82A}">
                    <a16:rowId xmlns:a16="http://schemas.microsoft.com/office/drawing/2014/main" val="1527016417"/>
                  </a:ext>
                </a:extLst>
              </a:tr>
              <a:tr h="574102">
                <a:tc>
                  <a:txBody>
                    <a:bodyPr/>
                    <a:lstStyle/>
                    <a:p>
                      <a:pPr algn="ctr"/>
                      <a:r>
                        <a:rPr lang="pt-BR" sz="1000" b="1"/>
                        <a:t>Exemplo de Uso</a:t>
                      </a:r>
                      <a:endParaRPr lang="pt-BR" sz="1000"/>
                    </a:p>
                  </a:txBody>
                  <a:tcPr marL="48900" marR="48900" marT="24450" marB="24450" anchor="ctr"/>
                </a:tc>
                <a:tc>
                  <a:txBody>
                    <a:bodyPr/>
                    <a:lstStyle/>
                    <a:p>
                      <a:pPr algn="ctr"/>
                      <a:r>
                        <a:rPr lang="pt-BR" sz="1000"/>
                        <a:t>Relatórios corporativos sobre vendas globais.</a:t>
                      </a:r>
                    </a:p>
                  </a:txBody>
                  <a:tcPr marL="48900" marR="48900" marT="24450" marB="24450" anchor="ctr"/>
                </a:tc>
                <a:tc>
                  <a:txBody>
                    <a:bodyPr/>
                    <a:lstStyle/>
                    <a:p>
                      <a:pPr algn="ctr"/>
                      <a:r>
                        <a:rPr lang="pt-BR" sz="1000" dirty="0"/>
                        <a:t>Relatório de vendas para uma região específica.</a:t>
                      </a:r>
                    </a:p>
                  </a:txBody>
                  <a:tcPr marL="48900" marR="48900" marT="24450" marB="24450" anchor="ctr"/>
                </a:tc>
                <a:extLst>
                  <a:ext uri="{0D108BD9-81ED-4DB2-BD59-A6C34878D82A}">
                    <a16:rowId xmlns:a16="http://schemas.microsoft.com/office/drawing/2014/main" val="514510764"/>
                  </a:ext>
                </a:extLst>
              </a:tr>
            </a:tbl>
          </a:graphicData>
        </a:graphic>
      </p:graphicFrame>
      <p:sp>
        <p:nvSpPr>
          <p:cNvPr id="4" name="Rectangle 1">
            <a:extLst>
              <a:ext uri="{FF2B5EF4-FFF2-40B4-BE49-F238E27FC236}">
                <a16:creationId xmlns:a16="http://schemas.microsoft.com/office/drawing/2014/main" id="{70D77418-4552-D570-599E-D52FBC2B2F37}"/>
              </a:ext>
            </a:extLst>
          </p:cNvPr>
          <p:cNvSpPr>
            <a:spLocks noChangeArrowheads="1"/>
          </p:cNvSpPr>
          <p:nvPr/>
        </p:nvSpPr>
        <p:spPr bwMode="auto">
          <a:xfrm>
            <a:off x="507399" y="317879"/>
            <a:ext cx="406460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100" b="1" i="0" u="none" strike="noStrike" cap="none" normalizeH="0" baseline="0" dirty="0">
                <a:ln>
                  <a:noFill/>
                </a:ln>
                <a:solidFill>
                  <a:schemeClr val="tx1"/>
                </a:solidFill>
                <a:effectLst/>
                <a:latin typeface="Arial" panose="020B0604020202020204" pitchFamily="34" charset="0"/>
              </a:rPr>
              <a:t>Diferenças entre Data Warehouse e Data Mart</a:t>
            </a:r>
          </a:p>
        </p:txBody>
      </p:sp>
    </p:spTree>
    <p:extLst>
      <p:ext uri="{BB962C8B-B14F-4D97-AF65-F5344CB8AC3E}">
        <p14:creationId xmlns:p14="http://schemas.microsoft.com/office/powerpoint/2010/main" val="713793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FD5DAF-8D74-F04F-714F-650CB0580E7C}"/>
            </a:ext>
          </a:extLst>
        </p:cNvPr>
        <p:cNvGrpSpPr/>
        <p:nvPr/>
      </p:nvGrpSpPr>
      <p:grpSpPr>
        <a:xfrm>
          <a:off x="0" y="0"/>
          <a:ext cx="0" cy="0"/>
          <a:chOff x="0" y="0"/>
          <a:chExt cx="0" cy="0"/>
        </a:xfrm>
      </p:grpSpPr>
      <p:sp>
        <p:nvSpPr>
          <p:cNvPr id="48" name="CustomShape 21">
            <a:extLst>
              <a:ext uri="{FF2B5EF4-FFF2-40B4-BE49-F238E27FC236}">
                <a16:creationId xmlns:a16="http://schemas.microsoft.com/office/drawing/2014/main" id="{DA37965F-E439-2CCE-C514-4826D54E649F}"/>
              </a:ext>
            </a:extLst>
          </p:cNvPr>
          <p:cNvSpPr/>
          <p:nvPr/>
        </p:nvSpPr>
        <p:spPr>
          <a:xfrm>
            <a:off x="7485480" y="0"/>
            <a:ext cx="1655280" cy="514044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p:style>
        <p:txBody>
          <a:bodyPr/>
          <a:lstStyle/>
          <a:p>
            <a:endParaRPr lang="pt-BR"/>
          </a:p>
        </p:txBody>
      </p:sp>
      <p:sp>
        <p:nvSpPr>
          <p:cNvPr id="5" name="Rectangle 3">
            <a:extLst>
              <a:ext uri="{FF2B5EF4-FFF2-40B4-BE49-F238E27FC236}">
                <a16:creationId xmlns:a16="http://schemas.microsoft.com/office/drawing/2014/main" id="{829E85FA-647C-2D67-0FC4-4AC60A4AE029}"/>
              </a:ext>
            </a:extLst>
          </p:cNvPr>
          <p:cNvSpPr>
            <a:spLocks noChangeArrowheads="1"/>
          </p:cNvSpPr>
          <p:nvPr/>
        </p:nvSpPr>
        <p:spPr bwMode="auto">
          <a:xfrm rot="10800000" flipV="1">
            <a:off x="456847" y="199812"/>
            <a:ext cx="6352311"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pt-BR" b="1" dirty="0"/>
              <a:t>Ferramentas e Conectores do Power BI</a:t>
            </a:r>
          </a:p>
          <a:p>
            <a:endParaRPr lang="pt-BR" sz="1600" b="1" dirty="0"/>
          </a:p>
          <a:p>
            <a:endParaRPr lang="pt-BR" sz="1600" b="1" dirty="0"/>
          </a:p>
          <a:p>
            <a:r>
              <a:rPr lang="pt-BR" sz="1600" dirty="0"/>
              <a:t>O Power BI oferece uma ampla gama de conectores para facilitar a integração de dados de diferentes fontes. Alguns dos mais comuns são:</a:t>
            </a:r>
          </a:p>
          <a:p>
            <a:endParaRPr lang="pt-BR" sz="1200" dirty="0"/>
          </a:p>
          <a:p>
            <a:endParaRPr lang="pt-BR" sz="1200" dirty="0"/>
          </a:p>
          <a:p>
            <a:r>
              <a:rPr lang="pt-BR" sz="1600" b="1" dirty="0"/>
              <a:t>Banco de Dados</a:t>
            </a:r>
          </a:p>
          <a:p>
            <a:endParaRPr lang="pt-BR" sz="1600" dirty="0"/>
          </a:p>
          <a:p>
            <a:pPr lvl="1"/>
            <a:r>
              <a:rPr lang="pt-BR" sz="1600" dirty="0"/>
              <a:t>Conexão direta com bancos como SQL Server, Oracle, e PostgreSQL.</a:t>
            </a:r>
          </a:p>
          <a:p>
            <a:endParaRPr lang="pt-BR" sz="1600" dirty="0"/>
          </a:p>
          <a:p>
            <a:r>
              <a:rPr lang="pt-BR" sz="1600" b="1" dirty="0"/>
              <a:t>Arquivos</a:t>
            </a:r>
          </a:p>
          <a:p>
            <a:endParaRPr lang="pt-BR" sz="1600" dirty="0"/>
          </a:p>
          <a:p>
            <a:pPr lvl="1"/>
            <a:r>
              <a:rPr lang="pt-BR" sz="1600" dirty="0"/>
              <a:t>Conexão a arquivos locais ou em nuvem, como Excel, CSV, e JSON.</a:t>
            </a:r>
          </a:p>
          <a:p>
            <a:endParaRPr lang="pt-BR" sz="1200" dirty="0"/>
          </a:p>
        </p:txBody>
      </p:sp>
    </p:spTree>
    <p:extLst>
      <p:ext uri="{BB962C8B-B14F-4D97-AF65-F5344CB8AC3E}">
        <p14:creationId xmlns:p14="http://schemas.microsoft.com/office/powerpoint/2010/main" val="2254981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1EFCD4-B853-0FAC-96A2-EDD3AE54959E}"/>
            </a:ext>
          </a:extLst>
        </p:cNvPr>
        <p:cNvGrpSpPr/>
        <p:nvPr/>
      </p:nvGrpSpPr>
      <p:grpSpPr>
        <a:xfrm>
          <a:off x="0" y="0"/>
          <a:ext cx="0" cy="0"/>
          <a:chOff x="0" y="0"/>
          <a:chExt cx="0" cy="0"/>
        </a:xfrm>
      </p:grpSpPr>
      <p:sp>
        <p:nvSpPr>
          <p:cNvPr id="48" name="CustomShape 21">
            <a:extLst>
              <a:ext uri="{FF2B5EF4-FFF2-40B4-BE49-F238E27FC236}">
                <a16:creationId xmlns:a16="http://schemas.microsoft.com/office/drawing/2014/main" id="{438BB980-63CF-D011-6C02-F9676C5D697D}"/>
              </a:ext>
            </a:extLst>
          </p:cNvPr>
          <p:cNvSpPr/>
          <p:nvPr/>
        </p:nvSpPr>
        <p:spPr>
          <a:xfrm>
            <a:off x="7485480" y="0"/>
            <a:ext cx="1655280" cy="514044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p:style>
        <p:txBody>
          <a:bodyPr/>
          <a:lstStyle/>
          <a:p>
            <a:endParaRPr lang="pt-BR"/>
          </a:p>
        </p:txBody>
      </p:sp>
      <p:sp>
        <p:nvSpPr>
          <p:cNvPr id="2" name="Rectangle 1">
            <a:extLst>
              <a:ext uri="{FF2B5EF4-FFF2-40B4-BE49-F238E27FC236}">
                <a16:creationId xmlns:a16="http://schemas.microsoft.com/office/drawing/2014/main" id="{E7312AEA-FE3B-3F17-1BAB-85E97F6ED24A}"/>
              </a:ext>
            </a:extLst>
          </p:cNvPr>
          <p:cNvSpPr>
            <a:spLocks noChangeArrowheads="1"/>
          </p:cNvSpPr>
          <p:nvPr/>
        </p:nvSpPr>
        <p:spPr bwMode="auto">
          <a:xfrm rot="10800000" flipV="1">
            <a:off x="976745" y="754809"/>
            <a:ext cx="5922817"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pt-BR" altLang="pt-BR" sz="1600" b="1" i="0" u="none" strike="noStrike" cap="none" normalizeH="0" baseline="0" dirty="0">
                <a:ln>
                  <a:noFill/>
                </a:ln>
                <a:solidFill>
                  <a:schemeClr val="tx1"/>
                </a:solidFill>
                <a:effectLst/>
                <a:latin typeface="Arial" panose="020B0604020202020204" pitchFamily="34" charset="0"/>
              </a:rPr>
              <a:t>APIs e Serviços Web</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pt-BR" altLang="pt-BR" sz="16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pPr>
            <a:r>
              <a:rPr kumimoji="0" lang="pt-BR" altLang="pt-BR" sz="1600" b="0" i="0" u="none" strike="noStrike" cap="none" normalizeH="0" baseline="0" dirty="0">
                <a:ln>
                  <a:noFill/>
                </a:ln>
                <a:solidFill>
                  <a:schemeClr val="tx1"/>
                </a:solidFill>
                <a:effectLst/>
                <a:latin typeface="Arial" panose="020B0604020202020204" pitchFamily="34" charset="0"/>
              </a:rPr>
              <a:t>Configuração de chamadas API para integrar dados dinâmicos.</a:t>
            </a:r>
          </a:p>
          <a:p>
            <a:pPr lvl="1" eaLnBrk="0" fontAlgn="base" hangingPunct="0">
              <a:spcBef>
                <a:spcPct val="0"/>
              </a:spcBef>
              <a:spcAft>
                <a:spcPct val="0"/>
              </a:spcAft>
            </a:pPr>
            <a:r>
              <a:rPr kumimoji="0" lang="pt-BR" altLang="pt-BR" sz="1600" b="0" i="0" u="none" strike="noStrike" cap="none" normalizeH="0" baseline="0" dirty="0">
                <a:ln>
                  <a:noFill/>
                </a:ln>
                <a:solidFill>
                  <a:schemeClr val="tx1"/>
                </a:solidFill>
                <a:effectLst/>
                <a:latin typeface="Arial" panose="020B0604020202020204" pitchFamily="34" charset="0"/>
              </a:rPr>
              <a:t>Exemplo: Usar a API do Google Maps para obter dados de localização geográfica.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pt-BR" altLang="pt-B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pt-BR" altLang="pt-BR" sz="1600" b="1" i="0" u="none" strike="noStrike" cap="none" normalizeH="0" baseline="0" dirty="0">
                <a:ln>
                  <a:noFill/>
                </a:ln>
                <a:solidFill>
                  <a:schemeClr val="tx1"/>
                </a:solidFill>
                <a:effectLst/>
                <a:latin typeface="Arial" panose="020B0604020202020204" pitchFamily="34" charset="0"/>
              </a:rPr>
              <a:t>Plataformas de Serviços na Nuvem</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pt-BR" altLang="pt-BR" sz="16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pPr>
            <a:r>
              <a:rPr kumimoji="0" lang="pt-BR" altLang="pt-BR" sz="1600" b="0" i="0" u="none" strike="noStrike" cap="none" normalizeH="0" baseline="0" dirty="0">
                <a:ln>
                  <a:noFill/>
                </a:ln>
                <a:solidFill>
                  <a:schemeClr val="tx1"/>
                </a:solidFill>
                <a:effectLst/>
                <a:latin typeface="Arial" panose="020B0604020202020204" pitchFamily="34" charset="0"/>
              </a:rPr>
              <a:t>Conexões nativas com serviços como Microsoft Azure, Dynamics 365 e Google </a:t>
            </a:r>
            <a:r>
              <a:rPr kumimoji="0" lang="pt-BR" altLang="pt-BR" sz="1600" b="0" i="0" u="none" strike="noStrike" cap="none" normalizeH="0" baseline="0" dirty="0" err="1">
                <a:ln>
                  <a:noFill/>
                </a:ln>
                <a:solidFill>
                  <a:schemeClr val="tx1"/>
                </a:solidFill>
                <a:effectLst/>
                <a:latin typeface="Arial" panose="020B0604020202020204" pitchFamily="34" charset="0"/>
              </a:rPr>
              <a:t>Analytics</a:t>
            </a:r>
            <a:r>
              <a:rPr kumimoji="0" lang="pt-BR" altLang="pt-BR" sz="1600" b="0" i="0" u="none" strike="noStrike" cap="none" normalizeH="0" baseline="0" dirty="0">
                <a:ln>
                  <a:noFill/>
                </a:ln>
                <a:solidFill>
                  <a:schemeClr val="tx1"/>
                </a:solidFill>
                <a:effectLst/>
                <a:latin typeface="Arial" panose="020B0604020202020204" pitchFamily="34" charset="0"/>
              </a:rPr>
              <a:t>.</a:t>
            </a:r>
          </a:p>
          <a:p>
            <a:pPr lvl="1" eaLnBrk="0" fontAlgn="base" hangingPunct="0">
              <a:spcBef>
                <a:spcPct val="0"/>
              </a:spcBef>
              <a:spcAft>
                <a:spcPct val="0"/>
              </a:spcAft>
            </a:pPr>
            <a:r>
              <a:rPr kumimoji="0" lang="pt-BR" altLang="pt-BR" sz="1600" b="0" i="0" u="none" strike="noStrike" cap="none" normalizeH="0" baseline="0" dirty="0">
                <a:ln>
                  <a:noFill/>
                </a:ln>
                <a:solidFill>
                  <a:schemeClr val="tx1"/>
                </a:solidFill>
                <a:effectLst/>
                <a:latin typeface="Arial" panose="020B0604020202020204" pitchFamily="34" charset="0"/>
              </a:rPr>
              <a:t>Exemplo: Importar dados de engajamento de um site via Google </a:t>
            </a:r>
            <a:r>
              <a:rPr kumimoji="0" lang="pt-BR" altLang="pt-BR" sz="1600" b="0" i="0" u="none" strike="noStrike" cap="none" normalizeH="0" baseline="0" dirty="0" err="1">
                <a:ln>
                  <a:noFill/>
                </a:ln>
                <a:solidFill>
                  <a:schemeClr val="tx1"/>
                </a:solidFill>
                <a:effectLst/>
                <a:latin typeface="Arial" panose="020B0604020202020204" pitchFamily="34" charset="0"/>
              </a:rPr>
              <a:t>Analytics</a:t>
            </a:r>
            <a:r>
              <a:rPr kumimoji="0" lang="pt-BR" altLang="pt-BR" sz="16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381040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D2800E-1542-552B-CF51-331D3E64D2E8}"/>
            </a:ext>
          </a:extLst>
        </p:cNvPr>
        <p:cNvGrpSpPr/>
        <p:nvPr/>
      </p:nvGrpSpPr>
      <p:grpSpPr>
        <a:xfrm>
          <a:off x="0" y="0"/>
          <a:ext cx="0" cy="0"/>
          <a:chOff x="0" y="0"/>
          <a:chExt cx="0" cy="0"/>
        </a:xfrm>
      </p:grpSpPr>
      <p:sp>
        <p:nvSpPr>
          <p:cNvPr id="48" name="CustomShape 21">
            <a:extLst>
              <a:ext uri="{FF2B5EF4-FFF2-40B4-BE49-F238E27FC236}">
                <a16:creationId xmlns:a16="http://schemas.microsoft.com/office/drawing/2014/main" id="{BB69E457-96B2-C931-396C-ABA31A3D3E99}"/>
              </a:ext>
            </a:extLst>
          </p:cNvPr>
          <p:cNvSpPr/>
          <p:nvPr/>
        </p:nvSpPr>
        <p:spPr>
          <a:xfrm>
            <a:off x="7485480" y="0"/>
            <a:ext cx="1655280" cy="514044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p:style>
        <p:txBody>
          <a:bodyPr/>
          <a:lstStyle/>
          <a:p>
            <a:endParaRPr lang="pt-BR"/>
          </a:p>
        </p:txBody>
      </p:sp>
      <p:sp>
        <p:nvSpPr>
          <p:cNvPr id="2" name="Rectangle 1">
            <a:extLst>
              <a:ext uri="{FF2B5EF4-FFF2-40B4-BE49-F238E27FC236}">
                <a16:creationId xmlns:a16="http://schemas.microsoft.com/office/drawing/2014/main" id="{F2C74651-A783-58C6-A41B-70824407934A}"/>
              </a:ext>
            </a:extLst>
          </p:cNvPr>
          <p:cNvSpPr>
            <a:spLocks noChangeArrowheads="1"/>
          </p:cNvSpPr>
          <p:nvPr/>
        </p:nvSpPr>
        <p:spPr bwMode="auto">
          <a:xfrm rot="10800000" flipV="1">
            <a:off x="627489" y="231118"/>
            <a:ext cx="6386945"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pt-BR" b="1" dirty="0"/>
              <a:t>Extração de Dados de Múltiplas Fontes</a:t>
            </a:r>
          </a:p>
          <a:p>
            <a:endParaRPr lang="pt-BR" sz="1400" b="1" dirty="0"/>
          </a:p>
          <a:p>
            <a:r>
              <a:rPr lang="pt-BR" sz="1400" dirty="0"/>
              <a:t>O Power BI suporta a combinação de dados de várias fontes, permitindo uma visão unificada. Isso é útil em cenários complexos onde informações dispersas precisam ser reunidas para análises mais abrangentes.</a:t>
            </a:r>
          </a:p>
          <a:p>
            <a:endParaRPr lang="pt-BR" sz="1400" dirty="0"/>
          </a:p>
          <a:p>
            <a:r>
              <a:rPr lang="pt-BR" sz="1400" b="1" dirty="0"/>
              <a:t>Fontes Comuns de Extração</a:t>
            </a:r>
          </a:p>
          <a:p>
            <a:endParaRPr lang="pt-BR" sz="1400" b="1" dirty="0"/>
          </a:p>
          <a:p>
            <a:pPr lvl="1"/>
            <a:r>
              <a:rPr lang="pt-BR" sz="1400" b="1" dirty="0"/>
              <a:t>SQL</a:t>
            </a:r>
            <a:endParaRPr lang="pt-BR" sz="1400" dirty="0"/>
          </a:p>
          <a:p>
            <a:pPr lvl="2"/>
            <a:r>
              <a:rPr lang="pt-BR" sz="1400" dirty="0"/>
              <a:t>Ideal para dados estruturados e históricos.</a:t>
            </a:r>
          </a:p>
          <a:p>
            <a:pPr lvl="2"/>
            <a:r>
              <a:rPr lang="pt-BR" sz="1400" b="1" dirty="0"/>
              <a:t>Exemplo: Importar tabelas de vendas e inventário.</a:t>
            </a:r>
          </a:p>
          <a:p>
            <a:pPr lvl="1"/>
            <a:endParaRPr lang="pt-BR" sz="1400" dirty="0"/>
          </a:p>
          <a:p>
            <a:pPr lvl="1"/>
            <a:r>
              <a:rPr lang="pt-BR" sz="1400" b="1" dirty="0"/>
              <a:t>Excel</a:t>
            </a:r>
            <a:endParaRPr lang="pt-BR" sz="1400" dirty="0"/>
          </a:p>
          <a:p>
            <a:pPr lvl="2"/>
            <a:r>
              <a:rPr lang="pt-BR" sz="1400" dirty="0"/>
              <a:t>Útil para dados temporários ou complementares.</a:t>
            </a:r>
          </a:p>
          <a:p>
            <a:pPr lvl="2"/>
            <a:r>
              <a:rPr lang="pt-BR" sz="1400" b="1" dirty="0"/>
              <a:t>Exemplo: Planilhas com projeções de vendas.</a:t>
            </a:r>
          </a:p>
          <a:p>
            <a:pPr lvl="2"/>
            <a:endParaRPr lang="pt-BR" sz="1400" b="1" dirty="0"/>
          </a:p>
          <a:p>
            <a:pPr lvl="1"/>
            <a:r>
              <a:rPr lang="pt-BR" sz="1400" b="1" dirty="0"/>
              <a:t>APIs</a:t>
            </a:r>
            <a:endParaRPr lang="pt-BR" sz="1400" dirty="0"/>
          </a:p>
          <a:p>
            <a:pPr lvl="2"/>
            <a:r>
              <a:rPr lang="pt-BR" sz="1400" dirty="0"/>
              <a:t>Excelente para dados dinâmicos e atualizações em tempo real.</a:t>
            </a:r>
          </a:p>
          <a:p>
            <a:pPr lvl="2"/>
            <a:r>
              <a:rPr lang="pt-BR" sz="1400" b="1" dirty="0"/>
              <a:t>Exemplo: Usar uma API para integrar dados meteorológicos e correlacionar com vendas sazonais.</a:t>
            </a:r>
          </a:p>
          <a:p>
            <a:endParaRPr lang="pt-BR" sz="1400" dirty="0"/>
          </a:p>
        </p:txBody>
      </p:sp>
    </p:spTree>
    <p:extLst>
      <p:ext uri="{BB962C8B-B14F-4D97-AF65-F5344CB8AC3E}">
        <p14:creationId xmlns:p14="http://schemas.microsoft.com/office/powerpoint/2010/main" val="3009811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8"/>
          <p:cNvPicPr/>
          <p:nvPr/>
        </p:nvPicPr>
        <p:blipFill>
          <a:blip r:embed="rId2"/>
          <a:stretch/>
        </p:blipFill>
        <p:spPr>
          <a:xfrm>
            <a:off x="0" y="0"/>
            <a:ext cx="9140760" cy="5140440"/>
          </a:xfrm>
          <a:prstGeom prst="rect">
            <a:avLst/>
          </a:prstGeom>
          <a:ln w="0">
            <a:noFill/>
          </a:ln>
        </p:spPr>
      </p:pic>
      <p:pic>
        <p:nvPicPr>
          <p:cNvPr id="45" name="Picture 2" descr="ELEMENTO_SENAI_BANDEIRA_1.png"/>
          <p:cNvPicPr/>
          <p:nvPr/>
        </p:nvPicPr>
        <p:blipFill>
          <a:blip r:embed="rId3"/>
          <a:stretch/>
        </p:blipFill>
        <p:spPr>
          <a:xfrm>
            <a:off x="5242320" y="376200"/>
            <a:ext cx="3395160" cy="3803040"/>
          </a:xfrm>
          <a:prstGeom prst="rect">
            <a:avLst/>
          </a:prstGeom>
          <a:ln w="0">
            <a:noFill/>
          </a:ln>
        </p:spPr>
      </p:pic>
      <p:sp>
        <p:nvSpPr>
          <p:cNvPr id="46" name="CustomShape 1"/>
          <p:cNvSpPr/>
          <p:nvPr/>
        </p:nvSpPr>
        <p:spPr>
          <a:xfrm>
            <a:off x="508680" y="4683240"/>
            <a:ext cx="357120" cy="1213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ct val="100000"/>
              </a:lnSpc>
              <a:buNone/>
            </a:pPr>
            <a:fld id="{5AB09B3A-E6D1-4888-AA02-B41630BCBFB4}" type="slidenum">
              <a:rPr lang="en-US" sz="800" b="1" strike="noStrike" spc="-1">
                <a:solidFill>
                  <a:srgbClr val="FFFFFF"/>
                </a:solidFill>
                <a:latin typeface="Trebuchet MS"/>
                <a:ea typeface="ＭＳ Ｐゴシック"/>
              </a:rPr>
              <a:t>2</a:t>
            </a:fld>
            <a:endParaRPr lang="pt-BR" sz="800" b="0" strike="noStrike" spc="-1">
              <a:latin typeface="Arial"/>
            </a:endParaRPr>
          </a:p>
        </p:txBody>
      </p:sp>
      <p:sp>
        <p:nvSpPr>
          <p:cNvPr id="47" name="CustomShape 2"/>
          <p:cNvSpPr/>
          <p:nvPr/>
        </p:nvSpPr>
        <p:spPr>
          <a:xfrm>
            <a:off x="5357880" y="2392240"/>
            <a:ext cx="3164400" cy="492443"/>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spAutoFit/>
          </a:bodyPr>
          <a:lstStyle/>
          <a:p>
            <a:pPr>
              <a:lnSpc>
                <a:spcPct val="100000"/>
              </a:lnSpc>
              <a:buNone/>
              <a:tabLst>
                <a:tab pos="0" algn="l"/>
              </a:tabLst>
            </a:pPr>
            <a:r>
              <a:rPr lang="pt-BR" sz="3200" b="1" strike="noStrike" spc="-1" dirty="0">
                <a:solidFill>
                  <a:srgbClr val="FFFFFF"/>
                </a:solidFill>
                <a:latin typeface="Calibri"/>
                <a:ea typeface="DejaVu Sans"/>
              </a:rPr>
              <a:t>Power BI</a:t>
            </a:r>
            <a:endParaRPr lang="pt-BR" sz="32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5EB581-C52A-432B-2D10-B0151F82EA21}"/>
            </a:ext>
          </a:extLst>
        </p:cNvPr>
        <p:cNvGrpSpPr/>
        <p:nvPr/>
      </p:nvGrpSpPr>
      <p:grpSpPr>
        <a:xfrm>
          <a:off x="0" y="0"/>
          <a:ext cx="0" cy="0"/>
          <a:chOff x="0" y="0"/>
          <a:chExt cx="0" cy="0"/>
        </a:xfrm>
      </p:grpSpPr>
      <p:sp>
        <p:nvSpPr>
          <p:cNvPr id="48" name="CustomShape 21">
            <a:extLst>
              <a:ext uri="{FF2B5EF4-FFF2-40B4-BE49-F238E27FC236}">
                <a16:creationId xmlns:a16="http://schemas.microsoft.com/office/drawing/2014/main" id="{76A13C3A-489F-9880-D5BC-5B8020BEFBA6}"/>
              </a:ext>
            </a:extLst>
          </p:cNvPr>
          <p:cNvSpPr/>
          <p:nvPr/>
        </p:nvSpPr>
        <p:spPr>
          <a:xfrm>
            <a:off x="7485480" y="0"/>
            <a:ext cx="1655280" cy="514044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p:style>
        <p:txBody>
          <a:bodyPr/>
          <a:lstStyle/>
          <a:p>
            <a:endParaRPr lang="pt-BR"/>
          </a:p>
        </p:txBody>
      </p:sp>
      <p:sp>
        <p:nvSpPr>
          <p:cNvPr id="2" name="Rectangle 1">
            <a:extLst>
              <a:ext uri="{FF2B5EF4-FFF2-40B4-BE49-F238E27FC236}">
                <a16:creationId xmlns:a16="http://schemas.microsoft.com/office/drawing/2014/main" id="{A9C13FE8-A278-EA8E-D871-BD4ED0A25140}"/>
              </a:ext>
            </a:extLst>
          </p:cNvPr>
          <p:cNvSpPr>
            <a:spLocks noChangeArrowheads="1"/>
          </p:cNvSpPr>
          <p:nvPr/>
        </p:nvSpPr>
        <p:spPr bwMode="auto">
          <a:xfrm rot="10800000" flipV="1">
            <a:off x="858982" y="446929"/>
            <a:ext cx="638694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pt-BR" sz="1600" b="1" dirty="0"/>
              <a:t>Caso de uso </a:t>
            </a:r>
          </a:p>
          <a:p>
            <a:endParaRPr lang="pt-BR" sz="1600" b="1" dirty="0"/>
          </a:p>
          <a:p>
            <a:r>
              <a:rPr lang="pt-BR" sz="1400" dirty="0"/>
              <a:t>Um analista deseja criar um relatório financeiro que combine:</a:t>
            </a:r>
          </a:p>
          <a:p>
            <a:endParaRPr lang="pt-BR" sz="1400" dirty="0"/>
          </a:p>
          <a:p>
            <a:pPr marL="742950" lvl="1" indent="-285750">
              <a:buFont typeface="Arial" panose="020B0604020202020204" pitchFamily="34" charset="0"/>
              <a:buChar char="•"/>
            </a:pPr>
            <a:r>
              <a:rPr lang="pt-BR" sz="1400" dirty="0"/>
              <a:t>Dados contábeis de um sistema ERP em SQL.</a:t>
            </a:r>
          </a:p>
          <a:p>
            <a:pPr marL="742950" lvl="1" indent="-285750">
              <a:buFont typeface="Arial" panose="020B0604020202020204" pitchFamily="34" charset="0"/>
              <a:buChar char="•"/>
            </a:pPr>
            <a:r>
              <a:rPr lang="pt-BR" sz="1400" dirty="0"/>
              <a:t>Planilhas com detalhes de custos operacionais.</a:t>
            </a:r>
          </a:p>
          <a:p>
            <a:pPr marL="742950" lvl="1" indent="-285750">
              <a:buFont typeface="Arial" panose="020B0604020202020204" pitchFamily="34" charset="0"/>
              <a:buChar char="•"/>
            </a:pPr>
            <a:r>
              <a:rPr lang="pt-BR" sz="1400" dirty="0"/>
              <a:t>Taxas de câmbio de uma API externa.</a:t>
            </a:r>
          </a:p>
          <a:p>
            <a:pPr lvl="1"/>
            <a:endParaRPr lang="pt-BR" sz="1600" b="1" dirty="0"/>
          </a:p>
          <a:p>
            <a:pPr lvl="2"/>
            <a:r>
              <a:rPr lang="pt-BR" sz="1400" b="1" dirty="0"/>
              <a:t>Passo 1:</a:t>
            </a:r>
            <a:r>
              <a:rPr lang="pt-BR" sz="1400" dirty="0"/>
              <a:t> Conectar-se ao banco de dados SQL e importar dados contábeis.</a:t>
            </a:r>
          </a:p>
          <a:p>
            <a:pPr lvl="2"/>
            <a:endParaRPr lang="pt-BR" sz="1400" dirty="0"/>
          </a:p>
          <a:p>
            <a:pPr lvl="2"/>
            <a:r>
              <a:rPr lang="pt-BR" sz="1400" b="1" dirty="0"/>
              <a:t>Passo 2:</a:t>
            </a:r>
            <a:r>
              <a:rPr lang="pt-BR" sz="1400" dirty="0"/>
              <a:t> Importar a planilha Excel com custos operacionais.</a:t>
            </a:r>
          </a:p>
          <a:p>
            <a:pPr lvl="2"/>
            <a:endParaRPr lang="pt-BR" sz="1400" dirty="0"/>
          </a:p>
          <a:p>
            <a:pPr lvl="2"/>
            <a:r>
              <a:rPr lang="pt-BR" sz="1400" b="1" dirty="0"/>
              <a:t>Passo 3:</a:t>
            </a:r>
            <a:r>
              <a:rPr lang="pt-BR" sz="1400" dirty="0"/>
              <a:t> Configurar uma chamada API para obter as taxas de câmbio.</a:t>
            </a:r>
          </a:p>
          <a:p>
            <a:pPr lvl="2"/>
            <a:endParaRPr lang="pt-BR" sz="1400" dirty="0"/>
          </a:p>
          <a:p>
            <a:pPr lvl="2"/>
            <a:r>
              <a:rPr lang="pt-BR" sz="1400" b="1" dirty="0"/>
              <a:t>Passo 4:</a:t>
            </a:r>
            <a:r>
              <a:rPr lang="pt-BR" sz="1400" dirty="0"/>
              <a:t> Unificar e transformar os dados no Power Query para gerar um relatório consolidado.</a:t>
            </a:r>
          </a:p>
          <a:p>
            <a:endParaRPr lang="pt-BR" sz="1200" dirty="0"/>
          </a:p>
        </p:txBody>
      </p:sp>
    </p:spTree>
    <p:extLst>
      <p:ext uri="{BB962C8B-B14F-4D97-AF65-F5344CB8AC3E}">
        <p14:creationId xmlns:p14="http://schemas.microsoft.com/office/powerpoint/2010/main" val="358292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1D71BF-44A7-EAC0-386A-AAFCD057B787}"/>
            </a:ext>
          </a:extLst>
        </p:cNvPr>
        <p:cNvGrpSpPr/>
        <p:nvPr/>
      </p:nvGrpSpPr>
      <p:grpSpPr>
        <a:xfrm>
          <a:off x="0" y="0"/>
          <a:ext cx="0" cy="0"/>
          <a:chOff x="0" y="0"/>
          <a:chExt cx="0" cy="0"/>
        </a:xfrm>
      </p:grpSpPr>
      <p:sp>
        <p:nvSpPr>
          <p:cNvPr id="48" name="CustomShape 21">
            <a:extLst>
              <a:ext uri="{FF2B5EF4-FFF2-40B4-BE49-F238E27FC236}">
                <a16:creationId xmlns:a16="http://schemas.microsoft.com/office/drawing/2014/main" id="{4A4BF950-DFF3-8B62-5B3A-9A5CA80969A9}"/>
              </a:ext>
            </a:extLst>
          </p:cNvPr>
          <p:cNvSpPr/>
          <p:nvPr/>
        </p:nvSpPr>
        <p:spPr>
          <a:xfrm>
            <a:off x="7485480" y="0"/>
            <a:ext cx="1655280" cy="514044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p:style>
        <p:txBody>
          <a:bodyPr/>
          <a:lstStyle/>
          <a:p>
            <a:endParaRPr lang="pt-BR"/>
          </a:p>
        </p:txBody>
      </p:sp>
      <p:sp>
        <p:nvSpPr>
          <p:cNvPr id="2" name="Rectangle 1">
            <a:extLst>
              <a:ext uri="{FF2B5EF4-FFF2-40B4-BE49-F238E27FC236}">
                <a16:creationId xmlns:a16="http://schemas.microsoft.com/office/drawing/2014/main" id="{5FA40B0B-E858-09F5-EA1F-C2A92F9A2E49}"/>
              </a:ext>
            </a:extLst>
          </p:cNvPr>
          <p:cNvSpPr>
            <a:spLocks noChangeArrowheads="1"/>
          </p:cNvSpPr>
          <p:nvPr/>
        </p:nvSpPr>
        <p:spPr bwMode="auto">
          <a:xfrm rot="10800000" flipV="1">
            <a:off x="870412" y="1514133"/>
            <a:ext cx="3427268"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pt-BR" sz="2400" b="1" dirty="0"/>
              <a:t>Chegamos ao final dos nossos Slides agora é hora de praticar.</a:t>
            </a:r>
            <a:endParaRPr lang="pt-BR" sz="2000" dirty="0"/>
          </a:p>
          <a:p>
            <a:endParaRPr lang="pt-BR" dirty="0"/>
          </a:p>
        </p:txBody>
      </p:sp>
      <p:pic>
        <p:nvPicPr>
          <p:cNvPr id="3" name="Imagem 2" descr="Desenho de personagem de desenho animado&#10;&#10;Descrição gerada automaticamente com confiança média">
            <a:extLst>
              <a:ext uri="{FF2B5EF4-FFF2-40B4-BE49-F238E27FC236}">
                <a16:creationId xmlns:a16="http://schemas.microsoft.com/office/drawing/2014/main" id="{76A8C188-D695-9ACB-45A8-9D6557A5E4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8730" y="960660"/>
            <a:ext cx="2839320" cy="2839320"/>
          </a:xfrm>
          <a:prstGeom prst="rect">
            <a:avLst/>
          </a:prstGeom>
        </p:spPr>
      </p:pic>
    </p:spTree>
    <p:extLst>
      <p:ext uri="{BB962C8B-B14F-4D97-AF65-F5344CB8AC3E}">
        <p14:creationId xmlns:p14="http://schemas.microsoft.com/office/powerpoint/2010/main" val="2307208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0" y="0"/>
            <a:ext cx="9140760" cy="514044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p:style>
        <p:txBody>
          <a:bodyPr/>
          <a:lstStyle/>
          <a:p>
            <a:endParaRPr lang="pt-BR"/>
          </a:p>
        </p:txBody>
      </p:sp>
      <p:pic>
        <p:nvPicPr>
          <p:cNvPr id="198" name="Picture 16"/>
          <p:cNvPicPr/>
          <p:nvPr/>
        </p:nvPicPr>
        <p:blipFill>
          <a:blip r:embed="rId2"/>
          <a:stretch/>
        </p:blipFill>
        <p:spPr>
          <a:xfrm>
            <a:off x="3925800" y="2222640"/>
            <a:ext cx="1289160" cy="695160"/>
          </a:xfrm>
          <a:prstGeom prst="rect">
            <a:avLst/>
          </a:prstGeom>
          <a:ln w="0">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CustomShape 21"/>
          <p:cNvSpPr/>
          <p:nvPr/>
        </p:nvSpPr>
        <p:spPr>
          <a:xfrm>
            <a:off x="7485480" y="0"/>
            <a:ext cx="1655280" cy="514044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p:style>
        <p:txBody>
          <a:bodyPr/>
          <a:lstStyle/>
          <a:p>
            <a:endParaRPr lang="pt-BR"/>
          </a:p>
        </p:txBody>
      </p:sp>
      <p:sp>
        <p:nvSpPr>
          <p:cNvPr id="3" name="CaixaDeTexto 2">
            <a:extLst>
              <a:ext uri="{FF2B5EF4-FFF2-40B4-BE49-F238E27FC236}">
                <a16:creationId xmlns:a16="http://schemas.microsoft.com/office/drawing/2014/main" id="{070C6287-D60F-4CFB-3726-6C0E1B5EBE26}"/>
              </a:ext>
            </a:extLst>
          </p:cNvPr>
          <p:cNvSpPr txBox="1"/>
          <p:nvPr/>
        </p:nvSpPr>
        <p:spPr>
          <a:xfrm>
            <a:off x="763026" y="2238816"/>
            <a:ext cx="5858933" cy="1569660"/>
          </a:xfrm>
          <a:prstGeom prst="rect">
            <a:avLst/>
          </a:prstGeom>
          <a:noFill/>
        </p:spPr>
        <p:txBody>
          <a:bodyPr wrap="square">
            <a:spAutoFit/>
          </a:bodyPr>
          <a:lstStyle/>
          <a:p>
            <a:pPr algn="just"/>
            <a:r>
              <a:rPr lang="pt-BR" sz="1600" dirty="0"/>
              <a:t>O Power BI é uma das ferramentas mais populares para análise de dados e criação de relatórios dinâmicos. Ele oferece uma ampla variedade de funcionalidades e conectores para permitir a extração e integração de dados de diferentes fontes. Para uma obtenção eficiente de dados, é essencial entender e identificar os recursos disponíveis.</a:t>
            </a:r>
          </a:p>
        </p:txBody>
      </p:sp>
      <p:sp>
        <p:nvSpPr>
          <p:cNvPr id="6" name="CaixaDeTexto 5">
            <a:extLst>
              <a:ext uri="{FF2B5EF4-FFF2-40B4-BE49-F238E27FC236}">
                <a16:creationId xmlns:a16="http://schemas.microsoft.com/office/drawing/2014/main" id="{A02001E6-616E-01AF-A484-CE25B5F25F57}"/>
              </a:ext>
            </a:extLst>
          </p:cNvPr>
          <p:cNvSpPr txBox="1"/>
          <p:nvPr/>
        </p:nvSpPr>
        <p:spPr>
          <a:xfrm>
            <a:off x="763026" y="752568"/>
            <a:ext cx="3759200" cy="461665"/>
          </a:xfrm>
          <a:prstGeom prst="rect">
            <a:avLst/>
          </a:prstGeom>
          <a:noFill/>
        </p:spPr>
        <p:txBody>
          <a:bodyPr wrap="square">
            <a:spAutoFit/>
          </a:bodyPr>
          <a:lstStyle/>
          <a:p>
            <a:r>
              <a:rPr lang="pt-BR" sz="2400" b="1" dirty="0"/>
              <a:t>O Power BI</a:t>
            </a:r>
            <a:endParaRPr lang="pt-BR" sz="2400" dirty="0"/>
          </a:p>
        </p:txBody>
      </p:sp>
      <p:pic>
        <p:nvPicPr>
          <p:cNvPr id="4" name="Imagem 3" descr="Desenho de personagem de desenho animado&#10;&#10;Descrição gerada automaticamente com confiança média">
            <a:extLst>
              <a:ext uri="{FF2B5EF4-FFF2-40B4-BE49-F238E27FC236}">
                <a16:creationId xmlns:a16="http://schemas.microsoft.com/office/drawing/2014/main" id="{BAD718B6-AA99-5167-60CF-5A2902990C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3460" y="254039"/>
            <a:ext cx="1920387" cy="192038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B30406-20A2-CD6C-887B-EDB3A7D754D6}"/>
            </a:ext>
          </a:extLst>
        </p:cNvPr>
        <p:cNvGrpSpPr/>
        <p:nvPr/>
      </p:nvGrpSpPr>
      <p:grpSpPr>
        <a:xfrm>
          <a:off x="0" y="0"/>
          <a:ext cx="0" cy="0"/>
          <a:chOff x="0" y="0"/>
          <a:chExt cx="0" cy="0"/>
        </a:xfrm>
      </p:grpSpPr>
      <p:sp>
        <p:nvSpPr>
          <p:cNvPr id="48" name="CustomShape 21">
            <a:extLst>
              <a:ext uri="{FF2B5EF4-FFF2-40B4-BE49-F238E27FC236}">
                <a16:creationId xmlns:a16="http://schemas.microsoft.com/office/drawing/2014/main" id="{A4679708-3695-F22B-FF2F-6888E424D3D6}"/>
              </a:ext>
            </a:extLst>
          </p:cNvPr>
          <p:cNvSpPr/>
          <p:nvPr/>
        </p:nvSpPr>
        <p:spPr>
          <a:xfrm>
            <a:off x="7485480" y="0"/>
            <a:ext cx="1655280" cy="514044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p:style>
        <p:txBody>
          <a:bodyPr/>
          <a:lstStyle/>
          <a:p>
            <a:endParaRPr lang="pt-BR"/>
          </a:p>
        </p:txBody>
      </p:sp>
      <p:sp>
        <p:nvSpPr>
          <p:cNvPr id="6" name="CaixaDeTexto 5">
            <a:extLst>
              <a:ext uri="{FF2B5EF4-FFF2-40B4-BE49-F238E27FC236}">
                <a16:creationId xmlns:a16="http://schemas.microsoft.com/office/drawing/2014/main" id="{2CD92DBF-EEC9-ABEA-E3FE-702077ABFD77}"/>
              </a:ext>
            </a:extLst>
          </p:cNvPr>
          <p:cNvSpPr txBox="1"/>
          <p:nvPr/>
        </p:nvSpPr>
        <p:spPr>
          <a:xfrm>
            <a:off x="891821" y="711004"/>
            <a:ext cx="5858933" cy="369332"/>
          </a:xfrm>
          <a:prstGeom prst="rect">
            <a:avLst/>
          </a:prstGeom>
          <a:noFill/>
        </p:spPr>
        <p:txBody>
          <a:bodyPr wrap="square">
            <a:spAutoFit/>
          </a:bodyPr>
          <a:lstStyle/>
          <a:p>
            <a:r>
              <a:rPr lang="pt-BR" b="1" dirty="0"/>
              <a:t>Ferramentas do Power BI para Extração de Dados</a:t>
            </a:r>
          </a:p>
        </p:txBody>
      </p:sp>
      <p:sp>
        <p:nvSpPr>
          <p:cNvPr id="5" name="Rectangle 3">
            <a:extLst>
              <a:ext uri="{FF2B5EF4-FFF2-40B4-BE49-F238E27FC236}">
                <a16:creationId xmlns:a16="http://schemas.microsoft.com/office/drawing/2014/main" id="{1626D34B-8649-112F-80ED-A329F767D46B}"/>
              </a:ext>
            </a:extLst>
          </p:cNvPr>
          <p:cNvSpPr>
            <a:spLocks noChangeArrowheads="1"/>
          </p:cNvSpPr>
          <p:nvPr/>
        </p:nvSpPr>
        <p:spPr bwMode="auto">
          <a:xfrm rot="10800000" flipV="1">
            <a:off x="959597" y="1631729"/>
            <a:ext cx="5723379"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pt-BR" altLang="pt-BR" sz="1600" b="1" i="0" u="none" strike="noStrike" cap="none" normalizeH="0" baseline="0" dirty="0">
                <a:ln>
                  <a:noFill/>
                </a:ln>
                <a:solidFill>
                  <a:schemeClr val="tx1"/>
                </a:solidFill>
                <a:effectLst/>
                <a:latin typeface="Arial" panose="020B0604020202020204" pitchFamily="34" charset="0"/>
              </a:rPr>
              <a:t>Power Query</a:t>
            </a:r>
          </a:p>
          <a:p>
            <a:pPr marL="0" marR="0" lvl="0" indent="0" algn="l" defTabSz="914400" rtl="0" eaLnBrk="0" fontAlgn="base" latinLnBrk="0" hangingPunct="0">
              <a:lnSpc>
                <a:spcPct val="100000"/>
              </a:lnSpc>
              <a:spcBef>
                <a:spcPct val="0"/>
              </a:spcBef>
              <a:spcAft>
                <a:spcPct val="0"/>
              </a:spcAft>
              <a:buClrTx/>
              <a:buSzTx/>
              <a:tabLst/>
            </a:pPr>
            <a:endParaRPr kumimoji="0" lang="pt-BR" altLang="pt-BR" sz="16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pPr>
            <a:r>
              <a:rPr kumimoji="0" lang="pt-BR" altLang="pt-BR" sz="1600" b="0" i="0" u="none" strike="noStrike" cap="none" normalizeH="0" baseline="0" dirty="0">
                <a:ln>
                  <a:noFill/>
                </a:ln>
                <a:solidFill>
                  <a:schemeClr val="tx1"/>
                </a:solidFill>
                <a:effectLst/>
                <a:latin typeface="Arial" panose="020B0604020202020204" pitchFamily="34" charset="0"/>
              </a:rPr>
              <a:t>Ferramenta principal no Power BI para conectar-se às fontes de dados e preparar os dados.</a:t>
            </a:r>
          </a:p>
          <a:p>
            <a:pPr lvl="1" eaLnBrk="0" fontAlgn="base" hangingPunct="0">
              <a:spcBef>
                <a:spcPct val="0"/>
              </a:spcBef>
              <a:spcAft>
                <a:spcPct val="0"/>
              </a:spcAft>
            </a:pPr>
            <a:endParaRPr kumimoji="0" lang="pt-BR" altLang="pt-BR" sz="16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pPr>
            <a:r>
              <a:rPr kumimoji="0" lang="pt-BR" altLang="pt-BR" sz="1600" b="0" i="0" u="none" strike="noStrike" cap="none" normalizeH="0" baseline="0" dirty="0">
                <a:ln>
                  <a:noFill/>
                </a:ln>
                <a:solidFill>
                  <a:schemeClr val="tx1"/>
                </a:solidFill>
                <a:effectLst/>
                <a:latin typeface="Arial" panose="020B0604020202020204" pitchFamily="34" charset="0"/>
              </a:rPr>
              <a:t>Permite realizar operações de ETL (</a:t>
            </a:r>
            <a:r>
              <a:rPr kumimoji="0" lang="pt-BR" altLang="pt-BR" sz="1600" b="0" i="0" u="none" strike="noStrike" cap="none" normalizeH="0" baseline="0" dirty="0" err="1">
                <a:ln>
                  <a:noFill/>
                </a:ln>
                <a:solidFill>
                  <a:schemeClr val="tx1"/>
                </a:solidFill>
                <a:effectLst/>
                <a:latin typeface="Arial" panose="020B0604020202020204" pitchFamily="34" charset="0"/>
              </a:rPr>
              <a:t>Extract</a:t>
            </a:r>
            <a:r>
              <a:rPr kumimoji="0" lang="pt-BR" altLang="pt-BR" sz="1600" b="0" i="0" u="none" strike="noStrike" cap="none" normalizeH="0" baseline="0" dirty="0">
                <a:ln>
                  <a:noFill/>
                </a:ln>
                <a:solidFill>
                  <a:schemeClr val="tx1"/>
                </a:solidFill>
                <a:effectLst/>
                <a:latin typeface="Arial" panose="020B0604020202020204" pitchFamily="34" charset="0"/>
              </a:rPr>
              <a:t>, </a:t>
            </a:r>
            <a:r>
              <a:rPr kumimoji="0" lang="pt-BR" altLang="pt-BR" sz="1600" b="0" i="0" u="none" strike="noStrike" cap="none" normalizeH="0" baseline="0" dirty="0" err="1">
                <a:ln>
                  <a:noFill/>
                </a:ln>
                <a:solidFill>
                  <a:schemeClr val="tx1"/>
                </a:solidFill>
                <a:effectLst/>
                <a:latin typeface="Arial" panose="020B0604020202020204" pitchFamily="34" charset="0"/>
              </a:rPr>
              <a:t>Transform</a:t>
            </a:r>
            <a:r>
              <a:rPr kumimoji="0" lang="pt-BR" altLang="pt-BR" sz="1600" b="0" i="0" u="none" strike="noStrike" cap="none" normalizeH="0" baseline="0" dirty="0">
                <a:ln>
                  <a:noFill/>
                </a:ln>
                <a:solidFill>
                  <a:schemeClr val="tx1"/>
                </a:solidFill>
                <a:effectLst/>
                <a:latin typeface="Arial" panose="020B0604020202020204" pitchFamily="34" charset="0"/>
              </a:rPr>
              <a:t>, </a:t>
            </a:r>
            <a:r>
              <a:rPr kumimoji="0" lang="pt-BR" altLang="pt-BR" sz="1600" b="0" i="0" u="none" strike="noStrike" cap="none" normalizeH="0" baseline="0" dirty="0" err="1">
                <a:ln>
                  <a:noFill/>
                </a:ln>
                <a:solidFill>
                  <a:schemeClr val="tx1"/>
                </a:solidFill>
                <a:effectLst/>
                <a:latin typeface="Arial" panose="020B0604020202020204" pitchFamily="34" charset="0"/>
              </a:rPr>
              <a:t>Load</a:t>
            </a:r>
            <a:r>
              <a:rPr kumimoji="0" lang="pt-BR" altLang="pt-BR" sz="1600" b="0" i="0" u="none" strike="noStrike" cap="none" normalizeH="0" baseline="0" dirty="0">
                <a:ln>
                  <a:noFill/>
                </a:ln>
                <a:solidFill>
                  <a:schemeClr val="tx1"/>
                </a:solidFill>
                <a:effectLst/>
                <a:latin typeface="Arial" panose="020B0604020202020204" pitchFamily="34" charset="0"/>
              </a:rPr>
              <a:t>), como limpeza, junção e transformação de dados.</a:t>
            </a:r>
          </a:p>
          <a:p>
            <a:pPr lvl="1" eaLnBrk="0" fontAlgn="base" hangingPunct="0">
              <a:spcBef>
                <a:spcPct val="0"/>
              </a:spcBef>
              <a:spcAft>
                <a:spcPct val="0"/>
              </a:spcAft>
            </a:pPr>
            <a:endParaRPr kumimoji="0" lang="pt-BR" altLang="pt-BR" sz="16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pPr>
            <a:r>
              <a:rPr kumimoji="0" lang="pt-BR" altLang="pt-BR" sz="1600" b="0" i="0" u="none" strike="noStrike" cap="none" normalizeH="0" baseline="0" dirty="0">
                <a:ln>
                  <a:noFill/>
                </a:ln>
                <a:solidFill>
                  <a:schemeClr val="tx1"/>
                </a:solidFill>
                <a:effectLst/>
                <a:latin typeface="Arial" panose="020B0604020202020204" pitchFamily="34" charset="0"/>
              </a:rPr>
              <a:t>Fornece uma interface visual para criar consultas de maneira intuitiva.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9498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8E21C2-ADCB-9D19-F2A1-C85428E942D7}"/>
            </a:ext>
          </a:extLst>
        </p:cNvPr>
        <p:cNvGrpSpPr/>
        <p:nvPr/>
      </p:nvGrpSpPr>
      <p:grpSpPr>
        <a:xfrm>
          <a:off x="0" y="0"/>
          <a:ext cx="0" cy="0"/>
          <a:chOff x="0" y="0"/>
          <a:chExt cx="0" cy="0"/>
        </a:xfrm>
      </p:grpSpPr>
      <p:sp>
        <p:nvSpPr>
          <p:cNvPr id="48" name="CustomShape 21">
            <a:extLst>
              <a:ext uri="{FF2B5EF4-FFF2-40B4-BE49-F238E27FC236}">
                <a16:creationId xmlns:a16="http://schemas.microsoft.com/office/drawing/2014/main" id="{5124D41B-47EA-51BA-BA16-F41E8E5758E4}"/>
              </a:ext>
            </a:extLst>
          </p:cNvPr>
          <p:cNvSpPr/>
          <p:nvPr/>
        </p:nvSpPr>
        <p:spPr>
          <a:xfrm>
            <a:off x="7485480" y="0"/>
            <a:ext cx="1655280" cy="514044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p:style>
        <p:txBody>
          <a:bodyPr/>
          <a:lstStyle/>
          <a:p>
            <a:endParaRPr lang="pt-BR"/>
          </a:p>
        </p:txBody>
      </p:sp>
      <p:sp>
        <p:nvSpPr>
          <p:cNvPr id="6" name="CaixaDeTexto 5">
            <a:extLst>
              <a:ext uri="{FF2B5EF4-FFF2-40B4-BE49-F238E27FC236}">
                <a16:creationId xmlns:a16="http://schemas.microsoft.com/office/drawing/2014/main" id="{A91522E7-15EA-E440-358C-DC490DEB4782}"/>
              </a:ext>
            </a:extLst>
          </p:cNvPr>
          <p:cNvSpPr txBox="1"/>
          <p:nvPr/>
        </p:nvSpPr>
        <p:spPr>
          <a:xfrm>
            <a:off x="891821" y="711004"/>
            <a:ext cx="5858933" cy="369332"/>
          </a:xfrm>
          <a:prstGeom prst="rect">
            <a:avLst/>
          </a:prstGeom>
          <a:noFill/>
        </p:spPr>
        <p:txBody>
          <a:bodyPr wrap="square">
            <a:spAutoFit/>
          </a:bodyPr>
          <a:lstStyle/>
          <a:p>
            <a:r>
              <a:rPr lang="pt-BR" b="1" dirty="0"/>
              <a:t>Ferramentas do Power BI para Extração de Dados</a:t>
            </a:r>
          </a:p>
        </p:txBody>
      </p:sp>
      <p:sp>
        <p:nvSpPr>
          <p:cNvPr id="5" name="Rectangle 3">
            <a:extLst>
              <a:ext uri="{FF2B5EF4-FFF2-40B4-BE49-F238E27FC236}">
                <a16:creationId xmlns:a16="http://schemas.microsoft.com/office/drawing/2014/main" id="{EB00AFFF-75DD-622B-7B48-5EE0E2896D0F}"/>
              </a:ext>
            </a:extLst>
          </p:cNvPr>
          <p:cNvSpPr>
            <a:spLocks noChangeArrowheads="1"/>
          </p:cNvSpPr>
          <p:nvPr/>
        </p:nvSpPr>
        <p:spPr bwMode="auto">
          <a:xfrm rot="10800000" flipV="1">
            <a:off x="887205" y="1310844"/>
            <a:ext cx="6230912" cy="3262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pt-BR" sz="1600" b="1" dirty="0"/>
              <a:t>Conectores Nativos</a:t>
            </a:r>
          </a:p>
          <a:p>
            <a:endParaRPr lang="pt-BR" sz="1600" dirty="0"/>
          </a:p>
          <a:p>
            <a:r>
              <a:rPr lang="pt-BR" sz="1600" dirty="0"/>
              <a:t>O Power BI possui conectores </a:t>
            </a:r>
            <a:r>
              <a:rPr lang="pt-BR" sz="1600" dirty="0" err="1"/>
              <a:t>pré</a:t>
            </a:r>
            <a:r>
              <a:rPr lang="pt-BR" sz="1600" dirty="0"/>
              <a:t>-desenvolvidos para fontes populares, como:</a:t>
            </a:r>
          </a:p>
          <a:p>
            <a:endParaRPr lang="pt-BR" sz="1600" dirty="0"/>
          </a:p>
          <a:p>
            <a:pPr lvl="1"/>
            <a:r>
              <a:rPr lang="pt-BR" sz="1600" b="1" dirty="0"/>
              <a:t>Banco de Dados SQL:</a:t>
            </a:r>
            <a:r>
              <a:rPr lang="pt-BR" sz="1600" dirty="0"/>
              <a:t> MySQL, SQL Server, PostgreSQL.</a:t>
            </a:r>
          </a:p>
          <a:p>
            <a:pPr lvl="1"/>
            <a:endParaRPr lang="pt-BR" sz="1600" dirty="0"/>
          </a:p>
          <a:p>
            <a:pPr lvl="1"/>
            <a:r>
              <a:rPr lang="pt-BR" sz="1600" b="1" dirty="0"/>
              <a:t>Arquivos:</a:t>
            </a:r>
            <a:r>
              <a:rPr lang="pt-BR" sz="1600" dirty="0"/>
              <a:t> Excel, CSV, TXT.</a:t>
            </a:r>
          </a:p>
          <a:p>
            <a:pPr lvl="1"/>
            <a:endParaRPr lang="pt-BR" sz="1600" dirty="0"/>
          </a:p>
          <a:p>
            <a:pPr lvl="1"/>
            <a:r>
              <a:rPr lang="pt-BR" sz="1600" b="1" dirty="0"/>
              <a:t>Serviços na Nuvem:</a:t>
            </a:r>
            <a:r>
              <a:rPr lang="pt-BR" sz="1600" dirty="0"/>
              <a:t> Google </a:t>
            </a:r>
            <a:r>
              <a:rPr lang="pt-BR" sz="1600" dirty="0" err="1"/>
              <a:t>Analytics</a:t>
            </a:r>
            <a:r>
              <a:rPr lang="pt-BR" sz="1600" dirty="0"/>
              <a:t>, Azure, </a:t>
            </a:r>
            <a:r>
              <a:rPr lang="pt-BR" sz="1600" dirty="0" err="1"/>
              <a:t>Salesforce</a:t>
            </a:r>
            <a:r>
              <a:rPr lang="pt-BR" sz="1600" dirty="0"/>
              <a:t>.</a:t>
            </a:r>
          </a:p>
          <a:p>
            <a:pPr lvl="1"/>
            <a:endParaRPr lang="pt-BR" sz="1600" dirty="0"/>
          </a:p>
          <a:p>
            <a:pPr lvl="1"/>
            <a:r>
              <a:rPr lang="pt-BR" sz="1600" b="1" dirty="0"/>
              <a:t>APIs:</a:t>
            </a:r>
            <a:r>
              <a:rPr lang="pt-BR" sz="1600" dirty="0"/>
              <a:t> REST APIs e serviços web personalizados.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6589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9770E8-0637-4FAB-1B88-C32376F9DA2C}"/>
            </a:ext>
          </a:extLst>
        </p:cNvPr>
        <p:cNvGrpSpPr/>
        <p:nvPr/>
      </p:nvGrpSpPr>
      <p:grpSpPr>
        <a:xfrm>
          <a:off x="0" y="0"/>
          <a:ext cx="0" cy="0"/>
          <a:chOff x="0" y="0"/>
          <a:chExt cx="0" cy="0"/>
        </a:xfrm>
      </p:grpSpPr>
      <p:sp>
        <p:nvSpPr>
          <p:cNvPr id="48" name="CustomShape 21">
            <a:extLst>
              <a:ext uri="{FF2B5EF4-FFF2-40B4-BE49-F238E27FC236}">
                <a16:creationId xmlns:a16="http://schemas.microsoft.com/office/drawing/2014/main" id="{345B4228-AABE-C143-E513-8B004E18BE40}"/>
              </a:ext>
            </a:extLst>
          </p:cNvPr>
          <p:cNvSpPr/>
          <p:nvPr/>
        </p:nvSpPr>
        <p:spPr>
          <a:xfrm>
            <a:off x="7485480" y="0"/>
            <a:ext cx="1655280" cy="514044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p:style>
        <p:txBody>
          <a:bodyPr/>
          <a:lstStyle/>
          <a:p>
            <a:endParaRPr lang="pt-BR"/>
          </a:p>
        </p:txBody>
      </p:sp>
      <p:sp>
        <p:nvSpPr>
          <p:cNvPr id="6" name="CaixaDeTexto 5">
            <a:extLst>
              <a:ext uri="{FF2B5EF4-FFF2-40B4-BE49-F238E27FC236}">
                <a16:creationId xmlns:a16="http://schemas.microsoft.com/office/drawing/2014/main" id="{FF9C0133-B967-1F96-0417-9DB45AA5525C}"/>
              </a:ext>
            </a:extLst>
          </p:cNvPr>
          <p:cNvSpPr txBox="1"/>
          <p:nvPr/>
        </p:nvSpPr>
        <p:spPr>
          <a:xfrm>
            <a:off x="891821" y="711004"/>
            <a:ext cx="5858933" cy="369332"/>
          </a:xfrm>
          <a:prstGeom prst="rect">
            <a:avLst/>
          </a:prstGeom>
          <a:noFill/>
        </p:spPr>
        <p:txBody>
          <a:bodyPr wrap="square">
            <a:spAutoFit/>
          </a:bodyPr>
          <a:lstStyle/>
          <a:p>
            <a:r>
              <a:rPr lang="pt-BR" b="1" dirty="0"/>
              <a:t>Ferramentas do Power BI para Extração de Dados</a:t>
            </a:r>
          </a:p>
        </p:txBody>
      </p:sp>
      <p:sp>
        <p:nvSpPr>
          <p:cNvPr id="5" name="Rectangle 3">
            <a:extLst>
              <a:ext uri="{FF2B5EF4-FFF2-40B4-BE49-F238E27FC236}">
                <a16:creationId xmlns:a16="http://schemas.microsoft.com/office/drawing/2014/main" id="{56D6A021-5C5A-FDB6-FA5C-24BB6AF999C7}"/>
              </a:ext>
            </a:extLst>
          </p:cNvPr>
          <p:cNvSpPr>
            <a:spLocks noChangeArrowheads="1"/>
          </p:cNvSpPr>
          <p:nvPr/>
        </p:nvSpPr>
        <p:spPr bwMode="auto">
          <a:xfrm rot="10800000" flipV="1">
            <a:off x="1263799" y="1909382"/>
            <a:ext cx="5858933" cy="1538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pt-BR" sz="1600" b="1" dirty="0"/>
              <a:t>Conexão via Scripts:</a:t>
            </a:r>
          </a:p>
          <a:p>
            <a:endParaRPr lang="pt-BR" sz="1600" dirty="0"/>
          </a:p>
          <a:p>
            <a:r>
              <a:rPr lang="pt-BR" sz="1600" dirty="0"/>
              <a:t>O Power BI também permite integrar dados usando scripts em linguagens como R ou Python, para realizar transformações avançadas ou integrações customizadas.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9439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9F0DC3-8386-2AFD-1FF7-18197272F62D}"/>
            </a:ext>
          </a:extLst>
        </p:cNvPr>
        <p:cNvGrpSpPr/>
        <p:nvPr/>
      </p:nvGrpSpPr>
      <p:grpSpPr>
        <a:xfrm>
          <a:off x="0" y="0"/>
          <a:ext cx="0" cy="0"/>
          <a:chOff x="0" y="0"/>
          <a:chExt cx="0" cy="0"/>
        </a:xfrm>
      </p:grpSpPr>
      <p:sp>
        <p:nvSpPr>
          <p:cNvPr id="48" name="CustomShape 21">
            <a:extLst>
              <a:ext uri="{FF2B5EF4-FFF2-40B4-BE49-F238E27FC236}">
                <a16:creationId xmlns:a16="http://schemas.microsoft.com/office/drawing/2014/main" id="{AFEFA6DE-C9B9-9110-9C93-8FA00A9EE6BD}"/>
              </a:ext>
            </a:extLst>
          </p:cNvPr>
          <p:cNvSpPr/>
          <p:nvPr/>
        </p:nvSpPr>
        <p:spPr>
          <a:xfrm>
            <a:off x="7485480" y="0"/>
            <a:ext cx="1655280" cy="514044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p:style>
        <p:txBody>
          <a:bodyPr/>
          <a:lstStyle/>
          <a:p>
            <a:endParaRPr lang="pt-BR"/>
          </a:p>
        </p:txBody>
      </p:sp>
      <p:sp>
        <p:nvSpPr>
          <p:cNvPr id="5" name="Rectangle 3">
            <a:extLst>
              <a:ext uri="{FF2B5EF4-FFF2-40B4-BE49-F238E27FC236}">
                <a16:creationId xmlns:a16="http://schemas.microsoft.com/office/drawing/2014/main" id="{140D593D-906C-F098-5043-95FC224ECB1D}"/>
              </a:ext>
            </a:extLst>
          </p:cNvPr>
          <p:cNvSpPr>
            <a:spLocks noChangeArrowheads="1"/>
          </p:cNvSpPr>
          <p:nvPr/>
        </p:nvSpPr>
        <p:spPr bwMode="auto">
          <a:xfrm rot="10800000" flipV="1">
            <a:off x="958999" y="308063"/>
            <a:ext cx="585893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pt-BR" sz="1600" b="1" dirty="0"/>
              <a:t>Conceitos de ETL (</a:t>
            </a:r>
            <a:r>
              <a:rPr lang="pt-BR" sz="1600" b="1" dirty="0" err="1"/>
              <a:t>Extract</a:t>
            </a:r>
            <a:r>
              <a:rPr lang="pt-BR" sz="1600" b="1" dirty="0"/>
              <a:t>, </a:t>
            </a:r>
            <a:r>
              <a:rPr lang="pt-BR" sz="1600" b="1" dirty="0" err="1"/>
              <a:t>Transform</a:t>
            </a:r>
            <a:r>
              <a:rPr lang="pt-BR" sz="1600" b="1" dirty="0"/>
              <a:t>, </a:t>
            </a:r>
            <a:r>
              <a:rPr lang="pt-BR" sz="1600" b="1" dirty="0" err="1"/>
              <a:t>Load</a:t>
            </a:r>
            <a:r>
              <a:rPr lang="pt-BR" sz="1600" b="1" dirty="0"/>
              <a:t>)</a:t>
            </a:r>
          </a:p>
          <a:p>
            <a:endParaRPr lang="pt-BR" sz="1600" b="1" dirty="0"/>
          </a:p>
          <a:p>
            <a:r>
              <a:rPr lang="pt-BR" sz="1600" dirty="0"/>
              <a:t>O processo de ETL é fundamental para o uso eficaz do Power BI. Este conceito refere-se às três etapas principais no tratamento de dados:</a:t>
            </a:r>
          </a:p>
          <a:p>
            <a:endParaRPr lang="pt-BR" sz="1600" dirty="0"/>
          </a:p>
          <a:p>
            <a:r>
              <a:rPr lang="pt-BR" sz="1600" b="1" dirty="0" err="1"/>
              <a:t>Extract</a:t>
            </a:r>
            <a:r>
              <a:rPr lang="pt-BR" sz="1600" b="1" dirty="0"/>
              <a:t> (Extração)</a:t>
            </a:r>
          </a:p>
          <a:p>
            <a:endParaRPr lang="pt-BR" sz="1600" dirty="0"/>
          </a:p>
          <a:p>
            <a:pPr lvl="1"/>
            <a:r>
              <a:rPr lang="pt-BR" sz="1600" dirty="0"/>
              <a:t>Refere-se à obtenção de dados brutos de diferentes fontes.</a:t>
            </a:r>
          </a:p>
          <a:p>
            <a:pPr lvl="1"/>
            <a:endParaRPr lang="pt-BR" sz="1600" dirty="0"/>
          </a:p>
          <a:p>
            <a:pPr lvl="1"/>
            <a:r>
              <a:rPr lang="pt-BR" sz="1600" b="1" dirty="0"/>
              <a:t>Exemplos:</a:t>
            </a:r>
          </a:p>
          <a:p>
            <a:pPr lvl="1"/>
            <a:endParaRPr lang="pt-BR" sz="1600" b="1" dirty="0"/>
          </a:p>
          <a:p>
            <a:pPr marL="1200150" lvl="2" indent="-285750">
              <a:buFont typeface="Arial" panose="020B0604020202020204" pitchFamily="34" charset="0"/>
              <a:buChar char="•"/>
            </a:pPr>
            <a:r>
              <a:rPr lang="pt-BR" sz="1600" dirty="0"/>
              <a:t>Extração de registros de um banco de dados SQL.</a:t>
            </a:r>
          </a:p>
          <a:p>
            <a:pPr marL="1200150" lvl="2" indent="-285750">
              <a:buFont typeface="Arial" panose="020B0604020202020204" pitchFamily="34" charset="0"/>
              <a:buChar char="•"/>
            </a:pPr>
            <a:r>
              <a:rPr lang="pt-BR" sz="1600" dirty="0"/>
              <a:t>Coleta de dados de uma API para integrar dados dinâmicos.</a:t>
            </a:r>
          </a:p>
          <a:p>
            <a:endParaRPr lang="pt-BR" sz="1600" dirty="0"/>
          </a:p>
        </p:txBody>
      </p:sp>
    </p:spTree>
    <p:extLst>
      <p:ext uri="{BB962C8B-B14F-4D97-AF65-F5344CB8AC3E}">
        <p14:creationId xmlns:p14="http://schemas.microsoft.com/office/powerpoint/2010/main" val="2713994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F3A4B3-EFED-6114-D13B-1E552E8861A8}"/>
            </a:ext>
          </a:extLst>
        </p:cNvPr>
        <p:cNvGrpSpPr/>
        <p:nvPr/>
      </p:nvGrpSpPr>
      <p:grpSpPr>
        <a:xfrm>
          <a:off x="0" y="0"/>
          <a:ext cx="0" cy="0"/>
          <a:chOff x="0" y="0"/>
          <a:chExt cx="0" cy="0"/>
        </a:xfrm>
      </p:grpSpPr>
      <p:sp>
        <p:nvSpPr>
          <p:cNvPr id="48" name="CustomShape 21">
            <a:extLst>
              <a:ext uri="{FF2B5EF4-FFF2-40B4-BE49-F238E27FC236}">
                <a16:creationId xmlns:a16="http://schemas.microsoft.com/office/drawing/2014/main" id="{16903A06-9CE0-CA61-B90E-F0E1DF2158D1}"/>
              </a:ext>
            </a:extLst>
          </p:cNvPr>
          <p:cNvSpPr/>
          <p:nvPr/>
        </p:nvSpPr>
        <p:spPr>
          <a:xfrm>
            <a:off x="7485480" y="0"/>
            <a:ext cx="1655280" cy="514044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p:style>
        <p:txBody>
          <a:bodyPr/>
          <a:lstStyle/>
          <a:p>
            <a:endParaRPr lang="pt-BR"/>
          </a:p>
        </p:txBody>
      </p:sp>
      <p:sp>
        <p:nvSpPr>
          <p:cNvPr id="5" name="Rectangle 3">
            <a:extLst>
              <a:ext uri="{FF2B5EF4-FFF2-40B4-BE49-F238E27FC236}">
                <a16:creationId xmlns:a16="http://schemas.microsoft.com/office/drawing/2014/main" id="{F1B06615-4C8E-9FD4-0857-F54C91766AEA}"/>
              </a:ext>
            </a:extLst>
          </p:cNvPr>
          <p:cNvSpPr>
            <a:spLocks noChangeArrowheads="1"/>
          </p:cNvSpPr>
          <p:nvPr/>
        </p:nvSpPr>
        <p:spPr bwMode="auto">
          <a:xfrm rot="10800000" flipV="1">
            <a:off x="924361" y="819705"/>
            <a:ext cx="6286929"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pt-BR" sz="1600" b="1" dirty="0" err="1"/>
              <a:t>Transform</a:t>
            </a:r>
            <a:r>
              <a:rPr lang="pt-BR" sz="1600" b="1" dirty="0"/>
              <a:t> (Transformação):</a:t>
            </a:r>
          </a:p>
          <a:p>
            <a:endParaRPr lang="pt-BR" sz="1600" dirty="0"/>
          </a:p>
          <a:p>
            <a:r>
              <a:rPr lang="pt-BR" sz="1600" dirty="0"/>
              <a:t>Nesta etapa, os dados extraídos são preparados e ajustados para atender às necessidades do usuário.</a:t>
            </a:r>
          </a:p>
          <a:p>
            <a:endParaRPr lang="pt-BR" sz="1600" b="1" dirty="0"/>
          </a:p>
          <a:p>
            <a:r>
              <a:rPr lang="pt-BR" sz="1600" b="1" dirty="0"/>
              <a:t>Exemplos:</a:t>
            </a:r>
          </a:p>
          <a:p>
            <a:endParaRPr lang="pt-BR" sz="1600" b="1" dirty="0"/>
          </a:p>
          <a:p>
            <a:pPr marL="742950" lvl="1" indent="-285750">
              <a:buFont typeface="Arial" panose="020B0604020202020204" pitchFamily="34" charset="0"/>
              <a:buChar char="•"/>
            </a:pPr>
            <a:r>
              <a:rPr lang="pt-BR" sz="1600" dirty="0"/>
              <a:t>Limpeza de dados duplicados.</a:t>
            </a:r>
          </a:p>
          <a:p>
            <a:pPr marL="742950" lvl="1" indent="-285750">
              <a:buFont typeface="Arial" panose="020B0604020202020204" pitchFamily="34" charset="0"/>
              <a:buChar char="•"/>
            </a:pPr>
            <a:r>
              <a:rPr lang="pt-BR" sz="1600" dirty="0"/>
              <a:t>Conversão de tipos de dados (por exemplo, texto para data).</a:t>
            </a:r>
          </a:p>
          <a:p>
            <a:pPr marL="742950" lvl="1" indent="-285750">
              <a:buFont typeface="Arial" panose="020B0604020202020204" pitchFamily="34" charset="0"/>
              <a:buChar char="•"/>
            </a:pPr>
            <a:r>
              <a:rPr lang="pt-BR" sz="1600" dirty="0"/>
              <a:t>Criação de colunas calculadas, como margens de lucro ou índices de desempenho.</a:t>
            </a:r>
          </a:p>
          <a:p>
            <a:endParaRPr lang="pt-BR" sz="1600" dirty="0"/>
          </a:p>
        </p:txBody>
      </p:sp>
    </p:spTree>
    <p:extLst>
      <p:ext uri="{BB962C8B-B14F-4D97-AF65-F5344CB8AC3E}">
        <p14:creationId xmlns:p14="http://schemas.microsoft.com/office/powerpoint/2010/main" val="1520786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FBBFCE-D34C-5DC5-212B-3F5FEFFFA2B9}"/>
            </a:ext>
          </a:extLst>
        </p:cNvPr>
        <p:cNvGrpSpPr/>
        <p:nvPr/>
      </p:nvGrpSpPr>
      <p:grpSpPr>
        <a:xfrm>
          <a:off x="0" y="0"/>
          <a:ext cx="0" cy="0"/>
          <a:chOff x="0" y="0"/>
          <a:chExt cx="0" cy="0"/>
        </a:xfrm>
      </p:grpSpPr>
      <p:sp>
        <p:nvSpPr>
          <p:cNvPr id="48" name="CustomShape 21">
            <a:extLst>
              <a:ext uri="{FF2B5EF4-FFF2-40B4-BE49-F238E27FC236}">
                <a16:creationId xmlns:a16="http://schemas.microsoft.com/office/drawing/2014/main" id="{C055B962-7F21-96CC-5655-EF9A83E81F7C}"/>
              </a:ext>
            </a:extLst>
          </p:cNvPr>
          <p:cNvSpPr/>
          <p:nvPr/>
        </p:nvSpPr>
        <p:spPr>
          <a:xfrm>
            <a:off x="7485480" y="0"/>
            <a:ext cx="1655280" cy="514044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p:style>
        <p:txBody>
          <a:bodyPr/>
          <a:lstStyle/>
          <a:p>
            <a:endParaRPr lang="pt-BR"/>
          </a:p>
        </p:txBody>
      </p:sp>
      <p:sp>
        <p:nvSpPr>
          <p:cNvPr id="5" name="Rectangle 3">
            <a:extLst>
              <a:ext uri="{FF2B5EF4-FFF2-40B4-BE49-F238E27FC236}">
                <a16:creationId xmlns:a16="http://schemas.microsoft.com/office/drawing/2014/main" id="{4C81FF03-41E1-7858-8C6B-E34FA9A34173}"/>
              </a:ext>
            </a:extLst>
          </p:cNvPr>
          <p:cNvSpPr>
            <a:spLocks noChangeArrowheads="1"/>
          </p:cNvSpPr>
          <p:nvPr/>
        </p:nvSpPr>
        <p:spPr bwMode="auto">
          <a:xfrm rot="10800000" flipV="1">
            <a:off x="924361" y="1081315"/>
            <a:ext cx="6286929"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pt-BR" sz="1600" b="1" dirty="0" err="1"/>
              <a:t>Load</a:t>
            </a:r>
            <a:r>
              <a:rPr lang="pt-BR" sz="1600" b="1" dirty="0"/>
              <a:t> (Carregamento):</a:t>
            </a:r>
          </a:p>
          <a:p>
            <a:endParaRPr lang="pt-BR" sz="1600" dirty="0"/>
          </a:p>
          <a:p>
            <a:r>
              <a:rPr lang="pt-BR" sz="1600" dirty="0"/>
              <a:t>Os dados transformados são carregados em um destino final, como o modelo de dados do Power BI, para análise e visualização.</a:t>
            </a:r>
          </a:p>
          <a:p>
            <a:pPr>
              <a:buFont typeface="Arial" panose="020B0604020202020204" pitchFamily="34" charset="0"/>
              <a:buChar char="•"/>
            </a:pPr>
            <a:endParaRPr lang="pt-BR" sz="1600" dirty="0"/>
          </a:p>
          <a:p>
            <a:r>
              <a:rPr lang="pt-BR" sz="1600" b="1" dirty="0"/>
              <a:t>Exemplos:</a:t>
            </a:r>
          </a:p>
          <a:p>
            <a:endParaRPr lang="pt-BR" sz="1600" b="1" dirty="0"/>
          </a:p>
          <a:p>
            <a:pPr marL="742950" lvl="1" indent="-285750">
              <a:buFont typeface="Arial" panose="020B0604020202020204" pitchFamily="34" charset="0"/>
              <a:buChar char="•"/>
            </a:pPr>
            <a:r>
              <a:rPr lang="pt-BR" sz="1600" dirty="0"/>
              <a:t>Carregar dados em tabelas interativas do Power BI.</a:t>
            </a:r>
          </a:p>
          <a:p>
            <a:pPr marL="742950" lvl="1" indent="-285750">
              <a:buFont typeface="Arial" panose="020B0604020202020204" pitchFamily="34" charset="0"/>
              <a:buChar char="•"/>
            </a:pPr>
            <a:r>
              <a:rPr lang="pt-BR" sz="1600" dirty="0"/>
              <a:t>Utilizar agregações para melhorar o desempenho de relatórios.</a:t>
            </a:r>
          </a:p>
          <a:p>
            <a:endParaRPr lang="pt-BR" sz="1400" dirty="0"/>
          </a:p>
        </p:txBody>
      </p:sp>
    </p:spTree>
    <p:extLst>
      <p:ext uri="{BB962C8B-B14F-4D97-AF65-F5344CB8AC3E}">
        <p14:creationId xmlns:p14="http://schemas.microsoft.com/office/powerpoint/2010/main" val="7035280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4605CC598D1EE04E8502868E453ADC78" ma:contentTypeVersion="17" ma:contentTypeDescription="Crie um novo documento." ma:contentTypeScope="" ma:versionID="295b22894d60ee412473fd95499855ce">
  <xsd:schema xmlns:xsd="http://www.w3.org/2001/XMLSchema" xmlns:xs="http://www.w3.org/2001/XMLSchema" xmlns:p="http://schemas.microsoft.com/office/2006/metadata/properties" xmlns:ns2="d84d9022-71ea-487f-af4f-8a0e71a34a31" xmlns:ns3="134af37f-a7fb-4928-b173-752b1004b2cb" targetNamespace="http://schemas.microsoft.com/office/2006/metadata/properties" ma:root="true" ma:fieldsID="f6fc96bea7553f48363abdc07bc0c1e6" ns2:_="" ns3:_="">
    <xsd:import namespace="d84d9022-71ea-487f-af4f-8a0e71a34a31"/>
    <xsd:import namespace="134af37f-a7fb-4928-b173-752b1004b2c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lcf76f155ced4ddcb4097134ff3c332f" minOccurs="0"/>
                <xsd:element ref="ns3:TaxCatchAll" minOccurs="0"/>
                <xsd:element ref="ns2:MediaServiceObjectDetectorVersions" minOccurs="0"/>
                <xsd:element ref="ns2:MediaLengthInSeconds" minOccurs="0"/>
                <xsd:element ref="ns2:MediaServiceSearchPropertie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4d9022-71ea-487f-af4f-8a0e71a34a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lcf76f155ced4ddcb4097134ff3c332f" ma:index="19" nillable="true" ma:taxonomy="true" ma:internalName="lcf76f155ced4ddcb4097134ff3c332f" ma:taxonomyFieldName="MediaServiceImageTags" ma:displayName="Marcações de imagem" ma:readOnly="false" ma:fieldId="{5cf76f15-5ced-4ddc-b409-7134ff3c332f}" ma:taxonomyMulti="true" ma:sspId="72970e29-ff6a-4bc8-b0ca-68e6388e556c"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element name="MediaServiceSearchProperties" ma:index="23" nillable="true" ma:displayName="MediaServiceSearchProperties" ma:hidden="true" ma:internalName="MediaServiceSearchProperties" ma:readOnly="true">
      <xsd:simpleType>
        <xsd:restriction base="dms:Note"/>
      </xsd:simpleType>
    </xsd:element>
    <xsd:element name="_Flow_SignoffStatus" ma:index="24" nillable="true" ma:displayName="Status de liberação" ma:internalName="Status_x0020_de_x0020_libera_x00e7__x00e3_o">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34af37f-a7fb-4928-b173-752b1004b2cb" elementFormDefault="qualified">
    <xsd:import namespace="http://schemas.microsoft.com/office/2006/documentManagement/types"/>
    <xsd:import namespace="http://schemas.microsoft.com/office/infopath/2007/PartnerControls"/>
    <xsd:element name="SharedWithUsers" ma:index="10"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hes de Compartilhado Com" ma:internalName="SharedWithDetails" ma:readOnly="true">
      <xsd:simpleType>
        <xsd:restriction base="dms:Note">
          <xsd:maxLength value="255"/>
        </xsd:restriction>
      </xsd:simpleType>
    </xsd:element>
    <xsd:element name="TaxCatchAll" ma:index="20" nillable="true" ma:displayName="Taxonomy Catch All Column" ma:hidden="true" ma:list="{a526061a-e2e4-4bd5-aa48-792a7a1acf28}" ma:internalName="TaxCatchAll" ma:showField="CatchAllData" ma:web="134af37f-a7fb-4928-b173-752b1004b2c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d84d9022-71ea-487f-af4f-8a0e71a34a31">
      <Terms xmlns="http://schemas.microsoft.com/office/infopath/2007/PartnerControls"/>
    </lcf76f155ced4ddcb4097134ff3c332f>
    <TaxCatchAll xmlns="134af37f-a7fb-4928-b173-752b1004b2cb" xsi:nil="true"/>
    <_Flow_SignoffStatus xmlns="d84d9022-71ea-487f-af4f-8a0e71a34a31" xsi:nil="true"/>
    <SharedWithUsers xmlns="134af37f-a7fb-4928-b173-752b1004b2cb">
      <UserInfo>
        <DisplayName/>
        <AccountId xsi:nil="true"/>
        <AccountType/>
      </UserInfo>
    </SharedWithUsers>
  </documentManagement>
</p:properties>
</file>

<file path=customXml/itemProps1.xml><?xml version="1.0" encoding="utf-8"?>
<ds:datastoreItem xmlns:ds="http://schemas.openxmlformats.org/officeDocument/2006/customXml" ds:itemID="{BEBE6EF3-E6BD-4590-BB2A-26D479FAB0C0}">
  <ds:schemaRefs>
    <ds:schemaRef ds:uri="http://schemas.microsoft.com/sharepoint/v3/contenttype/forms"/>
  </ds:schemaRefs>
</ds:datastoreItem>
</file>

<file path=customXml/itemProps2.xml><?xml version="1.0" encoding="utf-8"?>
<ds:datastoreItem xmlns:ds="http://schemas.openxmlformats.org/officeDocument/2006/customXml" ds:itemID="{83648656-8022-47F2-BC39-C6AF89B013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4d9022-71ea-487f-af4f-8a0e71a34a31"/>
    <ds:schemaRef ds:uri="134af37f-a7fb-4928-b173-752b1004b2c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DB0BBF0-9872-4BA3-AEBF-ECB4C8A897A3}">
  <ds:schemaRefs>
    <ds:schemaRef ds:uri="http://www.w3.org/XML/1998/namespace"/>
    <ds:schemaRef ds:uri="6e44d564-4335-4fed-832a-ee427e49b1bc"/>
    <ds:schemaRef ds:uri="http://purl.org/dc/dcmitype/"/>
    <ds:schemaRef ds:uri="http://schemas.microsoft.com/office/2006/documentManagement/types"/>
    <ds:schemaRef ds:uri="http://schemas.openxmlformats.org/package/2006/metadata/core-properties"/>
    <ds:schemaRef ds:uri="http://schemas.microsoft.com/office/infopath/2007/PartnerControls"/>
    <ds:schemaRef ds:uri="e3abecf8-a5b8-46d7-b1af-bbe0d1bc0998"/>
    <ds:schemaRef ds:uri="http://schemas.microsoft.com/office/2006/metadata/properties"/>
    <ds:schemaRef ds:uri="http://purl.org/dc/terms/"/>
    <ds:schemaRef ds:uri="http://purl.org/dc/elements/1.1/"/>
    <ds:schemaRef ds:uri="d84d9022-71ea-487f-af4f-8a0e71a34a31"/>
    <ds:schemaRef ds:uri="134af37f-a7fb-4928-b173-752b1004b2cb"/>
  </ds:schemaRefs>
</ds:datastoreItem>
</file>

<file path=docProps/app.xml><?xml version="1.0" encoding="utf-8"?>
<Properties xmlns="http://schemas.openxmlformats.org/officeDocument/2006/extended-properties" xmlns:vt="http://schemas.openxmlformats.org/officeDocument/2006/docPropsVTypes">
  <Template>Office Theme</Template>
  <TotalTime>21537</TotalTime>
  <Words>1249</Words>
  <Application>Microsoft Office PowerPoint</Application>
  <PresentationFormat>Apresentação na tela (16:9)</PresentationFormat>
  <Paragraphs>172</Paragraphs>
  <Slides>22</Slides>
  <Notes>0</Notes>
  <HiddenSlides>0</HiddenSlides>
  <MMClips>0</MMClips>
  <ScaleCrop>false</ScaleCrop>
  <HeadingPairs>
    <vt:vector size="4" baseType="variant">
      <vt:variant>
        <vt:lpstr>Tema</vt:lpstr>
      </vt:variant>
      <vt:variant>
        <vt:i4>1</vt:i4>
      </vt:variant>
      <vt:variant>
        <vt:lpstr>Títulos de slides</vt:lpstr>
      </vt:variant>
      <vt:variant>
        <vt:i4>22</vt:i4>
      </vt:variant>
    </vt:vector>
  </HeadingPairs>
  <TitlesOfParts>
    <vt:vector size="23" baseType="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Andre Bombonatti de Castro</dc:creator>
  <dc:description/>
  <cp:lastModifiedBy>George Coelho Kleinau Vasconcelos</cp:lastModifiedBy>
  <cp:revision>811</cp:revision>
  <dcterms:created xsi:type="dcterms:W3CDTF">2001-01-01T00:07:34Z</dcterms:created>
  <dcterms:modified xsi:type="dcterms:W3CDTF">2024-12-02T16:32:45Z</dcterms:modified>
  <dc:language>pt-BR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0x0101004605CC598D1EE04E8502868E453ADC78</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5</vt:i4>
  </property>
  <property fmtid="{D5CDD505-2E9C-101B-9397-08002B2CF9AE}" pid="8" name="PresentationFormat">
    <vt:lpwstr>Apresentação na tela (16:9)</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y fmtid="{D5CDD505-2E9C-101B-9397-08002B2CF9AE}" pid="12" name="MSIP_Label_5c88f678-0b6e-4995-8ab3-bcc8062be905_Enabled">
    <vt:lpwstr>true</vt:lpwstr>
  </property>
  <property fmtid="{D5CDD505-2E9C-101B-9397-08002B2CF9AE}" pid="13" name="MSIP_Label_5c88f678-0b6e-4995-8ab3-bcc8062be905_SetDate">
    <vt:lpwstr>2024-04-12T15:52:36Z</vt:lpwstr>
  </property>
  <property fmtid="{D5CDD505-2E9C-101B-9397-08002B2CF9AE}" pid="14" name="MSIP_Label_5c88f678-0b6e-4995-8ab3-bcc8062be905_Method">
    <vt:lpwstr>Standard</vt:lpwstr>
  </property>
  <property fmtid="{D5CDD505-2E9C-101B-9397-08002B2CF9AE}" pid="15" name="MSIP_Label_5c88f678-0b6e-4995-8ab3-bcc8062be905_Name">
    <vt:lpwstr>Ostensivo</vt:lpwstr>
  </property>
  <property fmtid="{D5CDD505-2E9C-101B-9397-08002B2CF9AE}" pid="16" name="MSIP_Label_5c88f678-0b6e-4995-8ab3-bcc8062be905_SiteId">
    <vt:lpwstr>d0c698d4-e4ea-4ee9-a79d-f2d7a78399c8</vt:lpwstr>
  </property>
  <property fmtid="{D5CDD505-2E9C-101B-9397-08002B2CF9AE}" pid="17" name="MSIP_Label_5c88f678-0b6e-4995-8ab3-bcc8062be905_ActionId">
    <vt:lpwstr>261a2d75-6e57-41f1-ac43-611604eef228</vt:lpwstr>
  </property>
  <property fmtid="{D5CDD505-2E9C-101B-9397-08002B2CF9AE}" pid="18" name="MSIP_Label_5c88f678-0b6e-4995-8ab3-bcc8062be905_ContentBits">
    <vt:lpwstr>0</vt:lpwstr>
  </property>
  <property fmtid="{D5CDD505-2E9C-101B-9397-08002B2CF9AE}" pid="19" name="Order">
    <vt:r8>236900</vt:r8>
  </property>
  <property fmtid="{D5CDD505-2E9C-101B-9397-08002B2CF9AE}" pid="20" name="_SourceUrl">
    <vt:lpwstr/>
  </property>
  <property fmtid="{D5CDD505-2E9C-101B-9397-08002B2CF9AE}" pid="21" name="_SharedFileIndex">
    <vt:lpwstr/>
  </property>
  <property fmtid="{D5CDD505-2E9C-101B-9397-08002B2CF9AE}" pid="22" name="ComplianceAssetId">
    <vt:lpwstr/>
  </property>
  <property fmtid="{D5CDD505-2E9C-101B-9397-08002B2CF9AE}" pid="23" name="_ExtendedDescription">
    <vt:lpwstr/>
  </property>
  <property fmtid="{D5CDD505-2E9C-101B-9397-08002B2CF9AE}" pid="24" name="TriggerFlowInfo">
    <vt:lpwstr/>
  </property>
</Properties>
</file>