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Cap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1" y="1609039"/>
            <a:ext cx="6422081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6667500" y="1"/>
            <a:ext cx="55244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2">
  <p:cSld name="Título + texto + objeto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2 coluna texto">
  <p:cSld name="Título + 2 coluna tex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323703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6693224" y="1672050"/>
            <a:ext cx="5157787" cy="4241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Texto simple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23704" y="498270"/>
            <a:ext cx="10529001" cy="540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 2 colunas">
  <p:cSld name="Texto simples 2 coluna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323703" y="498270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6693224" y="498269"/>
            <a:ext cx="5157787" cy="54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1">
  <p:cSld name="Título + texto + imagem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323703" y="498269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1"/>
          <p:cNvSpPr/>
          <p:nvPr>
            <p:ph idx="2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1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7" name="Google Shape;147;p2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">
  <p:cSld name="Título + texto + image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 b="1" sz="2800">
                <a:solidFill>
                  <a:srgbClr val="1E4E7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2"/>
          <p:cNvSpPr/>
          <p:nvPr>
            <p:ph idx="3" type="pic"/>
          </p:nvPr>
        </p:nvSpPr>
        <p:spPr>
          <a:xfrm>
            <a:off x="6681516" y="1527999"/>
            <a:ext cx="5157787" cy="4193533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2"/>
          <p:cNvSpPr txBox="1"/>
          <p:nvPr>
            <p:ph idx="4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objeto1">
  <p:cSld name="Título + texto + objeto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323702" y="498269"/>
            <a:ext cx="1052730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0" name="Google Shape;170;p2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Título + texto + objeto">
  <p:cSld name="2Título + texto + objeto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1323703" y="1527998"/>
            <a:ext cx="5157787" cy="436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4" type="body"/>
          </p:nvPr>
        </p:nvSpPr>
        <p:spPr>
          <a:xfrm>
            <a:off x="6681517" y="1527999"/>
            <a:ext cx="5171188" cy="416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2" name="Google Shape;182;p2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 + objeto">
  <p:cSld name="Título + imagem + objeto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6681516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2" name="Google Shape;192;p25"/>
          <p:cNvSpPr/>
          <p:nvPr>
            <p:ph idx="3" type="pic"/>
          </p:nvPr>
        </p:nvSpPr>
        <p:spPr>
          <a:xfrm>
            <a:off x="1323703" y="1528000"/>
            <a:ext cx="5157787" cy="4158211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 txBox="1"/>
          <p:nvPr>
            <p:ph idx="4" type="body"/>
          </p:nvPr>
        </p:nvSpPr>
        <p:spPr>
          <a:xfrm>
            <a:off x="6681517" y="1528000"/>
            <a:ext cx="5171188" cy="4158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6" type="body"/>
          </p:nvPr>
        </p:nvSpPr>
        <p:spPr>
          <a:xfrm>
            <a:off x="1323703" y="5777745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2">
  <p:cSld name="Título + texto + imagem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3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2 imagem">
  <p:cSld name="Título + texto + 2 imagem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27"/>
          <p:cNvSpPr/>
          <p:nvPr>
            <p:ph idx="3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2" name="Google Shape;222;p27"/>
          <p:cNvSpPr/>
          <p:nvPr>
            <p:ph idx="5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m">
  <p:cSld name="4 imagem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>
            <p:ph idx="2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p28"/>
          <p:cNvSpPr/>
          <p:nvPr>
            <p:ph idx="3" type="pic"/>
          </p:nvPr>
        </p:nvSpPr>
        <p:spPr>
          <a:xfrm>
            <a:off x="6681517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8"/>
          <p:cNvSpPr/>
          <p:nvPr>
            <p:ph idx="4" type="pic"/>
          </p:nvPr>
        </p:nvSpPr>
        <p:spPr>
          <a:xfrm>
            <a:off x="1323703" y="3140535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8"/>
          <p:cNvSpPr/>
          <p:nvPr>
            <p:ph idx="5" type="pic"/>
          </p:nvPr>
        </p:nvSpPr>
        <p:spPr>
          <a:xfrm>
            <a:off x="1323703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+ imagem + objeto">
  <p:cSld name="Título + texto + imagem + objeto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323703" y="1479465"/>
            <a:ext cx="5157787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9" name="Google Shape;239;p29"/>
          <p:cNvSpPr txBox="1"/>
          <p:nvPr>
            <p:ph idx="2" type="body"/>
          </p:nvPr>
        </p:nvSpPr>
        <p:spPr>
          <a:xfrm>
            <a:off x="1323703" y="49826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29"/>
          <p:cNvSpPr txBox="1"/>
          <p:nvPr>
            <p:ph idx="3" type="body"/>
          </p:nvPr>
        </p:nvSpPr>
        <p:spPr>
          <a:xfrm>
            <a:off x="6681515" y="3130237"/>
            <a:ext cx="5171188" cy="249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1" name="Google Shape;241;p2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/>
          <p:nvPr>
            <p:ph idx="4" type="pic"/>
          </p:nvPr>
        </p:nvSpPr>
        <p:spPr>
          <a:xfrm>
            <a:off x="6681517" y="498270"/>
            <a:ext cx="5171188" cy="2471354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9"/>
          <p:cNvSpPr txBox="1"/>
          <p:nvPr>
            <p:ph idx="5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m">
  <p:cSld name="Texto + imagem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>
            <p:ph idx="2" type="pic"/>
          </p:nvPr>
        </p:nvSpPr>
        <p:spPr>
          <a:xfrm>
            <a:off x="6681517" y="498270"/>
            <a:ext cx="5171188" cy="519299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p3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8" name="Google Shape;2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ertura">
  <p:cSld name="Abertur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0" y="1"/>
            <a:ext cx="12192000" cy="418129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objeto">
  <p:cSld name="Texto + objeto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6681517" y="498269"/>
            <a:ext cx="5171188" cy="519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2" type="body"/>
          </p:nvPr>
        </p:nvSpPr>
        <p:spPr>
          <a:xfrm>
            <a:off x="1323703" y="498270"/>
            <a:ext cx="5157787" cy="539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31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tal">
  <p:cSld name="Imagem total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>
            <p:ph idx="2" type="pic"/>
          </p:nvPr>
        </p:nvSpPr>
        <p:spPr>
          <a:xfrm>
            <a:off x="731736" y="1"/>
            <a:ext cx="11460263" cy="6866565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32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total">
  <p:cSld name="Objeto total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731736" y="0"/>
            <a:ext cx="1146026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6" name="Google Shape;276;p33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ítulo + texto">
  <p:cSld name="Imagem topo + título + texto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323702" y="3408056"/>
            <a:ext cx="10529001" cy="223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3" type="body"/>
          </p:nvPr>
        </p:nvSpPr>
        <p:spPr>
          <a:xfrm>
            <a:off x="1323704" y="2446714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 sz="28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3" name="Google Shape;283;p34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idx="4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topo + texto">
  <p:cSld name="Imagem topo + texto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/>
          <p:nvPr>
            <p:ph idx="2" type="pic"/>
          </p:nvPr>
        </p:nvSpPr>
        <p:spPr>
          <a:xfrm>
            <a:off x="731736" y="1"/>
            <a:ext cx="11460264" cy="2162175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1323702" y="2447926"/>
            <a:ext cx="10529001" cy="310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3" name="Google Shape;293;p35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imagem">
  <p:cSld name="Título + imagem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>
            <p:ph idx="2" type="pic"/>
          </p:nvPr>
        </p:nvSpPr>
        <p:spPr>
          <a:xfrm>
            <a:off x="1323702" y="1519761"/>
            <a:ext cx="10529001" cy="4171504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36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objeto">
  <p:cSld name="Título + objeto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323701" y="1519761"/>
            <a:ext cx="10529003" cy="41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2" name="Google Shape;312;p37"/>
          <p:cNvSpPr txBox="1"/>
          <p:nvPr>
            <p:ph idx="2" type="body"/>
          </p:nvPr>
        </p:nvSpPr>
        <p:spPr>
          <a:xfrm>
            <a:off x="1323702" y="498269"/>
            <a:ext cx="105290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  <a:defRPr b="1">
                <a:solidFill>
                  <a:srgbClr val="005388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7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8" name="Google Shape;318;p37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direita">
  <p:cSld name="Título + texto pequeno + imagem direita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13274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13274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3" name="Google Shape;323;p38"/>
          <p:cNvSpPr/>
          <p:nvPr>
            <p:ph idx="2" type="pic"/>
          </p:nvPr>
        </p:nvSpPr>
        <p:spPr>
          <a:xfrm>
            <a:off x="5515427" y="1"/>
            <a:ext cx="6676572" cy="5691265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38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>
            <p:ph idx="3" type="body"/>
          </p:nvPr>
        </p:nvSpPr>
        <p:spPr>
          <a:xfrm>
            <a:off x="6694917" y="578280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pequeno + imagem esquerda">
  <p:cSld name="Título + texto pequeno + imagem esquerda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7918774" y="498268"/>
            <a:ext cx="3932237" cy="1559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Font typeface="Calibri"/>
              <a:buNone/>
              <a:defRPr b="1" sz="2800">
                <a:solidFill>
                  <a:srgbClr val="0053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7918774" y="2281646"/>
            <a:ext cx="3932237" cy="361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4" name="Google Shape;334;p39"/>
          <p:cNvSpPr/>
          <p:nvPr>
            <p:ph idx="2" type="pic"/>
          </p:nvPr>
        </p:nvSpPr>
        <p:spPr>
          <a:xfrm>
            <a:off x="1323703" y="498269"/>
            <a:ext cx="6118496" cy="5195088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3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9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9"/>
          <p:cNvPicPr preferRelativeResize="0"/>
          <p:nvPr/>
        </p:nvPicPr>
        <p:blipFill rotWithShape="1">
          <a:blip r:embed="rId2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 txBox="1"/>
          <p:nvPr>
            <p:ph idx="3" type="body"/>
          </p:nvPr>
        </p:nvSpPr>
        <p:spPr>
          <a:xfrm>
            <a:off x="1323703" y="5784891"/>
            <a:ext cx="5157787" cy="11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sz="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ídeo">
  <p:cSld name="Vídeo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5370" y="1954752"/>
            <a:ext cx="8085665" cy="3542482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2545369" y="1206271"/>
            <a:ext cx="8085664" cy="551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000"/>
              <a:buNone/>
              <a:defRPr b="0" sz="20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5" name="Google Shape;345;p40"/>
          <p:cNvSpPr txBox="1"/>
          <p:nvPr>
            <p:ph idx="2" type="body"/>
          </p:nvPr>
        </p:nvSpPr>
        <p:spPr>
          <a:xfrm>
            <a:off x="2545371" y="5662967"/>
            <a:ext cx="8085664" cy="16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6" name="Google Shape;346;p40"/>
          <p:cNvSpPr/>
          <p:nvPr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 rotWithShape="1">
          <a:blip r:embed="rId3">
            <a:alphaModFix/>
          </a:blip>
          <a:srcRect b="0" l="0" r="84913" t="0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3" type="body"/>
          </p:nvPr>
        </p:nvSpPr>
        <p:spPr>
          <a:xfrm>
            <a:off x="2545369" y="496390"/>
            <a:ext cx="8085664" cy="544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388"/>
              </a:buClr>
              <a:buSzPts val="2400"/>
              <a:buNone/>
              <a:defRPr b="1" sz="2400">
                <a:solidFill>
                  <a:srgbClr val="0053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1" name="Google Shape;351;p40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2" name="Google Shape;35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295099" y="890045"/>
            <a:ext cx="1321936" cy="222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 cap="flat" cmpd="sng" w="12700">
            <a:solidFill>
              <a:srgbClr val="0053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049" y="700193"/>
            <a:ext cx="10225903" cy="54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2896802" y="1896570"/>
            <a:ext cx="668105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1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896801" y="5181601"/>
            <a:ext cx="5187264" cy="2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1.jpg"/><Relationship Id="rId5" Type="http://schemas.openxmlformats.org/officeDocument/2006/relationships/image" Target="../media/image13.jpg"/><Relationship Id="rId6" Type="http://schemas.openxmlformats.org/officeDocument/2006/relationships/image" Target="../media/image7.jpg"/><Relationship Id="rId7" Type="http://schemas.openxmlformats.org/officeDocument/2006/relationships/image" Target="../media/image19.png"/><Relationship Id="rId8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hyperlink" Target="http://www.google.com.br/imgres?imgurl=http://husamjandal.com/wp-content/uploads/2011/02/super-social-media.jpg&amp;imgrefurl=http://husamjandal.com/super-social-media-wiifm/&amp;usg=__h54TnHSaqJwCEdfTRz10c2Hx-r8=&amp;h=324&amp;w=500&amp;sz=74&amp;hl=pt-PT&amp;start=2&amp;sig2=TRjuLEA5eo7kuIrFped__g&amp;zoom=1&amp;tbnid=tdnYiH9nqH-7SM:&amp;tbnh=84&amp;tbnw=130&amp;ei=SxdrUbqVBMrB4APlgoHIBQ&amp;um=1&amp;itbs=1&amp;sa=X&amp;ved=0CC8QrQMwAQ" TargetMode="External"/><Relationship Id="rId9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24.jpg"/><Relationship Id="rId7" Type="http://schemas.openxmlformats.org/officeDocument/2006/relationships/image" Target="../media/image15.png"/><Relationship Id="rId8" Type="http://schemas.openxmlformats.org/officeDocument/2006/relationships/image" Target="../media/image11.png"/><Relationship Id="rId11" Type="http://schemas.openxmlformats.org/officeDocument/2006/relationships/image" Target="../media/image25.jpg"/><Relationship Id="rId10" Type="http://schemas.openxmlformats.org/officeDocument/2006/relationships/image" Target="../media/image14.jpg"/><Relationship Id="rId12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visao" id="357" name="Google Shape;3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0889" y="0"/>
            <a:ext cx="9144000" cy="68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/>
          <p:cNvPicPr preferRelativeResize="0"/>
          <p:nvPr/>
        </p:nvPicPr>
        <p:blipFill rotWithShape="1">
          <a:blip r:embed="rId4">
            <a:alphaModFix/>
          </a:blip>
          <a:srcRect b="0" l="2549" r="0" t="0"/>
          <a:stretch/>
        </p:blipFill>
        <p:spPr>
          <a:xfrm>
            <a:off x="0" y="1"/>
            <a:ext cx="898998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type="title"/>
          </p:nvPr>
        </p:nvSpPr>
        <p:spPr>
          <a:xfrm>
            <a:off x="556191" y="1609039"/>
            <a:ext cx="5502778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 sz="4000"/>
              <a:t>Inteligência Emocional no Trabalho</a:t>
            </a:r>
            <a:endParaRPr/>
          </a:p>
        </p:txBody>
      </p:sp>
      <p:sp>
        <p:nvSpPr>
          <p:cNvPr id="360" name="Google Shape;360;p41"/>
          <p:cNvSpPr/>
          <p:nvPr>
            <p:ph idx="2" type="pic"/>
          </p:nvPr>
        </p:nvSpPr>
        <p:spPr>
          <a:xfrm>
            <a:off x="6667500" y="1"/>
            <a:ext cx="5524499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Mapa Conceitual Teoria da Inteligência Emocional</a:t>
            </a:r>
            <a:endParaRPr/>
          </a:p>
        </p:txBody>
      </p:sp>
      <p:sp>
        <p:nvSpPr>
          <p:cNvPr id="445" name="Google Shape;445;p50"/>
          <p:cNvSpPr txBox="1"/>
          <p:nvPr/>
        </p:nvSpPr>
        <p:spPr>
          <a:xfrm>
            <a:off x="824089" y="5886105"/>
            <a:ext cx="10608733" cy="65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https://www.editorarealize.com.br/editora/anais/conedu/2018/TRABALHO_EV117_MD1_SA18_ID8910_05092018202224.pdf</a:t>
            </a:r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7827" y="1443259"/>
            <a:ext cx="6035675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Mapa Conceitual Teoria da Inteligência Emocional</a:t>
            </a:r>
            <a:endParaRPr/>
          </a:p>
        </p:txBody>
      </p:sp>
      <p:pic>
        <p:nvPicPr>
          <p:cNvPr id="452" name="Google Shape;452;p51"/>
          <p:cNvPicPr preferRelativeResize="0"/>
          <p:nvPr/>
        </p:nvPicPr>
        <p:blipFill rotWithShape="1">
          <a:blip r:embed="rId3">
            <a:alphaModFix/>
          </a:blip>
          <a:srcRect b="24369" l="30185" r="19260" t="41806"/>
          <a:stretch/>
        </p:blipFill>
        <p:spPr>
          <a:xfrm>
            <a:off x="914400" y="1580444"/>
            <a:ext cx="10893845" cy="409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1"/>
          <p:cNvSpPr txBox="1"/>
          <p:nvPr/>
        </p:nvSpPr>
        <p:spPr>
          <a:xfrm>
            <a:off x="914401" y="5886105"/>
            <a:ext cx="10518422" cy="656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https://www.editorarealize.com.br/editora/anais/conedu/2018/TRABALHO_EV117_MD1_SA18_ID8910_05092018202224.pdf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type="title"/>
          </p:nvPr>
        </p:nvSpPr>
        <p:spPr>
          <a:xfrm>
            <a:off x="2896802" y="1896570"/>
            <a:ext cx="668105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pt-BR" sz="2800">
                <a:latin typeface="arial"/>
                <a:ea typeface="arial"/>
                <a:cs typeface="arial"/>
                <a:sym typeface="arial"/>
              </a:rPr>
              <a:t>O futuro não é um lugar</a:t>
            </a:r>
            <a:r>
              <a:rPr b="0" i="0" lang="pt-BR" sz="2800">
                <a:latin typeface="arial"/>
                <a:ea typeface="arial"/>
                <a:cs typeface="arial"/>
                <a:sym typeface="arial"/>
              </a:rPr>
              <a:t> onde </a:t>
            </a:r>
            <a:r>
              <a:rPr b="1" i="0" lang="pt-BR" sz="2800">
                <a:latin typeface="arial"/>
                <a:ea typeface="arial"/>
                <a:cs typeface="arial"/>
                <a:sym typeface="arial"/>
              </a:rPr>
              <a:t>estamos indo</a:t>
            </a:r>
            <a:r>
              <a:rPr b="0" i="0" lang="pt-BR" sz="2800">
                <a:latin typeface="arial"/>
                <a:ea typeface="arial"/>
                <a:cs typeface="arial"/>
                <a:sym typeface="arial"/>
              </a:rPr>
              <a:t>, mas um </a:t>
            </a:r>
            <a:r>
              <a:rPr b="1" i="0" lang="pt-BR" sz="2800">
                <a:latin typeface="arial"/>
                <a:ea typeface="arial"/>
                <a:cs typeface="arial"/>
                <a:sym typeface="arial"/>
              </a:rPr>
              <a:t>lugar</a:t>
            </a:r>
            <a:r>
              <a:rPr b="0" i="0" lang="pt-BR" sz="2800">
                <a:latin typeface="arial"/>
                <a:ea typeface="arial"/>
                <a:cs typeface="arial"/>
                <a:sym typeface="arial"/>
              </a:rPr>
              <a:t> que </a:t>
            </a:r>
            <a:r>
              <a:rPr b="1" i="0" lang="pt-BR" sz="2800">
                <a:latin typeface="arial"/>
                <a:ea typeface="arial"/>
                <a:cs typeface="arial"/>
                <a:sym typeface="arial"/>
              </a:rPr>
              <a:t>estamos</a:t>
            </a:r>
            <a:r>
              <a:rPr b="0" i="0" lang="pt-BR" sz="2800">
                <a:latin typeface="arial"/>
                <a:ea typeface="arial"/>
                <a:cs typeface="arial"/>
                <a:sym typeface="arial"/>
              </a:rPr>
              <a:t> criando. O caminho para ele </a:t>
            </a:r>
            <a:r>
              <a:rPr b="1" i="0" lang="pt-BR" sz="2800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b="0" i="0" lang="pt-BR" sz="2800">
                <a:latin typeface="arial"/>
                <a:ea typeface="arial"/>
                <a:cs typeface="arial"/>
                <a:sym typeface="arial"/>
              </a:rPr>
              <a:t> é encontrado, mas construído e o ato de fazê-lo muda tanto o realizador quando o destino.</a:t>
            </a:r>
            <a:r>
              <a:rPr lang="pt-BR" sz="2800"/>
              <a:t> </a:t>
            </a:r>
            <a:br>
              <a:rPr lang="pt-BR" sz="5400"/>
            </a:br>
            <a:endParaRPr/>
          </a:p>
        </p:txBody>
      </p:sp>
      <p:sp>
        <p:nvSpPr>
          <p:cNvPr id="459" name="Google Shape;459;p52"/>
          <p:cNvSpPr txBox="1"/>
          <p:nvPr>
            <p:ph idx="1" type="body"/>
          </p:nvPr>
        </p:nvSpPr>
        <p:spPr>
          <a:xfrm>
            <a:off x="2896801" y="5181601"/>
            <a:ext cx="5187264" cy="27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i="0" lang="pt-B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Antoine de Saint-Exupery.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1323704" y="4982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366" name="Google Shape;366;p42"/>
          <p:cNvSpPr txBox="1"/>
          <p:nvPr>
            <p:ph idx="2" type="body"/>
          </p:nvPr>
        </p:nvSpPr>
        <p:spPr>
          <a:xfrm>
            <a:off x="1323704" y="1672050"/>
            <a:ext cx="10529001" cy="423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/>
              <a:t>Aula 1- Inteligência Emocional como competência relacional.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Aula 2 - Técnicas para Inteligência Emocional.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Aula 3 - Consequências e impactos das emoções no trabalho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ctrTitle"/>
          </p:nvPr>
        </p:nvSpPr>
        <p:spPr>
          <a:xfrm>
            <a:off x="1" y="4181294"/>
            <a:ext cx="12203079" cy="1413136"/>
          </a:xfrm>
          <a:prstGeom prst="rect">
            <a:avLst/>
          </a:prstGeom>
          <a:solidFill>
            <a:srgbClr val="005388"/>
          </a:solidFill>
          <a:ln cap="flat" cmpd="sng" w="9525">
            <a:solidFill>
              <a:srgbClr val="00538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Inteligência Emocional no Trabalho</a:t>
            </a:r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-1" y="5943489"/>
            <a:ext cx="12203081" cy="5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pt-BR"/>
              <a:t>Prof. Ma.  Adriana dos Santos Litvay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1199771" y="624069"/>
            <a:ext cx="4222750" cy="20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54000" spcFirstLastPara="1" rIns="54000" wrap="square" tIns="1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Comic Sans MS"/>
              <a:buNone/>
            </a:pPr>
            <a:r>
              <a:rPr b="1" i="1" lang="pt-BR" sz="6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está na pauta?</a:t>
            </a:r>
            <a:endParaRPr b="0" i="1" sz="5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perguntas.gif"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29625"/>
            <a:ext cx="3297133" cy="382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type="title"/>
          </p:nvPr>
        </p:nvSpPr>
        <p:spPr>
          <a:xfrm>
            <a:off x="556191" y="1609039"/>
            <a:ext cx="5502778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Inteligência Emocional no Trabalho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53015" l="0" r="0" t="0"/>
          <a:stretch/>
        </p:blipFill>
        <p:spPr>
          <a:xfrm>
            <a:off x="1426077" y="-90886"/>
            <a:ext cx="9083878" cy="613044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4"/>
          <p:cNvSpPr txBox="1"/>
          <p:nvPr/>
        </p:nvSpPr>
        <p:spPr>
          <a:xfrm>
            <a:off x="158044" y="6488668"/>
            <a:ext cx="11875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https://www.sbie.com.br/blog/inteligencia-emocional-entenda-sua-origem-e-sua-importancia-para-o-mercado-de-trabalho/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type="title"/>
          </p:nvPr>
        </p:nvSpPr>
        <p:spPr>
          <a:xfrm>
            <a:off x="556191" y="1609039"/>
            <a:ext cx="5502778" cy="4182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Inteligência Emocional no Trabalho</a:t>
            </a:r>
            <a:endParaRPr/>
          </a:p>
        </p:txBody>
      </p:sp>
      <p:pic>
        <p:nvPicPr>
          <p:cNvPr id="387" name="Google Shape;387;p45"/>
          <p:cNvPicPr preferRelativeResize="0"/>
          <p:nvPr/>
        </p:nvPicPr>
        <p:blipFill rotWithShape="1">
          <a:blip r:embed="rId3">
            <a:alphaModFix/>
          </a:blip>
          <a:srcRect b="0" l="0" r="0" t="46314"/>
          <a:stretch/>
        </p:blipFill>
        <p:spPr>
          <a:xfrm>
            <a:off x="2027871" y="79022"/>
            <a:ext cx="8210323" cy="6331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5"/>
          <p:cNvSpPr txBox="1"/>
          <p:nvPr/>
        </p:nvSpPr>
        <p:spPr>
          <a:xfrm>
            <a:off x="0" y="6409646"/>
            <a:ext cx="11875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https://www.sbie.com.br/blog/inteligencia-emocional-entenda-sua-origem-e-sua-importancia-para-o-mercado-de-trabalho/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/>
        </p:nvSpPr>
        <p:spPr>
          <a:xfrm>
            <a:off x="4600917" y="2262520"/>
            <a:ext cx="1641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PRECONCEITOS</a:t>
            </a:r>
            <a:endParaRPr/>
          </a:p>
        </p:txBody>
      </p:sp>
      <p:sp>
        <p:nvSpPr>
          <p:cNvPr id="394" name="Google Shape;394;p46"/>
          <p:cNvSpPr txBox="1"/>
          <p:nvPr/>
        </p:nvSpPr>
        <p:spPr>
          <a:xfrm>
            <a:off x="7382932" y="2710032"/>
            <a:ext cx="1531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ESTERIÓTIPOS</a:t>
            </a:r>
            <a:endParaRPr/>
          </a:p>
        </p:txBody>
      </p:sp>
      <p:sp>
        <p:nvSpPr>
          <p:cNvPr id="395" name="Google Shape;395;p46"/>
          <p:cNvSpPr txBox="1"/>
          <p:nvPr/>
        </p:nvSpPr>
        <p:spPr>
          <a:xfrm>
            <a:off x="2766473" y="824410"/>
            <a:ext cx="2033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COMPORTAMENTO</a:t>
            </a:r>
            <a:endParaRPr/>
          </a:p>
        </p:txBody>
      </p:sp>
      <p:sp>
        <p:nvSpPr>
          <p:cNvPr id="396" name="Google Shape;396;p46"/>
          <p:cNvSpPr txBox="1"/>
          <p:nvPr/>
        </p:nvSpPr>
        <p:spPr>
          <a:xfrm>
            <a:off x="8441563" y="431233"/>
            <a:ext cx="1800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PERSONALIDADE</a:t>
            </a:r>
            <a:endParaRPr/>
          </a:p>
        </p:txBody>
      </p:sp>
      <p:sp>
        <p:nvSpPr>
          <p:cNvPr id="397" name="Google Shape;397;p46"/>
          <p:cNvSpPr txBox="1"/>
          <p:nvPr/>
        </p:nvSpPr>
        <p:spPr>
          <a:xfrm>
            <a:off x="4372525" y="227539"/>
            <a:ext cx="1271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QI – QE ???</a:t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1027289" y="90311"/>
            <a:ext cx="10961511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tal responder a estas questões para nossos  encontros?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Autoconhecimento? Quais as dimensões do Comportamento e dos sentimentos? O que é Inteligência Emocional?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Competências? E que são  competências relacionais?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emoções?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as emoções podem impactar na nossa vida pessoal e profissional?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as consequências para profissionais que não conseguem gerir suas emoções?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desenvolver técnicas para melhorar nossa  Inteligência Emocional na  vida  e na carreira?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1322010" y="140169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3200"/>
              <a:buNone/>
            </a:pPr>
            <a:r>
              <a:rPr lang="pt-BR" sz="3200"/>
              <a:t>Inteligência Emocional</a:t>
            </a:r>
            <a:endParaRPr/>
          </a:p>
        </p:txBody>
      </p:sp>
      <p:sp>
        <p:nvSpPr>
          <p:cNvPr id="404" name="Google Shape;404;p47"/>
          <p:cNvSpPr txBox="1"/>
          <p:nvPr>
            <p:ph idx="2" type="body"/>
          </p:nvPr>
        </p:nvSpPr>
        <p:spPr>
          <a:xfrm>
            <a:off x="1152677" y="1288359"/>
            <a:ext cx="10530695" cy="4819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t-BR" sz="2200"/>
              <a:t>Inteligência vem do latim intellegere – entre escolhas, alternativas para atingir resultados.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t-BR" sz="2200"/>
              <a:t>Inteligência Emocional - descrição das funções mentais e cerebrais que diz respeito as emoções. É a mente emocional.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pt-BR" sz="2200"/>
              <a:t>Goleman (1995)  descreve a inteligência emocional como a capacidade de uma pessoa de gerir sentimentos, controlar as emoções para que sejam apropriados e eficazes. Para ele o controle das emoções é essencial para o desenvolvimento da inteligência de um indivíduo. Seu modelo sobre a IE foca em  competências e habilidades que, propiciam melhores desempenhos pessoais e profissionais.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2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pt-BR" sz="2200"/>
              <a:t>A inteligência emocional é o uso inteligente das emoções tanto intrapessoalmente quanto interpessoalmente.  Conforme a criança amadurece, surge como evento dominante as relações interpessoais e o afeto, </a:t>
            </a:r>
            <a:r>
              <a:rPr lang="pt-BR" sz="2200"/>
              <a:t>afirma (SCHUTZ, 1989).</a:t>
            </a:r>
            <a:r>
              <a:rPr b="0" lang="pt-BR" sz="2200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1198185" y="235690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Dimensões do Comportamento – Inclusão, Controle, Afeto</a:t>
            </a:r>
            <a:endParaRPr/>
          </a:p>
        </p:txBody>
      </p:sp>
      <p:sp>
        <p:nvSpPr>
          <p:cNvPr id="410" name="Google Shape;410;p48"/>
          <p:cNvSpPr txBox="1"/>
          <p:nvPr>
            <p:ph idx="11" type="ftr"/>
          </p:nvPr>
        </p:nvSpPr>
        <p:spPr>
          <a:xfrm>
            <a:off x="4391378" y="6133200"/>
            <a:ext cx="74596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F7F7F"/>
                </a:solidFill>
              </a:rPr>
              <a:t>Fonte: Arquivo Pessoal</a:t>
            </a:r>
            <a:endParaRPr/>
          </a:p>
        </p:txBody>
      </p:sp>
      <p:sp>
        <p:nvSpPr>
          <p:cNvPr id="411" name="Google Shape;411;p48"/>
          <p:cNvSpPr txBox="1"/>
          <p:nvPr>
            <p:ph idx="2" type="body"/>
          </p:nvPr>
        </p:nvSpPr>
        <p:spPr>
          <a:xfrm>
            <a:off x="846667" y="936977"/>
            <a:ext cx="11345333" cy="4967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– Sub-social, Social, Ultra-Social  </a:t>
            </a: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Controle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– Abdicrata, Democrata, Autocrata   </a:t>
            </a: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Afeto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– Subpessoal, Pessoal, Superpessoal,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:\Users\Adriana\Documents\SBDG\Seminário 3 Schutz\2009-08-21 025.jpg" id="412" name="Google Shape;412;p48"/>
          <p:cNvPicPr preferRelativeResize="0"/>
          <p:nvPr/>
        </p:nvPicPr>
        <p:blipFill rotWithShape="1">
          <a:blip r:embed="rId3">
            <a:alphaModFix/>
          </a:blip>
          <a:srcRect b="-397" l="0" r="6348" t="398"/>
          <a:stretch/>
        </p:blipFill>
        <p:spPr>
          <a:xfrm>
            <a:off x="1501307" y="1890929"/>
            <a:ext cx="2809371" cy="2249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a\Documents\SBDG\Seminário 3 Schutz\2008-12-20 033.jpg" id="413" name="Google Shape;413;p48"/>
          <p:cNvPicPr preferRelativeResize="0"/>
          <p:nvPr/>
        </p:nvPicPr>
        <p:blipFill rotWithShape="1">
          <a:blip r:embed="rId4">
            <a:alphaModFix/>
          </a:blip>
          <a:srcRect b="0" l="0" r="0" t="29974"/>
          <a:stretch/>
        </p:blipFill>
        <p:spPr>
          <a:xfrm>
            <a:off x="1501307" y="4140793"/>
            <a:ext cx="2809371" cy="2420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a\Documents\SBDG\Seminário 3 Schutz\Photo060.jpg" id="414" name="Google Shape;414;p48"/>
          <p:cNvPicPr preferRelativeResize="0"/>
          <p:nvPr/>
        </p:nvPicPr>
        <p:blipFill rotWithShape="1">
          <a:blip r:embed="rId5">
            <a:alphaModFix/>
          </a:blip>
          <a:srcRect b="3768" l="0" r="23785" t="4544"/>
          <a:stretch/>
        </p:blipFill>
        <p:spPr>
          <a:xfrm>
            <a:off x="5093758" y="1298302"/>
            <a:ext cx="2787566" cy="2515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a\Documents\SBDG\Seminário 3 Schutz\Photo063.jpg" id="415" name="Google Shape;415;p48"/>
          <p:cNvPicPr preferRelativeResize="0"/>
          <p:nvPr/>
        </p:nvPicPr>
        <p:blipFill rotWithShape="1">
          <a:blip r:embed="rId6">
            <a:alphaModFix/>
          </a:blip>
          <a:srcRect b="8163" l="13812" r="3780" t="7304"/>
          <a:stretch/>
        </p:blipFill>
        <p:spPr>
          <a:xfrm>
            <a:off x="5087099" y="3825009"/>
            <a:ext cx="2864468" cy="220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8"/>
          <p:cNvPicPr preferRelativeResize="0"/>
          <p:nvPr/>
        </p:nvPicPr>
        <p:blipFill rotWithShape="1">
          <a:blip r:embed="rId7">
            <a:alphaModFix/>
          </a:blip>
          <a:srcRect b="28026" l="15898" r="34011" t="6113"/>
          <a:stretch/>
        </p:blipFill>
        <p:spPr>
          <a:xfrm>
            <a:off x="8862341" y="3763756"/>
            <a:ext cx="2864469" cy="2822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riana\Documents\SBDG\Seminário 3 Schutz\Photo062.jpg" id="417" name="Google Shape;417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99001" y="1539056"/>
            <a:ext cx="2991148" cy="2243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8"/>
          <p:cNvCxnSpPr/>
          <p:nvPr/>
        </p:nvCxnSpPr>
        <p:spPr>
          <a:xfrm>
            <a:off x="1323704" y="1258831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48"/>
          <p:cNvCxnSpPr/>
          <p:nvPr/>
        </p:nvCxnSpPr>
        <p:spPr>
          <a:xfrm>
            <a:off x="4771155" y="1189953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48"/>
          <p:cNvCxnSpPr/>
          <p:nvPr/>
        </p:nvCxnSpPr>
        <p:spPr>
          <a:xfrm>
            <a:off x="8481577" y="1208071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1198185" y="235690"/>
            <a:ext cx="10529001" cy="944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8"/>
              </a:buClr>
              <a:buSzPts val="2800"/>
              <a:buNone/>
            </a:pPr>
            <a:r>
              <a:rPr lang="pt-BR"/>
              <a:t>Dimensões do Sentimento – Importância, Competência, Abertura</a:t>
            </a:r>
            <a:endParaRPr/>
          </a:p>
        </p:txBody>
      </p:sp>
      <p:sp>
        <p:nvSpPr>
          <p:cNvPr id="426" name="Google Shape;426;p49"/>
          <p:cNvSpPr txBox="1"/>
          <p:nvPr>
            <p:ph idx="11" type="ftr"/>
          </p:nvPr>
        </p:nvSpPr>
        <p:spPr>
          <a:xfrm>
            <a:off x="1323704" y="6133200"/>
            <a:ext cx="105273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da disciplina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427" name="Google Shape;427;p49"/>
          <p:cNvSpPr txBox="1"/>
          <p:nvPr>
            <p:ph idx="2" type="body"/>
          </p:nvPr>
        </p:nvSpPr>
        <p:spPr>
          <a:xfrm>
            <a:off x="846667" y="936977"/>
            <a:ext cx="11345333" cy="4967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 – Sub-social, Social, Ultra-Social  </a:t>
            </a: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Controle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– Abdicrata, Democrata, Autocrata   </a:t>
            </a:r>
            <a:r>
              <a:rPr b="1" lang="pt-BR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Afeto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– Subpessoal, Pessoal, Superpessoal,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motivacao4" id="428" name="Google Shape;4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84" y="2810933"/>
            <a:ext cx="2615244" cy="2209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0.gstatic.com/images?q=tbn:ANd9GcTZTAUEjh4IEiuo1TWhEGLmT3Nin_33BdtijmAo3iluWBooUoSKeBhDMFzt" id="429" name="Google Shape;429;p4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185" y="5091207"/>
            <a:ext cx="2153883" cy="1392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ixe" id="430" name="Google Shape;430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2262" y="1333042"/>
            <a:ext cx="1436888" cy="17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9932" y="4162451"/>
            <a:ext cx="2040140" cy="210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9059" y="1881967"/>
            <a:ext cx="1497080" cy="228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98952" y="1624717"/>
            <a:ext cx="2408238" cy="2382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rgaridasempapel.files.wordpress.com/2010/07/armadura-medieval-700.jpg" id="434" name="Google Shape;434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60996" y="2314434"/>
            <a:ext cx="1411681" cy="4291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mg.baixatudo.com.br/resize/298x/95541680984b012d074412313b075c91/papel-de-parede-pepe-le-pew.jpg" id="435" name="Google Shape;435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89646" y="4513919"/>
            <a:ext cx="2333734" cy="1753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apoti.com/a_empresa/equipe/images/equipe.jpg" id="436" name="Google Shape;436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72677" y="2012876"/>
            <a:ext cx="2197803" cy="2234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49"/>
          <p:cNvCxnSpPr/>
          <p:nvPr/>
        </p:nvCxnSpPr>
        <p:spPr>
          <a:xfrm>
            <a:off x="1323704" y="1258831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49"/>
          <p:cNvCxnSpPr/>
          <p:nvPr/>
        </p:nvCxnSpPr>
        <p:spPr>
          <a:xfrm>
            <a:off x="4820232" y="1317397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9" name="Google Shape;439;p49"/>
          <p:cNvCxnSpPr/>
          <p:nvPr/>
        </p:nvCxnSpPr>
        <p:spPr>
          <a:xfrm>
            <a:off x="8636757" y="1258831"/>
            <a:ext cx="914400" cy="914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