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Cap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1" y="1609039"/>
            <a:ext cx="6422081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6667500" y="1"/>
            <a:ext cx="55244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Objetiv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323704" y="2209800"/>
            <a:ext cx="10529001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1323704" y="498269"/>
            <a:ext cx="10529001" cy="444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1323704" y="1042840"/>
            <a:ext cx="10529001" cy="93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400"/>
              <a:buNone/>
              <a:defRPr b="0" sz="24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2">
  <p:cSld name="Título + texto + objeto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7" name="Google Shape;127;p1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2 coluna texto">
  <p:cSld name="Título + 2 coluna texto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1323703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body"/>
          </p:nvPr>
        </p:nvSpPr>
        <p:spPr>
          <a:xfrm>
            <a:off x="6693224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ertura">
  <p:cSld name="Abertura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0" y="1"/>
            <a:ext cx="12192000" cy="4181293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Texto simple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23704" y="498270"/>
            <a:ext cx="10529001" cy="540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 2 colunas">
  <p:cSld name="Texto simples 2 coluna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323703" y="498270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6693224" y="498269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1">
  <p:cSld name="Título + texto + imagem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323703" y="498269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3"/>
          <p:cNvSpPr/>
          <p:nvPr>
            <p:ph idx="2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3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2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">
  <p:cSld name="Título + texto + imagem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4"/>
          <p:cNvSpPr/>
          <p:nvPr>
            <p:ph idx="3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4"/>
          <p:cNvSpPr txBox="1"/>
          <p:nvPr>
            <p:ph idx="4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2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1">
  <p:cSld name="Título + texto + objeto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323702" y="498269"/>
            <a:ext cx="1052730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25"/>
          <p:cNvSpPr txBox="1"/>
          <p:nvPr>
            <p:ph idx="2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3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8" name="Google Shape;188;p2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Título + texto + objeto">
  <p:cSld name="2Título + texto + objeto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26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4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0" name="Google Shape;200;p2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 + objeto">
  <p:cSld name="Título + imagem + objeto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27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27"/>
          <p:cNvSpPr/>
          <p:nvPr>
            <p:ph idx="3" type="pic"/>
          </p:nvPr>
        </p:nvSpPr>
        <p:spPr>
          <a:xfrm>
            <a:off x="1323703" y="1528000"/>
            <a:ext cx="5157787" cy="4158211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7"/>
          <p:cNvSpPr txBox="1"/>
          <p:nvPr>
            <p:ph idx="4" type="body"/>
          </p:nvPr>
        </p:nvSpPr>
        <p:spPr>
          <a:xfrm>
            <a:off x="6681517" y="1528000"/>
            <a:ext cx="5171188" cy="4158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6" type="body"/>
          </p:nvPr>
        </p:nvSpPr>
        <p:spPr>
          <a:xfrm>
            <a:off x="1323703" y="5777745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2">
  <p:cSld name="Título + texto + imagem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3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2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2 imagem">
  <p:cSld name="Título + texto + 2 imagem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29"/>
          <p:cNvSpPr/>
          <p:nvPr>
            <p:ph idx="3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0" name="Google Shape;240;p29"/>
          <p:cNvSpPr/>
          <p:nvPr>
            <p:ph idx="5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m">
  <p:cSld name="4 imagem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>
            <p:ph idx="2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0" name="Google Shape;250;p30"/>
          <p:cNvSpPr/>
          <p:nvPr>
            <p:ph idx="3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/>
          <p:nvPr>
            <p:ph idx="4" type="pic"/>
          </p:nvPr>
        </p:nvSpPr>
        <p:spPr>
          <a:xfrm>
            <a:off x="1323703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0"/>
          <p:cNvSpPr/>
          <p:nvPr>
            <p:ph idx="5" type="pic"/>
          </p:nvPr>
        </p:nvSpPr>
        <p:spPr>
          <a:xfrm>
            <a:off x="1323703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 + objeto">
  <p:cSld name="Título + texto + imagem + objeto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6681515" y="3130237"/>
            <a:ext cx="5171188" cy="249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9" name="Google Shape;259;p3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>
            <p:ph idx="4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1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m">
  <p:cSld name="Texto + imagem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0" name="Google Shape;270;p3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objeto">
  <p:cSld name="Texto + objeto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0" name="Google Shape;280;p3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tal">
  <p:cSld name="Imagem total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>
            <p:ph idx="2" type="pic"/>
          </p:nvPr>
        </p:nvSpPr>
        <p:spPr>
          <a:xfrm>
            <a:off x="731736" y="1"/>
            <a:ext cx="11460263" cy="6866565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total">
  <p:cSld name="Objeto total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731736" y="0"/>
            <a:ext cx="1146026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4" name="Google Shape;294;p3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ítulo + texto">
  <p:cSld name="Imagem topo + título + texto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1323702" y="3408056"/>
            <a:ext cx="10529001" cy="223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3" type="body"/>
          </p:nvPr>
        </p:nvSpPr>
        <p:spPr>
          <a:xfrm>
            <a:off x="1323704" y="2446714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exto">
  <p:cSld name="Imagem topo + texto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323702" y="2447926"/>
            <a:ext cx="10529001" cy="310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1" name="Google Shape;311;p3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">
  <p:cSld name="Título + imagem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>
            <p:ph idx="2" type="pic"/>
          </p:nvPr>
        </p:nvSpPr>
        <p:spPr>
          <a:xfrm>
            <a:off x="1323702" y="1519761"/>
            <a:ext cx="10529001" cy="4171504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objeto">
  <p:cSld name="Título + objeto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1323701" y="1519761"/>
            <a:ext cx="10529003" cy="41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0" name="Google Shape;330;p39"/>
          <p:cNvSpPr txBox="1"/>
          <p:nvPr>
            <p:ph idx="2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6" name="Google Shape;336;p3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direita">
  <p:cSld name="Título + texto pequeno + imagem direita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13274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13274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1" name="Google Shape;341;p40"/>
          <p:cNvSpPr/>
          <p:nvPr>
            <p:ph idx="2" type="pic"/>
          </p:nvPr>
        </p:nvSpPr>
        <p:spPr>
          <a:xfrm>
            <a:off x="5515427" y="1"/>
            <a:ext cx="6676572" cy="5691265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7" name="Google Shape;347;p4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049" y="700193"/>
            <a:ext cx="10225903" cy="54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2896802" y="1896570"/>
            <a:ext cx="668105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1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896801" y="5181601"/>
            <a:ext cx="5187264" cy="2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esquerda">
  <p:cSld name="Título + texto pequeno + imagem esquerda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79187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1"/>
          <p:cNvSpPr txBox="1"/>
          <p:nvPr>
            <p:ph idx="1" type="body"/>
          </p:nvPr>
        </p:nvSpPr>
        <p:spPr>
          <a:xfrm>
            <a:off x="79187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2" name="Google Shape;352;p41"/>
          <p:cNvSpPr/>
          <p:nvPr>
            <p:ph idx="2" type="pic"/>
          </p:nvPr>
        </p:nvSpPr>
        <p:spPr>
          <a:xfrm>
            <a:off x="1323703" y="498269"/>
            <a:ext cx="6118496" cy="5195088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 txBox="1"/>
          <p:nvPr>
            <p:ph idx="3" type="body"/>
          </p:nvPr>
        </p:nvSpPr>
        <p:spPr>
          <a:xfrm>
            <a:off x="1323703" y="578489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ídeo">
  <p:cSld name="Vídeo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5370" y="1954752"/>
            <a:ext cx="8085665" cy="354248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2545369" y="1206271"/>
            <a:ext cx="8085664" cy="55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000"/>
              <a:buNone/>
              <a:defRPr b="0" sz="20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42"/>
          <p:cNvSpPr txBox="1"/>
          <p:nvPr>
            <p:ph idx="2" type="body"/>
          </p:nvPr>
        </p:nvSpPr>
        <p:spPr>
          <a:xfrm>
            <a:off x="2545371" y="5662967"/>
            <a:ext cx="8085664" cy="16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4" name="Google Shape;364;p4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>
            <p:ph idx="3" type="body"/>
          </p:nvPr>
        </p:nvSpPr>
        <p:spPr>
          <a:xfrm>
            <a:off x="2545369" y="496390"/>
            <a:ext cx="8085664" cy="54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400"/>
              <a:buNone/>
              <a:defRPr b="1" sz="24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9" name="Google Shape;369;p42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0" name="Google Shape;3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049" y="700193"/>
            <a:ext cx="10225903" cy="54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4"/>
          <p:cNvSpPr txBox="1"/>
          <p:nvPr>
            <p:ph type="title"/>
          </p:nvPr>
        </p:nvSpPr>
        <p:spPr>
          <a:xfrm>
            <a:off x="2896802" y="1896570"/>
            <a:ext cx="668105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1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2896801" y="5181601"/>
            <a:ext cx="5187264" cy="2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>
  <p:cSld name="Fechamen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6"/>
          <p:cNvGrpSpPr/>
          <p:nvPr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b="0" l="0" r="84913" t="0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2">
              <a:alphaModFix/>
            </a:blip>
            <a:srcRect b="0" l="0" r="84913" t="0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6"/>
          <p:cNvGrpSpPr/>
          <p:nvPr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42" name="Google Shape;42;p6"/>
            <p:cNvPicPr preferRelativeResize="0"/>
            <p:nvPr/>
          </p:nvPicPr>
          <p:blipFill rotWithShape="1">
            <a:blip r:embed="rId2">
              <a:alphaModFix/>
            </a:blip>
            <a:srcRect b="0" l="0" r="84913" t="0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6"/>
            <p:cNvPicPr preferRelativeResize="0"/>
            <p:nvPr/>
          </p:nvPicPr>
          <p:blipFill rotWithShape="1">
            <a:blip r:embed="rId2">
              <a:alphaModFix/>
            </a:blip>
            <a:srcRect b="0" l="0" r="84913" t="0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9447" y="3230278"/>
            <a:ext cx="3233106" cy="54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5" name="Google Shape;37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bie.com.br/blog/inteligencia-emocional-entenda-sua-origem-e-sua-importancia-para-o-mercado-de-trabalho/" TargetMode="External"/><Relationship Id="rId4" Type="http://schemas.openxmlformats.org/officeDocument/2006/relationships/hyperlink" Target="https://www.editorarealize.com.br/editora/anais/conedu/2018/TRABALHO_EV117_MD1_SA18_ID8910_05092018202224.pdf" TargetMode="External"/><Relationship Id="rId5" Type="http://schemas.openxmlformats.org/officeDocument/2006/relationships/hyperlink" Target="https://www.youtube.com/watch?v=xrQl9D2jVw4&amp;t=387s&amp;ab_channel=SejaUmaPessoaMelhor" TargetMode="External"/><Relationship Id="rId6" Type="http://schemas.openxmlformats.org/officeDocument/2006/relationships/hyperlink" Target="https://www.testeqi.com.br/teste-de-qe" TargetMode="External"/><Relationship Id="rId7" Type="http://schemas.openxmlformats.org/officeDocument/2006/relationships/hyperlink" Target="https://ojs.eniac.com.br/index.php/EniacPesquisa/article/view/68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5"/>
          <p:cNvPicPr preferRelativeResize="0"/>
          <p:nvPr/>
        </p:nvPicPr>
        <p:blipFill rotWithShape="1">
          <a:blip r:embed="rId3">
            <a:alphaModFix/>
          </a:blip>
          <a:srcRect b="0" l="2549" r="0" t="0"/>
          <a:stretch/>
        </p:blipFill>
        <p:spPr>
          <a:xfrm>
            <a:off x="0" y="1"/>
            <a:ext cx="898998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 txBox="1"/>
          <p:nvPr>
            <p:ph type="title"/>
          </p:nvPr>
        </p:nvSpPr>
        <p:spPr>
          <a:xfrm>
            <a:off x="556191" y="1609039"/>
            <a:ext cx="5502778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Inteligência Emocional no Ambiente de Trabalho</a:t>
            </a:r>
            <a:endParaRPr/>
          </a:p>
        </p:txBody>
      </p:sp>
      <p:pic>
        <p:nvPicPr>
          <p:cNvPr id="388" name="Google Shape;388;p4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9792" r="19791" t="0"/>
          <a:stretch/>
        </p:blipFill>
        <p:spPr>
          <a:xfrm>
            <a:off x="6476431" y="-1"/>
            <a:ext cx="55244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/>
        </p:nvSpPr>
        <p:spPr>
          <a:xfrm>
            <a:off x="4600917" y="2262520"/>
            <a:ext cx="1641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PRECONCEITOS</a:t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7382932" y="2710032"/>
            <a:ext cx="1531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ESTERIÓTIPOS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2766473" y="824410"/>
            <a:ext cx="2033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COMPORTAMENTO</a:t>
            </a: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8441563" y="431233"/>
            <a:ext cx="1800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PERSONALIDADE</a:t>
            </a:r>
            <a:endParaRPr/>
          </a:p>
        </p:txBody>
      </p:sp>
      <p:sp>
        <p:nvSpPr>
          <p:cNvPr id="451" name="Google Shape;451;p54"/>
          <p:cNvSpPr txBox="1"/>
          <p:nvPr/>
        </p:nvSpPr>
        <p:spPr>
          <a:xfrm>
            <a:off x="4372525" y="227539"/>
            <a:ext cx="1271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QI – QE ???</a:t>
            </a:r>
            <a:endParaRPr/>
          </a:p>
        </p:txBody>
      </p:sp>
      <p:sp>
        <p:nvSpPr>
          <p:cNvPr id="452" name="Google Shape;452;p54"/>
          <p:cNvSpPr txBox="1"/>
          <p:nvPr/>
        </p:nvSpPr>
        <p:spPr>
          <a:xfrm>
            <a:off x="745067" y="124178"/>
            <a:ext cx="11187289" cy="10402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 Bibliográficas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BROCKERT,  Siegfried; BRAUM, Gabriele. </a:t>
            </a:r>
            <a:r>
              <a:rPr b="1"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Inteligência Emocional:</a:t>
            </a: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Teste o seu QE. 3. ed. Rio de Janeiro: Record, 1998.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GOLEMAN, Daniel. </a:t>
            </a:r>
            <a:r>
              <a:rPr b="1"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Inteligência Emocional. </a:t>
            </a: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Rio de Janeiro: Objetiva, 1995.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SCHUTZ, Will.</a:t>
            </a:r>
            <a:r>
              <a:rPr b="1"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 Profunda Simplicidade: </a:t>
            </a: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Uma nova consciência do Eu Interior. São Paulo: Agora, 1989.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SEHN, Aquilino – Apostila Inteligência Emocional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WEISINGER, Hendrie. </a:t>
            </a:r>
            <a:r>
              <a:rPr b="1"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Inteligência Emocional no Trabalho. </a:t>
            </a:r>
            <a:r>
              <a:rPr lang="pt-BR" sz="1600">
                <a:solidFill>
                  <a:srgbClr val="403D39"/>
                </a:solidFill>
                <a:latin typeface="Arial"/>
                <a:ea typeface="Arial"/>
                <a:cs typeface="Arial"/>
                <a:sym typeface="Arial"/>
              </a:rPr>
              <a:t>Rio de Janeiro: Objetiva, 1997.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https://www.sbie.com.br/blog/inteligencia-emocional-entenda-sua-origem-e-sua-importancia-para-o-mercado-de-trabalho/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https://www.editorarealize.com.br/editora/anais/conedu/2018/TRABALHO_EV117_MD1_SA18_ID8910_05092018202224.pdf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https://www.youtube.com/watch?v=xrQl9D2jVw4&amp;t=387s&amp;ab_channel=SejaUmaPessoaMelhor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https://www.testeqi.com.br/teste-de-qe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https://ojs.eniac.com.br/index.php/EniacPesquisa/article/view/684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https://www.mindomo.com/pt/mindmap/inteligencia-emocional-3f1eb5fe6fb148f1bf5ef070d1c0e2ed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03D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Fechamento</a:t>
            </a:r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pt-BR"/>
              <a:t>Prof. Me. Adriana dos Santos Litvay</a:t>
            </a:r>
            <a:endParaRPr/>
          </a:p>
        </p:txBody>
      </p:sp>
      <p:pic>
        <p:nvPicPr>
          <p:cNvPr id="395" name="Google Shape;395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276" l="0" r="0" t="24277"/>
          <a:stretch/>
        </p:blipFill>
        <p:spPr>
          <a:xfrm>
            <a:off x="0" y="1"/>
            <a:ext cx="12192000" cy="418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01" name="Google Shape;401;p47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 Revisão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  Mapa Conceitual Inteligência Emocional no Trabalho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 Considerações finais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679099" y="-135415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Mapa conceitual Inteligência Emocional no Trabalho</a:t>
            </a:r>
            <a:endParaRPr/>
          </a:p>
        </p:txBody>
      </p:sp>
      <p:sp>
        <p:nvSpPr>
          <p:cNvPr id="407" name="Google Shape;407;p4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 rotWithShape="1">
          <a:blip r:embed="rId3">
            <a:alphaModFix/>
          </a:blip>
          <a:srcRect b="2490" l="1245" r="34740" t="4936"/>
          <a:stretch/>
        </p:blipFill>
        <p:spPr>
          <a:xfrm>
            <a:off x="1689904" y="517561"/>
            <a:ext cx="9294471" cy="59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679099" y="-135415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Mapa conceitual Inteligência Emocional no Trabalho</a:t>
            </a:r>
            <a:endParaRPr/>
          </a:p>
        </p:txBody>
      </p:sp>
      <p:sp>
        <p:nvSpPr>
          <p:cNvPr id="414" name="Google Shape;414;p4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b="24444" l="69601" r="411" t="21686"/>
          <a:stretch/>
        </p:blipFill>
        <p:spPr>
          <a:xfrm>
            <a:off x="6315851" y="972766"/>
            <a:ext cx="5258627" cy="421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 rotWithShape="1">
          <a:blip r:embed="rId3">
            <a:alphaModFix/>
          </a:blip>
          <a:srcRect b="47020" l="29910" r="39968" t="44964"/>
          <a:stretch/>
        </p:blipFill>
        <p:spPr>
          <a:xfrm>
            <a:off x="752424" y="2727695"/>
            <a:ext cx="5563427" cy="70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422" name="Google Shape;422;p50"/>
          <p:cNvSpPr txBox="1"/>
          <p:nvPr>
            <p:ph idx="2" type="body"/>
          </p:nvPr>
        </p:nvSpPr>
        <p:spPr>
          <a:xfrm>
            <a:off x="1364899" y="1846221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 </a:t>
            </a:r>
            <a:r>
              <a:rPr b="1" lang="pt-BR"/>
              <a:t>Reflexões com a turma: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Quais os pilares da Inteligência Emocional?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Qual a importância da Inteligência Emocional para o Mercado de trabalho?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Quais os comportamentos observáveis nos profissionais que demonstram inteligência emocional?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428" name="Google Shape;428;p51"/>
          <p:cNvSpPr txBox="1"/>
          <p:nvPr>
            <p:ph idx="2" type="body"/>
          </p:nvPr>
        </p:nvSpPr>
        <p:spPr>
          <a:xfrm>
            <a:off x="1402726" y="1312821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 Reflexões com a turma: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Pensando em um semáforo e nas cores verde,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vermelho e amarelo e fazendo uma analogia com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 a Inteligência Emocional no trabalho: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Verde – Continuar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Amarelo – Prestar atenção</a:t>
            </a:r>
            <a:endParaRPr/>
          </a:p>
          <a:p>
            <a:pPr indent="-1524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Vermelho – Parar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9" name="Google Shape;429;p5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Teorias da Administração de forma aplicada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430" name="Google Shape;430;p51"/>
          <p:cNvPicPr preferRelativeResize="0"/>
          <p:nvPr/>
        </p:nvPicPr>
        <p:blipFill rotWithShape="1">
          <a:blip r:embed="rId3">
            <a:alphaModFix/>
          </a:blip>
          <a:srcRect b="0" l="30392" r="28620" t="0"/>
          <a:stretch/>
        </p:blipFill>
        <p:spPr>
          <a:xfrm>
            <a:off x="9572978" y="0"/>
            <a:ext cx="2619022" cy="664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>
            <p:ph type="title"/>
          </p:nvPr>
        </p:nvSpPr>
        <p:spPr>
          <a:xfrm>
            <a:off x="2896802" y="1896570"/>
            <a:ext cx="668105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pt-BR" sz="2400"/>
              <a:t>Realização pessoal e sucesso profissional  não dependem apenas de talento, competência ou sorte [...] Inteligência emocional é ter controle sobre os sentimentos, saber se colocar no lugar dos outros e perceber como as pessoas se sentem em relação a você são atitudes básicas para quem almeja o  sucesso. Ao contrário do QI a Inteligência Emocional pode ser desenvolvida. (Brockert e Braun, 1998).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2006221" y="4786900"/>
            <a:ext cx="10795379" cy="305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Gratidão! Professora Ma.</a:t>
            </a:r>
            <a:b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Adriana dos  Santos Litvay</a:t>
            </a:r>
            <a:b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5857312" y="381000"/>
            <a:ext cx="6334689" cy="6477000"/>
          </a:xfrm>
          <a:custGeom>
            <a:rect b="b" l="l" r="r" t="t"/>
            <a:pathLst>
              <a:path extrusionOk="0" h="6477000" w="6334689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 do perfil" id="442" name="Google Shape;442;p53"/>
          <p:cNvPicPr preferRelativeResize="0"/>
          <p:nvPr/>
        </p:nvPicPr>
        <p:blipFill rotWithShape="1">
          <a:blip r:embed="rId3">
            <a:alphaModFix/>
          </a:blip>
          <a:srcRect b="0" l="0" r="2253" t="0"/>
          <a:stretch/>
        </p:blipFill>
        <p:spPr>
          <a:xfrm>
            <a:off x="6021086" y="544777"/>
            <a:ext cx="6170914" cy="6313225"/>
          </a:xfrm>
          <a:custGeom>
            <a:rect b="b" l="l" r="r" t="t"/>
            <a:pathLst>
              <a:path extrusionOk="0" h="6313225" w="6170914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