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7" r:id="rId3"/>
    <p:sldId id="297" r:id="rId4"/>
    <p:sldId id="298" r:id="rId5"/>
    <p:sldId id="299" r:id="rId6"/>
    <p:sldId id="300" r:id="rId7"/>
    <p:sldId id="301" r:id="rId8"/>
    <p:sldId id="302" r:id="rId9"/>
    <p:sldId id="306" r:id="rId10"/>
    <p:sldId id="303" r:id="rId11"/>
    <p:sldId id="304" r:id="rId12"/>
    <p:sldId id="305" r:id="rId13"/>
    <p:sldId id="260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 smtClean="0"/>
          </a:p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</a:t>
            </a:r>
            <a:br>
              <a:rPr lang="pt-BR" dirty="0" smtClean="0"/>
            </a:br>
            <a:r>
              <a:rPr lang="pt-BR" dirty="0" smtClean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 smtClean="0"/>
              <a:t>Clique para </a:t>
            </a:r>
            <a:br>
              <a:rPr lang="pt-BR" dirty="0" smtClean="0"/>
            </a:br>
            <a:r>
              <a:rPr lang="pt-BR" dirty="0" smtClean="0"/>
              <a:t>editar</a:t>
            </a:r>
            <a:br>
              <a:rPr lang="pt-BR" dirty="0" smtClean="0"/>
            </a:br>
            <a:r>
              <a:rPr lang="pt-BR" dirty="0" smtClean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Clique para editar o título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>
          <a:xfrm>
            <a:off x="628650" y="1609039"/>
            <a:ext cx="5900939" cy="4182161"/>
          </a:xfrm>
        </p:spPr>
        <p:txBody>
          <a:bodyPr/>
          <a:lstStyle/>
          <a:p>
            <a:r>
              <a:rPr lang="pt-BR" dirty="0" smtClean="0"/>
              <a:t>Estatística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3" y="729132"/>
            <a:ext cx="7480551" cy="425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5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876868" y="484031"/>
            <a:ext cx="7726220" cy="5903890"/>
          </a:xfrm>
        </p:spPr>
        <p:txBody>
          <a:bodyPr/>
          <a:lstStyle/>
          <a:p>
            <a:pPr algn="just"/>
            <a:r>
              <a:rPr lang="pt-BR" dirty="0"/>
              <a:t>O aumento da razão entre pegada ecológica e </a:t>
            </a:r>
            <a:r>
              <a:rPr lang="pt-BR" dirty="0" err="1"/>
              <a:t>biocapacidade</a:t>
            </a:r>
            <a:r>
              <a:rPr lang="pt-BR" dirty="0"/>
              <a:t> representado no gráfico evidencia</a:t>
            </a:r>
            <a:r>
              <a:rPr lang="pt-BR" dirty="0" smtClean="0"/>
              <a:t>:</a:t>
            </a:r>
          </a:p>
          <a:p>
            <a:pPr marL="457200" indent="-457200" algn="just">
              <a:buAutoNum type="alphaUcPeriod"/>
            </a:pPr>
            <a:r>
              <a:rPr lang="pt-BR" dirty="0" smtClean="0"/>
              <a:t>Redução </a:t>
            </a:r>
            <a:r>
              <a:rPr lang="pt-BR" dirty="0"/>
              <a:t>das áreas de plantio do planeta para valores inferiores a 10.000 m</a:t>
            </a:r>
            <a:r>
              <a:rPr lang="pt-BR" baseline="30000" dirty="0"/>
              <a:t>2</a:t>
            </a:r>
            <a:r>
              <a:rPr lang="pt-BR" dirty="0"/>
              <a:t> devido ao padrão atual de consumo de produtos agrícolas. </a:t>
            </a:r>
            <a:endParaRPr lang="pt-BR" dirty="0" smtClean="0"/>
          </a:p>
          <a:p>
            <a:pPr marL="457200" indent="-457200" algn="just">
              <a:buAutoNum type="alphaUcPeriod"/>
            </a:pPr>
            <a:r>
              <a:rPr lang="pt-BR" dirty="0" smtClean="0"/>
              <a:t>Aumento </a:t>
            </a:r>
            <a:r>
              <a:rPr lang="pt-BR" dirty="0"/>
              <a:t>gradual da capacidade de regeneração do planeta em relação às exigências humanas</a:t>
            </a:r>
            <a:r>
              <a:rPr lang="pt-BR" dirty="0" smtClean="0"/>
              <a:t>.</a:t>
            </a:r>
          </a:p>
          <a:p>
            <a:pPr marL="457200" indent="-457200" algn="just">
              <a:buAutoNum type="alphaUcPeriod"/>
            </a:pPr>
            <a:r>
              <a:rPr lang="pt-BR" dirty="0" smtClean="0"/>
              <a:t>Reposição </a:t>
            </a:r>
            <a:r>
              <a:rPr lang="pt-BR" dirty="0"/>
              <a:t>dos recursos naturais pelo planeta em sua totalidade frente às exigências humanas. </a:t>
            </a:r>
            <a:endParaRPr lang="pt-BR" dirty="0" smtClean="0"/>
          </a:p>
          <a:p>
            <a:pPr marL="457200" indent="-457200" algn="just">
              <a:buAutoNum type="alphaUcPeriod"/>
            </a:pPr>
            <a:r>
              <a:rPr lang="pt-BR" dirty="0" smtClean="0"/>
              <a:t>Incapacidade </a:t>
            </a:r>
            <a:r>
              <a:rPr lang="pt-BR" dirty="0"/>
              <a:t>de regeneração natural do planeta ao longo do período 1961-2008. </a:t>
            </a:r>
            <a:endParaRPr lang="pt-BR" dirty="0" smtClean="0"/>
          </a:p>
          <a:p>
            <a:pPr marL="457200" indent="-457200" algn="just">
              <a:buAutoNum type="alphaUcPeriod"/>
            </a:pPr>
            <a:r>
              <a:rPr lang="pt-BR" dirty="0" smtClean="0"/>
              <a:t>Tendência </a:t>
            </a:r>
            <a:r>
              <a:rPr lang="pt-BR" dirty="0"/>
              <a:t>ao desequilíbrio gradual e continuo da sustentabilidade do planeta.</a:t>
            </a:r>
          </a:p>
        </p:txBody>
      </p:sp>
    </p:spTree>
    <p:extLst>
      <p:ext uri="{BB962C8B-B14F-4D97-AF65-F5344CB8AC3E}">
        <p14:creationId xmlns:p14="http://schemas.microsoft.com/office/powerpoint/2010/main" val="80350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838230" y="316605"/>
            <a:ext cx="8125466" cy="4075091"/>
          </a:xfrm>
        </p:spPr>
        <p:txBody>
          <a:bodyPr/>
          <a:lstStyle/>
          <a:p>
            <a:pPr algn="just"/>
            <a:r>
              <a:rPr lang="pt-BR" dirty="0"/>
              <a:t>Avaliando o gráfico apresentado na questão, o aumento da razão entre pegada ecológica e </a:t>
            </a:r>
            <a:r>
              <a:rPr lang="pt-BR" dirty="0" err="1"/>
              <a:t>biocapacidade</a:t>
            </a:r>
            <a:r>
              <a:rPr lang="pt-BR" dirty="0"/>
              <a:t> representado no gráfico </a:t>
            </a:r>
            <a:r>
              <a:rPr lang="pt-BR" dirty="0" smtClean="0"/>
              <a:t>evidencia:</a:t>
            </a:r>
          </a:p>
          <a:p>
            <a:pPr algn="just"/>
            <a:r>
              <a:rPr lang="pt-BR" dirty="0"/>
              <a:t>Tendência ao desequilíbrio gradual e continuo da sustentabilidade do planeta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Letra 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692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Estatística. </a:t>
            </a:r>
            <a:r>
              <a:rPr lang="pt-BR" dirty="0" smtClean="0"/>
              <a:t>Interpretação de </a:t>
            </a:r>
            <a:r>
              <a:rPr lang="pt-BR" dirty="0" smtClean="0"/>
              <a:t>Dados. 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Prof. Ms. </a:t>
            </a:r>
            <a:r>
              <a:rPr lang="pt-BR" dirty="0" err="1" smtClean="0"/>
              <a:t>Edimar</a:t>
            </a:r>
            <a:r>
              <a:rPr lang="pt-BR" dirty="0" smtClean="0"/>
              <a:t> </a:t>
            </a:r>
            <a:r>
              <a:rPr lang="pt-BR" dirty="0" err="1" smtClean="0"/>
              <a:t>Izidoro</a:t>
            </a:r>
            <a:r>
              <a:rPr lang="pt-BR" dirty="0" smtClean="0"/>
              <a:t> Novaes</a:t>
            </a:r>
            <a:endParaRPr lang="pt-BR" dirty="0"/>
          </a:p>
        </p:txBody>
      </p:sp>
      <p:pic>
        <p:nvPicPr>
          <p:cNvPr id="2" name="Espaço Reservado para Imagem 1"/>
          <p:cNvPicPr>
            <a:picLocks noGrp="1" noChangeAspect="1"/>
          </p:cNvPicPr>
          <p:nvPr>
            <p:ph type="pic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" r="23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6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264947"/>
            <a:ext cx="7896751" cy="4076700"/>
          </a:xfrm>
        </p:spPr>
        <p:txBody>
          <a:bodyPr/>
          <a:lstStyle/>
          <a:p>
            <a:pPr algn="just"/>
            <a:r>
              <a:rPr lang="pt-BR" dirty="0"/>
              <a:t>Existem controvérsias acerca da magnitude dos fatores que influenciam o voto do eleitor. Embora, atualmente as pesquisas eleitorais possam ser divulgadas próximo ao dia da eleição, durante muito tempo essa divulgação não era permitida sob a alegação de que as mesmas influenciavam a decisão de um tipo particular de eleitor, o qual desejava “votar no candidato ganhador” e tendia a votar nos candidatos cuja suposta probabilidade de vitória é maior, independentemente do conteúdo da proposta política apresentada.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Gráficos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53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21" y="299835"/>
            <a:ext cx="6597943" cy="3731251"/>
          </a:xfrm>
          <a:prstGeom prst="rect">
            <a:avLst/>
          </a:prstGeom>
        </p:spPr>
      </p:pic>
      <p:sp>
        <p:nvSpPr>
          <p:cNvPr id="6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67020" y="4200322"/>
            <a:ext cx="7896751" cy="1955779"/>
          </a:xfrm>
        </p:spPr>
        <p:txBody>
          <a:bodyPr/>
          <a:lstStyle/>
          <a:p>
            <a:pPr algn="just"/>
            <a:r>
              <a:rPr lang="pt-BR" dirty="0"/>
              <a:t>Considerando que o Candidato B esteja interessado no voto do tipo de eleitor mencionado no texto e esteja examinando os dois gráficos acima para apresentar, em seu material de propaganda, os resultados de uma pesquisa eleitoral, avalie as afirmações que se seguem.</a:t>
            </a:r>
          </a:p>
        </p:txBody>
      </p:sp>
    </p:spTree>
    <p:extLst>
      <p:ext uri="{BB962C8B-B14F-4D97-AF65-F5344CB8AC3E}">
        <p14:creationId xmlns:p14="http://schemas.microsoft.com/office/powerpoint/2010/main" val="24593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669702" y="741607"/>
            <a:ext cx="8168312" cy="573646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Considerando que o Candidato B esteja interessado no voto do tipo de eleitor mencionado no texto e esteja examinando os dois gráficos acima para apresentar, em seu material de propaganda, os resultados de uma pesquisa eleitoral, avalie as afirmações que se seguem</a:t>
            </a:r>
            <a:r>
              <a:rPr lang="pt-BR" dirty="0" smtClean="0"/>
              <a:t>.</a:t>
            </a:r>
          </a:p>
          <a:p>
            <a:pPr marL="514350" indent="-514350" algn="just">
              <a:buAutoNum type="romanUcPeriod"/>
            </a:pPr>
            <a:r>
              <a:rPr lang="pt-BR" dirty="0" smtClean="0"/>
              <a:t>Os </a:t>
            </a:r>
            <a:r>
              <a:rPr lang="pt-BR" dirty="0"/>
              <a:t>dois gráficos apresentam resultados </a:t>
            </a:r>
            <a:r>
              <a:rPr lang="pt-BR" dirty="0" smtClean="0"/>
              <a:t>diferentes</a:t>
            </a:r>
          </a:p>
          <a:p>
            <a:pPr marL="514350" indent="-514350" algn="just">
              <a:buAutoNum type="romanUcPeriod"/>
            </a:pPr>
            <a:r>
              <a:rPr lang="pt-BR" dirty="0" smtClean="0"/>
              <a:t>Em </a:t>
            </a:r>
            <a:r>
              <a:rPr lang="pt-BR" dirty="0"/>
              <a:t>relação aos objetivos do Candidato B, o gráfico I é mais adequado que o </a:t>
            </a:r>
            <a:r>
              <a:rPr lang="pt-BR" dirty="0" smtClean="0"/>
              <a:t>II.</a:t>
            </a:r>
          </a:p>
          <a:p>
            <a:pPr marL="514350" indent="-514350" algn="just">
              <a:buAutoNum type="romanUcPeriod"/>
            </a:pPr>
            <a:r>
              <a:rPr lang="pt-BR" dirty="0" smtClean="0"/>
              <a:t>A </a:t>
            </a:r>
            <a:r>
              <a:rPr lang="pt-BR" dirty="0"/>
              <a:t>decisão a ser tomada apresenta implicações de natureza ética, além das de natureza técnica. </a:t>
            </a:r>
            <a:endParaRPr lang="pt-BR" dirty="0" smtClean="0"/>
          </a:p>
          <a:p>
            <a:pPr algn="just"/>
            <a:r>
              <a:rPr lang="pt-BR" dirty="0"/>
              <a:t>É correto o que se afirma </a:t>
            </a:r>
            <a:r>
              <a:rPr lang="pt-BR" dirty="0" smtClean="0"/>
              <a:t>em: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65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889746" y="651456"/>
            <a:ext cx="7896751" cy="4076700"/>
          </a:xfrm>
        </p:spPr>
        <p:txBody>
          <a:bodyPr/>
          <a:lstStyle/>
          <a:p>
            <a:pPr marL="457200" indent="-457200">
              <a:buAutoNum type="alphaUcParenBoth"/>
            </a:pPr>
            <a:r>
              <a:rPr lang="pt-BR" dirty="0" smtClean="0"/>
              <a:t>I</a:t>
            </a:r>
            <a:r>
              <a:rPr lang="pt-BR" dirty="0"/>
              <a:t>, apenas</a:t>
            </a:r>
            <a:r>
              <a:rPr lang="pt-BR" dirty="0" smtClean="0"/>
              <a:t>.</a:t>
            </a:r>
          </a:p>
          <a:p>
            <a:pPr marL="457200" indent="-457200">
              <a:buAutoNum type="alphaUcParenBoth"/>
            </a:pPr>
            <a:r>
              <a:rPr lang="pt-BR" dirty="0" smtClean="0"/>
              <a:t>III</a:t>
            </a:r>
            <a:r>
              <a:rPr lang="pt-BR" dirty="0"/>
              <a:t>, apenas</a:t>
            </a:r>
            <a:r>
              <a:rPr lang="pt-BR" dirty="0" smtClean="0"/>
              <a:t>.</a:t>
            </a:r>
          </a:p>
          <a:p>
            <a:pPr marL="457200" indent="-457200">
              <a:buAutoNum type="alphaUcParenBoth"/>
            </a:pPr>
            <a:r>
              <a:rPr lang="pt-BR" dirty="0" smtClean="0"/>
              <a:t>I </a:t>
            </a:r>
            <a:r>
              <a:rPr lang="pt-BR" dirty="0"/>
              <a:t>e II, apenas</a:t>
            </a:r>
            <a:r>
              <a:rPr lang="pt-BR" dirty="0" smtClean="0"/>
              <a:t>.</a:t>
            </a:r>
          </a:p>
          <a:p>
            <a:pPr marL="457200" indent="-457200">
              <a:buAutoNum type="alphaUcParenBoth"/>
            </a:pPr>
            <a:r>
              <a:rPr lang="pt-BR" dirty="0" smtClean="0"/>
              <a:t>II </a:t>
            </a:r>
            <a:r>
              <a:rPr lang="pt-BR" dirty="0"/>
              <a:t>e III, </a:t>
            </a:r>
            <a:r>
              <a:rPr lang="pt-BR" dirty="0" smtClean="0"/>
              <a:t>apenas.</a:t>
            </a:r>
          </a:p>
          <a:p>
            <a:pPr marL="457200" indent="-457200">
              <a:buAutoNum type="alphaUcParenBoth"/>
            </a:pPr>
            <a:r>
              <a:rPr lang="pt-BR" dirty="0" smtClean="0"/>
              <a:t>I</a:t>
            </a:r>
            <a:r>
              <a:rPr lang="pt-BR" dirty="0"/>
              <a:t>, II e III.</a:t>
            </a:r>
          </a:p>
        </p:txBody>
      </p:sp>
    </p:spTree>
    <p:extLst>
      <p:ext uri="{BB962C8B-B14F-4D97-AF65-F5344CB8AC3E}">
        <p14:creationId xmlns:p14="http://schemas.microsoft.com/office/powerpoint/2010/main" val="30702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239189"/>
            <a:ext cx="7896751" cy="407670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Informações fundamentais presentes no exercício: </a:t>
            </a:r>
            <a:endParaRPr lang="pt-BR" dirty="0" smtClean="0"/>
          </a:p>
          <a:p>
            <a:pPr marL="514350" indent="-514350" algn="just">
              <a:buAutoNum type="romanLcParenR"/>
            </a:pPr>
            <a:r>
              <a:rPr lang="pt-BR" dirty="0" smtClean="0"/>
              <a:t>Escala</a:t>
            </a:r>
            <a:r>
              <a:rPr lang="pt-BR" dirty="0"/>
              <a:t>: O exercício lida com o efeito da escala sobre a aparência de um gráfico. </a:t>
            </a:r>
            <a:endParaRPr lang="pt-BR" dirty="0" smtClean="0"/>
          </a:p>
          <a:p>
            <a:pPr marL="514350" indent="-514350" algn="just">
              <a:buAutoNum type="romanLcParenR"/>
            </a:pPr>
            <a:r>
              <a:rPr lang="pt-BR" dirty="0" smtClean="0"/>
              <a:t>Perfil </a:t>
            </a:r>
            <a:r>
              <a:rPr lang="pt-BR" dirty="0"/>
              <a:t>de voto: certos tipos de eleitores tendem a votar no candidato com maior a probabilidade de vitória, independentemente do conteúdo da proposta política apresentada, ou </a:t>
            </a:r>
            <a:r>
              <a:rPr lang="pt-BR" dirty="0" smtClean="0"/>
              <a:t>seja, </a:t>
            </a:r>
            <a:r>
              <a:rPr lang="pt-BR" dirty="0"/>
              <a:t>podem ser influenciados diretamente por pesquisas eleitorais (gráficos). 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Resposta. Letra B.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01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6" y="1076459"/>
            <a:ext cx="7896750" cy="531146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Pegada ecológica é um indicador que estima a demanda ou a exigência humana sobre o meio ambiente, considerando-se o nível de atividade para atender ao padrão de consumo atual (com a tecnologia atual). É, de certa forma, uma maneira de medir o fluxo de ativos ambientais de que necessitamos para sustentar o nosso padrão de consumo. Esse indicador é medido em hectare global, medida de área equivalente a 10.000 </a:t>
            </a:r>
            <a:r>
              <a:rPr lang="pt-BR" dirty="0" smtClean="0"/>
              <a:t>m</a:t>
            </a:r>
            <a:r>
              <a:rPr lang="pt-BR" baseline="30000" dirty="0" smtClean="0"/>
              <a:t>2</a:t>
            </a:r>
            <a:r>
              <a:rPr lang="pt-BR" dirty="0" smtClean="0"/>
              <a:t>. </a:t>
            </a:r>
            <a:r>
              <a:rPr lang="pt-BR" dirty="0"/>
              <a:t>Na medida hectare global, são consideradas apenas as áreas produtivas do </a:t>
            </a:r>
            <a:r>
              <a:rPr lang="pt-BR" dirty="0" smtClean="0"/>
              <a:t>planeta. A </a:t>
            </a:r>
            <a:r>
              <a:rPr lang="pt-BR" dirty="0" err="1"/>
              <a:t>biocapacidade</a:t>
            </a:r>
            <a:r>
              <a:rPr lang="pt-BR" dirty="0"/>
              <a:t> do planeta, indicador que reflete a regeneração (natural) do meio ambiente, é medida também em hectare global.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0"/>
          </p:nvPr>
        </p:nvSpPr>
        <p:spPr>
          <a:xfrm>
            <a:off x="992775" y="498269"/>
            <a:ext cx="7896751" cy="44470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Gráficos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24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889746" y="857519"/>
            <a:ext cx="7896751" cy="4076700"/>
          </a:xfrm>
        </p:spPr>
        <p:txBody>
          <a:bodyPr/>
          <a:lstStyle/>
          <a:p>
            <a:pPr algn="just"/>
            <a:r>
              <a:rPr lang="pt-BR" dirty="0"/>
              <a:t>Uma razão entre pegada ecológica e </a:t>
            </a:r>
            <a:r>
              <a:rPr lang="pt-BR" dirty="0" err="1"/>
              <a:t>biocapacidade</a:t>
            </a:r>
            <a:r>
              <a:rPr lang="pt-BR" dirty="0"/>
              <a:t> do planeta igual a 1 indica que a exigência humana sobre os recursos do meio ambiente é reposta na sua totalidade pelo planeta, devido à capacidade natural de </a:t>
            </a:r>
            <a:r>
              <a:rPr lang="pt-BR" dirty="0" smtClean="0"/>
              <a:t>regeneração.</a:t>
            </a:r>
          </a:p>
          <a:p>
            <a:pPr algn="just"/>
            <a:r>
              <a:rPr lang="pt-BR" dirty="0" smtClean="0"/>
              <a:t>Se </a:t>
            </a:r>
            <a:r>
              <a:rPr lang="pt-BR" dirty="0"/>
              <a:t>for maior que 1, a razão indica que a demanda humana é superior à capacidade do planeta de se recuperar e, se for menor que 1, indica que o planeta se recupera mais rapidamente.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86948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1837</TotalTime>
  <Words>654</Words>
  <Application>Microsoft Office PowerPoint</Application>
  <PresentationFormat>Apresentação na tela (4:3)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do Office</vt:lpstr>
      <vt:lpstr>Estatística  </vt:lpstr>
      <vt:lpstr>Estatística. Interpretação de Dados.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Win7</cp:lastModifiedBy>
  <cp:revision>83</cp:revision>
  <dcterms:created xsi:type="dcterms:W3CDTF">2019-02-06T19:28:48Z</dcterms:created>
  <dcterms:modified xsi:type="dcterms:W3CDTF">2019-10-11T11:01:08Z</dcterms:modified>
</cp:coreProperties>
</file>