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97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628650" y="1609039"/>
            <a:ext cx="5900939" cy="4182161"/>
          </a:xfrm>
        </p:spPr>
        <p:txBody>
          <a:bodyPr/>
          <a:lstStyle/>
          <a:p>
            <a:r>
              <a:rPr lang="pt-BR" dirty="0" smtClean="0"/>
              <a:t>Estatística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51109" y="599940"/>
            <a:ext cx="7945161" cy="4319789"/>
          </a:xfrm>
        </p:spPr>
        <p:txBody>
          <a:bodyPr/>
          <a:lstStyle/>
          <a:p>
            <a:r>
              <a:rPr lang="pt-BR" dirty="0" smtClean="0"/>
              <a:t>Logo: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Alternativa (E)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23" y="1115767"/>
            <a:ext cx="7857318" cy="26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Estatística. Interpretação de Dados.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Ms. </a:t>
            </a:r>
            <a:r>
              <a:rPr lang="pt-BR" dirty="0" err="1" smtClean="0"/>
              <a:t>Edimar</a:t>
            </a:r>
            <a:r>
              <a:rPr lang="pt-BR" dirty="0" smtClean="0"/>
              <a:t> </a:t>
            </a:r>
            <a:r>
              <a:rPr lang="pt-BR" dirty="0" err="1" smtClean="0"/>
              <a:t>Izidoro</a:t>
            </a:r>
            <a:r>
              <a:rPr lang="pt-BR" dirty="0" smtClean="0"/>
              <a:t> Novaes</a:t>
            </a:r>
            <a:endParaRPr lang="pt-BR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084643"/>
            <a:ext cx="7896751" cy="4076700"/>
          </a:xfrm>
        </p:spPr>
        <p:txBody>
          <a:bodyPr/>
          <a:lstStyle/>
          <a:p>
            <a:pPr algn="just"/>
            <a:r>
              <a:rPr lang="pt-BR" dirty="0"/>
              <a:t>A fim de tornar os gráficos mais atraentes, os meios de comunicação, como revistas, jornais, entre outros, costumam ilustrá-los com imagens relacionadas ao contexto do qual as informações fazem parte. Essa forma de representação é denominada pictograma ou gráfico pictórico</a:t>
            </a:r>
            <a:r>
              <a:rPr lang="pt-BR" dirty="0" smtClean="0"/>
              <a:t>. Nesse </a:t>
            </a:r>
            <a:r>
              <a:rPr lang="pt-BR" dirty="0"/>
              <a:t>tipo de representação, assim como nos gráficos tradicionais, as dimensões das imagens devem ser proporcionais ao dados apresentados.</a:t>
            </a:r>
          </a:p>
          <a:p>
            <a:r>
              <a:rPr lang="pt-BR" dirty="0"/>
              <a:t>Veja um exemplo: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Gráficos com Figuras.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53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3" y="905946"/>
            <a:ext cx="7185768" cy="48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234383"/>
            <a:ext cx="7896751" cy="5320963"/>
          </a:xfrm>
        </p:spPr>
        <p:txBody>
          <a:bodyPr>
            <a:normAutofit fontScale="92500"/>
          </a:bodyPr>
          <a:lstStyle/>
          <a:p>
            <a:pPr marL="457200" indent="-457200" algn="just">
              <a:buAutoNum type="alphaLcParenR"/>
            </a:pPr>
            <a:r>
              <a:rPr lang="pt-BR" dirty="0" smtClean="0"/>
              <a:t>No ano de 1995, a renda dos trabalhadores era de 923 reais. 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De 2001 para 2005 a renda média dos trabalhadores aumentou 5,7%. 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Os gastos do governo federal, diminuíram 86 bilhões de reais entre os anos de 1995 e 2001.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As imagens dos elefantes caracterizam bem a gastança do governo federal entre os anos de 1995 e 2005, pois os gastos aumentaram, assim como os tamanhos dos elefantes. </a:t>
            </a:r>
          </a:p>
          <a:p>
            <a:pPr marL="457200" indent="-457200" algn="just">
              <a:buFont typeface="Arial" panose="020B0604020202020204" pitchFamily="34" charset="0"/>
              <a:buAutoNum type="alphaLcParenR"/>
            </a:pPr>
            <a:r>
              <a:rPr lang="pt-BR" dirty="0" smtClean="0"/>
              <a:t> As imagens </a:t>
            </a:r>
            <a:r>
              <a:rPr lang="pt-BR" dirty="0"/>
              <a:t>dos elefantes </a:t>
            </a:r>
            <a:r>
              <a:rPr lang="pt-BR" dirty="0" smtClean="0"/>
              <a:t>não caracterizam </a:t>
            </a:r>
            <a:r>
              <a:rPr lang="pt-BR" dirty="0"/>
              <a:t>bem a gastança do governo federal entre os anos de 1995 e 2005, pois os gastos </a:t>
            </a:r>
            <a:r>
              <a:rPr lang="pt-BR" dirty="0" smtClean="0"/>
              <a:t>diminuíram enquanto que o </a:t>
            </a:r>
            <a:r>
              <a:rPr lang="pt-BR" dirty="0"/>
              <a:t>tamanho dos </a:t>
            </a:r>
            <a:r>
              <a:rPr lang="pt-BR" dirty="0" smtClean="0"/>
              <a:t>elefantes</a:t>
            </a:r>
            <a:r>
              <a:rPr lang="pt-BR" dirty="0"/>
              <a:t> </a:t>
            </a:r>
            <a:r>
              <a:rPr lang="pt-BR" dirty="0" smtClean="0"/>
              <a:t>aumentaram. </a:t>
            </a:r>
          </a:p>
          <a:p>
            <a:pPr algn="just"/>
            <a:r>
              <a:rPr lang="pt-BR" dirty="0" smtClean="0"/>
              <a:t>Letra d.  </a:t>
            </a:r>
          </a:p>
          <a:p>
            <a:pPr algn="just"/>
            <a:endParaRPr lang="pt-BR" dirty="0"/>
          </a:p>
          <a:p>
            <a:pPr marL="457200" indent="-457200" algn="just">
              <a:buAutoNum type="alphaLcParenR"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2"/>
          </p:nvPr>
        </p:nvSpPr>
        <p:spPr>
          <a:xfrm>
            <a:off x="992776" y="296214"/>
            <a:ext cx="7896751" cy="938169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Observando a ilustração anterior, podemos afirmar que: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3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488583"/>
            <a:ext cx="7896751" cy="4076700"/>
          </a:xfrm>
        </p:spPr>
        <p:txBody>
          <a:bodyPr/>
          <a:lstStyle/>
          <a:p>
            <a:pPr algn="just"/>
            <a:r>
              <a:rPr lang="pt-BR" dirty="0" smtClean="0"/>
              <a:t>As figuras abaixo </a:t>
            </a:r>
            <a:r>
              <a:rPr lang="pt-BR" dirty="0"/>
              <a:t>apresentam informações sobre a área plantada e a produtividade das lavouras brasileiras de soja com relação às safras de 2000 a 2007.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Interpretação de Figuras.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47" y="396428"/>
            <a:ext cx="6415960" cy="58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63989" y="342363"/>
            <a:ext cx="7455764" cy="6071315"/>
          </a:xfrm>
        </p:spPr>
        <p:txBody>
          <a:bodyPr/>
          <a:lstStyle/>
          <a:p>
            <a:pPr algn="just"/>
            <a:r>
              <a:rPr lang="pt-BR" dirty="0"/>
              <a:t>Considere que as taxas de variação de 2006 para 2007, observadas nos dois gráficos, se mantenham para o período de 2007 a 2008. Nessa situação, a produção total de soja na safra brasileira de 2008 seria, em milhões de </a:t>
            </a:r>
            <a:r>
              <a:rPr lang="pt-BR" dirty="0" smtClean="0"/>
              <a:t>toneladas:</a:t>
            </a:r>
          </a:p>
          <a:p>
            <a:pPr marL="457200" indent="-457200" algn="just">
              <a:buAutoNum type="alphaUcParenBoth"/>
            </a:pPr>
            <a:r>
              <a:rPr lang="pt-BR" dirty="0" smtClean="0"/>
              <a:t>menor </a:t>
            </a:r>
            <a:r>
              <a:rPr lang="pt-BR" dirty="0"/>
              <a:t>que 58,8. </a:t>
            </a:r>
            <a:endParaRPr lang="pt-BR" dirty="0" smtClean="0"/>
          </a:p>
          <a:p>
            <a:pPr marL="457200" indent="-457200" algn="just">
              <a:buAutoNum type="alphaUcParenBoth"/>
            </a:pPr>
            <a:r>
              <a:rPr lang="pt-BR" dirty="0" smtClean="0"/>
              <a:t>maior </a:t>
            </a:r>
            <a:r>
              <a:rPr lang="pt-BR" dirty="0"/>
              <a:t>ou igual a 58,8 e menor que 60</a:t>
            </a:r>
            <a:r>
              <a:rPr lang="pt-BR" dirty="0" smtClean="0"/>
              <a:t>.</a:t>
            </a:r>
          </a:p>
          <a:p>
            <a:pPr marL="457200" indent="-457200" algn="just">
              <a:buAutoNum type="alphaUcParenBoth"/>
            </a:pPr>
            <a:r>
              <a:rPr lang="pt-BR" dirty="0" smtClean="0"/>
              <a:t>maior </a:t>
            </a:r>
            <a:r>
              <a:rPr lang="pt-BR" dirty="0"/>
              <a:t>ou igual a 60 e menor que 61</a:t>
            </a:r>
            <a:r>
              <a:rPr lang="pt-BR" dirty="0" smtClean="0"/>
              <a:t>.</a:t>
            </a:r>
          </a:p>
          <a:p>
            <a:pPr marL="457200" indent="-457200" algn="just">
              <a:buAutoNum type="alphaUcParenBoth"/>
            </a:pPr>
            <a:r>
              <a:rPr lang="pt-BR" dirty="0" smtClean="0"/>
              <a:t>maior </a:t>
            </a:r>
            <a:r>
              <a:rPr lang="pt-BR" dirty="0"/>
              <a:t>ou igual a 61 e menor que 62</a:t>
            </a:r>
            <a:r>
              <a:rPr lang="pt-BR" dirty="0" smtClean="0"/>
              <a:t>.</a:t>
            </a:r>
          </a:p>
          <a:p>
            <a:pPr marL="457200" indent="-457200" algn="just">
              <a:buAutoNum type="alphaUcParenBoth"/>
            </a:pPr>
            <a:r>
              <a:rPr lang="pt-BR" dirty="0" smtClean="0"/>
              <a:t>maior </a:t>
            </a:r>
            <a:r>
              <a:rPr lang="pt-BR" dirty="0"/>
              <a:t>ou igual a 62. </a:t>
            </a:r>
          </a:p>
        </p:txBody>
      </p:sp>
    </p:spTree>
    <p:extLst>
      <p:ext uri="{BB962C8B-B14F-4D97-AF65-F5344CB8AC3E}">
        <p14:creationId xmlns:p14="http://schemas.microsoft.com/office/powerpoint/2010/main" val="2557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205248"/>
            <a:ext cx="7896752" cy="455160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Informações relevantes do </a:t>
            </a:r>
            <a:r>
              <a:rPr lang="pt-BR" dirty="0" smtClean="0"/>
              <a:t>enunciado:</a:t>
            </a:r>
          </a:p>
          <a:p>
            <a:pPr algn="just"/>
            <a:r>
              <a:rPr lang="pt-BR" dirty="0" smtClean="0"/>
              <a:t>No </a:t>
            </a:r>
            <a:r>
              <a:rPr lang="pt-BR" dirty="0"/>
              <a:t>primeiro gráfico, a área plantada de 2006 para 2007 caiu de 22 para 21 milhões de hectares, ou seja, caiu 4,55</a:t>
            </a:r>
            <a:r>
              <a:rPr lang="pt-BR" dirty="0" smtClean="0"/>
              <a:t>%.</a:t>
            </a:r>
          </a:p>
          <a:p>
            <a:pPr algn="just"/>
            <a:r>
              <a:rPr lang="pt-BR" dirty="0" smtClean="0"/>
              <a:t>Já </a:t>
            </a:r>
            <a:r>
              <a:rPr lang="pt-BR" dirty="0"/>
              <a:t>no segundo gráfico, neste mesmo período a produtividade subiu de 2.500 para 2.800 quilogramas por hectare, ou seja, subiu 12</a:t>
            </a:r>
            <a:r>
              <a:rPr lang="pt-BR" dirty="0" smtClean="0"/>
              <a:t>%.</a:t>
            </a:r>
          </a:p>
          <a:p>
            <a:pPr algn="just"/>
            <a:r>
              <a:rPr lang="pt-BR" dirty="0" smtClean="0"/>
              <a:t>Assim</a:t>
            </a:r>
            <a:r>
              <a:rPr lang="pt-BR" dirty="0"/>
              <a:t>, replicando estas taxas para o período de 2007 para 2008: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80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1932</TotalTime>
  <Words>374</Words>
  <Application>Microsoft Office PowerPoint</Application>
  <PresentationFormat>Apresentação na tela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Estatística  </vt:lpstr>
      <vt:lpstr>Estatística. Interpretação de Dados.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Win7</cp:lastModifiedBy>
  <cp:revision>102</cp:revision>
  <dcterms:created xsi:type="dcterms:W3CDTF">2019-02-06T19:28:48Z</dcterms:created>
  <dcterms:modified xsi:type="dcterms:W3CDTF">2019-10-11T12:16:24Z</dcterms:modified>
</cp:coreProperties>
</file>