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2" r:id="rId4"/>
    <p:sldId id="258" r:id="rId5"/>
    <p:sldId id="269" r:id="rId6"/>
    <p:sldId id="27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8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Lessa" userId="c5e759f61e16e352" providerId="LiveId" clId="{C3064DF5-604C-4040-BF90-FC8AD925A391}"/>
    <pc:docChg chg="custSel addSld modSld">
      <pc:chgData name="Edson Lessa" userId="c5e759f61e16e352" providerId="LiveId" clId="{C3064DF5-604C-4040-BF90-FC8AD925A391}" dt="2022-07-19T00:28:05.282" v="2" actId="700"/>
      <pc:docMkLst>
        <pc:docMk/>
      </pc:docMkLst>
      <pc:sldChg chg="delSp mod">
        <pc:chgData name="Edson Lessa" userId="c5e759f61e16e352" providerId="LiveId" clId="{C3064DF5-604C-4040-BF90-FC8AD925A391}" dt="2022-07-19T00:27:36.066" v="0" actId="478"/>
        <pc:sldMkLst>
          <pc:docMk/>
          <pc:sldMk cId="0" sldId="262"/>
        </pc:sldMkLst>
        <pc:spChg chg="del">
          <ac:chgData name="Edson Lessa" userId="c5e759f61e16e352" providerId="LiveId" clId="{C3064DF5-604C-4040-BF90-FC8AD925A391}" dt="2022-07-19T00:27:36.066" v="0" actId="478"/>
          <ac:spMkLst>
            <pc:docMk/>
            <pc:sldMk cId="0" sldId="262"/>
            <ac:spMk id="9" creationId="{D4F990CB-4C7E-57F3-D6A9-E7BC3422722C}"/>
          </ac:spMkLst>
        </pc:spChg>
      </pc:sldChg>
      <pc:sldChg chg="delSp new mod modClrScheme chgLayout">
        <pc:chgData name="Edson Lessa" userId="c5e759f61e16e352" providerId="LiveId" clId="{C3064DF5-604C-4040-BF90-FC8AD925A391}" dt="2022-07-19T00:28:05.282" v="2" actId="700"/>
        <pc:sldMkLst>
          <pc:docMk/>
          <pc:sldMk cId="3272206147" sldId="273"/>
        </pc:sldMkLst>
        <pc:spChg chg="del">
          <ac:chgData name="Edson Lessa" userId="c5e759f61e16e352" providerId="LiveId" clId="{C3064DF5-604C-4040-BF90-FC8AD925A391}" dt="2022-07-19T00:28:05.282" v="2" actId="700"/>
          <ac:spMkLst>
            <pc:docMk/>
            <pc:sldMk cId="3272206147" sldId="273"/>
            <ac:spMk id="2" creationId="{A91FF8D0-9D6D-2716-65F5-7D0FEF1040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6A1A7-4A4E-46DD-83BC-657AA0FE1B4B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02F1B-8563-497B-89F4-D2DA50E9D4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9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7DCD6DC-EF7E-41D5-9D6F-97983C077A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8286EB-4790-428C-BD6B-7181C2D44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624012"/>
            <a:ext cx="5222789" cy="4274280"/>
          </a:xfr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4A6B1ABA-5764-4527-AB65-FEEC59DFC4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9740" y="0"/>
            <a:ext cx="5412259" cy="6858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0053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C10734F-8A42-4A6B-9BF7-D6BB0D73EFDA}"/>
              </a:ext>
            </a:extLst>
          </p:cNvPr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803F1BE-2225-4FB6-B8EB-1F212108987D}"/>
              </a:ext>
            </a:extLst>
          </p:cNvPr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9D5BAF5-54A3-4DFE-9BF3-0F06AFEA5541}"/>
              </a:ext>
            </a:extLst>
          </p:cNvPr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D97C5A9-F004-4D0F-A961-9048437781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4F7592-A053-4EA4-B24C-610DC6292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5388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8622E2-C064-4AFA-9D88-DDFE87CF9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005388"/>
                </a:solidFill>
              </a:defRPr>
            </a:lvl1pPr>
            <a:lvl2pPr>
              <a:defRPr sz="2800">
                <a:solidFill>
                  <a:srgbClr val="005388"/>
                </a:solidFill>
              </a:defRPr>
            </a:lvl2pPr>
            <a:lvl3pPr>
              <a:defRPr sz="2400">
                <a:solidFill>
                  <a:srgbClr val="005388"/>
                </a:solidFill>
              </a:defRPr>
            </a:lvl3pPr>
            <a:lvl4pPr>
              <a:defRPr sz="2000">
                <a:solidFill>
                  <a:srgbClr val="005388"/>
                </a:solidFill>
              </a:defRPr>
            </a:lvl4pPr>
            <a:lvl5pPr>
              <a:defRPr sz="2000">
                <a:solidFill>
                  <a:srgbClr val="005388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AE3CD3-4412-4230-9320-4EDF0A0AD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538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585B2F-3C84-4317-8D79-0B597E37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083D-5490-4594-B8A9-03D23AE088B8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245001-1205-4F57-AF84-94C79F4C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1D2AC5-9334-4CFA-9CE6-D8D31320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2106-E0DB-4C72-83D6-A0BE989783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00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16B5325-C02C-472F-89A3-FA95E7B64872}"/>
              </a:ext>
            </a:extLst>
          </p:cNvPr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67A4033-0DE8-4CDA-BDD6-0EA47EF44A8D}"/>
              </a:ext>
            </a:extLst>
          </p:cNvPr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A46D22-AEF1-4B3D-ACBD-BDDBCADFAD51}"/>
              </a:ext>
            </a:extLst>
          </p:cNvPr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2250647-FCEE-4E24-AC0D-6F8A9CC33B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E3DC09-E794-4400-9D27-0DC308A8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94A4B3-80B0-49D7-A19C-53447154B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87CC50-B040-40E8-ABA0-A4248B731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E2C9DD-05E7-4E77-BA18-4E96789A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083D-5490-4594-B8A9-03D23AE088B8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6054FE-2D73-455C-85B3-C5C8D998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0398A8-6727-4958-92CC-12FA77E8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2106-E0DB-4C72-83D6-A0BE989783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780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732B0DD-2725-45FA-A899-CEE294DFB1D0}"/>
              </a:ext>
            </a:extLst>
          </p:cNvPr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B290D87-DDC9-4406-B8AB-BCBB84E576A9}"/>
              </a:ext>
            </a:extLst>
          </p:cNvPr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C014EFE-6E6F-4A78-A44F-89012D5F6009}"/>
              </a:ext>
            </a:extLst>
          </p:cNvPr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C52A1ED-E386-42B0-96B3-4C838FCA1D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7B54F68-AC1D-4DDC-874F-818120AE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5388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FE2672-D38C-4564-8710-7200E5DA1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5388"/>
                </a:solidFill>
              </a:defRPr>
            </a:lvl1pPr>
            <a:lvl2pPr>
              <a:defRPr>
                <a:solidFill>
                  <a:srgbClr val="005388"/>
                </a:solidFill>
              </a:defRPr>
            </a:lvl2pPr>
            <a:lvl3pPr>
              <a:defRPr>
                <a:solidFill>
                  <a:srgbClr val="005388"/>
                </a:solidFill>
              </a:defRPr>
            </a:lvl3pPr>
            <a:lvl4pPr>
              <a:defRPr>
                <a:solidFill>
                  <a:srgbClr val="005388"/>
                </a:solidFill>
              </a:defRPr>
            </a:lvl4pPr>
            <a:lvl5pPr>
              <a:defRPr>
                <a:solidFill>
                  <a:srgbClr val="005388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21E756-53E6-4254-890B-D1981EFC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083D-5490-4594-B8A9-03D23AE088B8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32C15D-27B9-4A7D-AB96-279A50EC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995F4E-4E53-4E36-A1ED-EF9056E9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2106-E0DB-4C72-83D6-A0BE989783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246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528E9F6-2603-4960-9940-DE7AA5BDE831}"/>
              </a:ext>
            </a:extLst>
          </p:cNvPr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0BEB787-26C6-4972-8395-3451C5A8FD3B}"/>
              </a:ext>
            </a:extLst>
          </p:cNvPr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3EB4B7B-6471-4EC7-89BA-58EC9D1FC1DD}"/>
              </a:ext>
            </a:extLst>
          </p:cNvPr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DC42C0A-7E03-4B14-B2AA-14DFADD5DD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4E6DB9-2F6A-4E85-9D50-E2DE052A8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005388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6916D0-402A-4FF9-8A46-734D3835E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005388"/>
                </a:solidFill>
              </a:defRPr>
            </a:lvl1pPr>
            <a:lvl2pPr>
              <a:defRPr>
                <a:solidFill>
                  <a:srgbClr val="005388"/>
                </a:solidFill>
              </a:defRPr>
            </a:lvl2pPr>
            <a:lvl3pPr>
              <a:defRPr>
                <a:solidFill>
                  <a:srgbClr val="005388"/>
                </a:solidFill>
              </a:defRPr>
            </a:lvl3pPr>
            <a:lvl4pPr>
              <a:defRPr>
                <a:solidFill>
                  <a:srgbClr val="005388"/>
                </a:solidFill>
              </a:defRPr>
            </a:lvl4pPr>
            <a:lvl5pPr>
              <a:defRPr>
                <a:solidFill>
                  <a:srgbClr val="005388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983B0C-B958-4C67-8371-9B2828FF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083D-5490-4594-B8A9-03D23AE088B8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003FE-3BFD-455D-B4D6-76BA22F5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762433-7920-4566-ACD5-ED07D133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2106-E0DB-4C72-83D6-A0BE989783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55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ED84180-D925-4848-BFF2-A53122808F81}"/>
              </a:ext>
            </a:extLst>
          </p:cNvPr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5BBBFE6-65C0-41BD-8C1F-FFD22FF6D494}"/>
              </a:ext>
            </a:extLst>
          </p:cNvPr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880706F-9F28-49C5-BB17-3C8691EF466D}"/>
              </a:ext>
            </a:extLst>
          </p:cNvPr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BACA42-6290-4410-98AE-05D8A992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5388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63D5F9-1592-4A37-A729-73118517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5388"/>
                </a:solidFill>
              </a:defRPr>
            </a:lvl1pPr>
            <a:lvl2pPr>
              <a:defRPr>
                <a:solidFill>
                  <a:srgbClr val="005388"/>
                </a:solidFill>
              </a:defRPr>
            </a:lvl2pPr>
            <a:lvl3pPr>
              <a:defRPr>
                <a:solidFill>
                  <a:srgbClr val="005388"/>
                </a:solidFill>
              </a:defRPr>
            </a:lvl3pPr>
            <a:lvl4pPr>
              <a:defRPr>
                <a:solidFill>
                  <a:srgbClr val="005388"/>
                </a:solidFill>
              </a:defRPr>
            </a:lvl4pPr>
            <a:lvl5pPr>
              <a:defRPr>
                <a:solidFill>
                  <a:srgbClr val="005388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2E25E2-DD9B-4E1B-AFB6-537609E8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083D-5490-4594-B8A9-03D23AE088B8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5E63C-6208-4644-B566-A76BAFE2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92172-E09D-42EA-9CF5-237692E1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2106-E0DB-4C72-83D6-A0BE989783D6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3D50AA7-4721-49A7-909B-21DA28DED5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8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9" y="700193"/>
            <a:ext cx="10225903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96802" y="1896570"/>
            <a:ext cx="6681057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96801" y="5181601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147572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D4E14-926C-464F-AF38-D37FDA5A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00" y="4209535"/>
            <a:ext cx="12204000" cy="1414800"/>
          </a:xfrm>
          <a:solidFill>
            <a:srgbClr val="005388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8E5BA4-3FEB-4CEC-9CF2-BEDEFC280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931243"/>
            <a:ext cx="12192000" cy="5848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DC4BEB52-9C6C-49CE-8A3A-E4C6514510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2259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07093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3B4F6EE-CFC8-486A-A40A-AD77122EBD29}"/>
              </a:ext>
            </a:extLst>
          </p:cNvPr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E9ABE58-181A-4EDA-A3C0-CCB8415E87CC}"/>
              </a:ext>
            </a:extLst>
          </p:cNvPr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211D456-3D09-4DED-AE6A-6A1E52432475}"/>
              </a:ext>
            </a:extLst>
          </p:cNvPr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6EBA139-9E0E-420A-8F7B-561B303C6C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583D8B-6C7C-4E18-82E6-A42D98E3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5388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C75871-6540-4406-AE8B-D57298A58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5388"/>
                </a:solidFill>
              </a:defRPr>
            </a:lvl1pPr>
            <a:lvl2pPr>
              <a:defRPr>
                <a:solidFill>
                  <a:srgbClr val="005388"/>
                </a:solidFill>
              </a:defRPr>
            </a:lvl2pPr>
            <a:lvl3pPr>
              <a:defRPr>
                <a:solidFill>
                  <a:srgbClr val="005388"/>
                </a:solidFill>
              </a:defRPr>
            </a:lvl3pPr>
            <a:lvl4pPr>
              <a:defRPr>
                <a:solidFill>
                  <a:srgbClr val="005388"/>
                </a:solidFill>
              </a:defRPr>
            </a:lvl4pPr>
            <a:lvl5pPr>
              <a:defRPr>
                <a:solidFill>
                  <a:srgbClr val="005388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101F05-AD86-40E0-963C-57B53181D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5388"/>
                </a:solidFill>
              </a:defRPr>
            </a:lvl1pPr>
            <a:lvl2pPr>
              <a:defRPr>
                <a:solidFill>
                  <a:srgbClr val="005388"/>
                </a:solidFill>
              </a:defRPr>
            </a:lvl2pPr>
            <a:lvl3pPr>
              <a:defRPr>
                <a:solidFill>
                  <a:srgbClr val="005388"/>
                </a:solidFill>
              </a:defRPr>
            </a:lvl3pPr>
            <a:lvl4pPr>
              <a:defRPr>
                <a:solidFill>
                  <a:srgbClr val="005388"/>
                </a:solidFill>
              </a:defRPr>
            </a:lvl4pPr>
            <a:lvl5pPr>
              <a:defRPr>
                <a:solidFill>
                  <a:srgbClr val="005388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CA6E89-FA66-4B61-AF6C-D32125B5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083D-5490-4594-B8A9-03D23AE088B8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8B61A6-D72B-47BD-9FEF-AB21248D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4563B6-4615-4688-B1AC-27D7225C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2106-E0DB-4C72-83D6-A0BE989783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1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E0066DD-8738-4D3B-9D92-7336E41F0522}"/>
              </a:ext>
            </a:extLst>
          </p:cNvPr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83886ED-A2AB-4564-8506-B8A5C9EE37CF}"/>
              </a:ext>
            </a:extLst>
          </p:cNvPr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1B9B519-BFE9-4145-B7B9-154E7C905D0D}"/>
              </a:ext>
            </a:extLst>
          </p:cNvPr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4F2D0A7-CD80-4211-9A97-70660C8303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2628D4-7409-4309-BF78-B5C8E07A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5388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3FA851-3BA7-4AC6-92F9-8ABFF49C7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CAA590-4E83-4ABD-9662-4344AB1A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005388"/>
                </a:solidFill>
              </a:defRPr>
            </a:lvl1pPr>
            <a:lvl2pPr>
              <a:defRPr>
                <a:solidFill>
                  <a:srgbClr val="005388"/>
                </a:solidFill>
              </a:defRPr>
            </a:lvl2pPr>
            <a:lvl3pPr>
              <a:defRPr>
                <a:solidFill>
                  <a:srgbClr val="005388"/>
                </a:solidFill>
              </a:defRPr>
            </a:lvl3pPr>
            <a:lvl4pPr>
              <a:defRPr>
                <a:solidFill>
                  <a:srgbClr val="005388"/>
                </a:solidFill>
              </a:defRPr>
            </a:lvl4pPr>
            <a:lvl5pPr>
              <a:defRPr>
                <a:solidFill>
                  <a:srgbClr val="005388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B0A58F-9F71-4112-8172-9643B39CF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10CA02-2F9E-45C0-AB55-4A0E0C963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005388"/>
                </a:solidFill>
              </a:defRPr>
            </a:lvl1pPr>
            <a:lvl2pPr>
              <a:defRPr>
                <a:solidFill>
                  <a:srgbClr val="005388"/>
                </a:solidFill>
              </a:defRPr>
            </a:lvl2pPr>
            <a:lvl3pPr>
              <a:defRPr>
                <a:solidFill>
                  <a:srgbClr val="005388"/>
                </a:solidFill>
              </a:defRPr>
            </a:lvl3pPr>
            <a:lvl4pPr>
              <a:defRPr>
                <a:solidFill>
                  <a:srgbClr val="005388"/>
                </a:solidFill>
              </a:defRPr>
            </a:lvl4pPr>
            <a:lvl5pPr>
              <a:defRPr>
                <a:solidFill>
                  <a:srgbClr val="005388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474A6B-8A53-4E64-B929-F4F3FDB4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083D-5490-4594-B8A9-03D23AE088B8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D1615D-7AEA-4EE8-814F-90665070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386BA8-2706-4320-B639-254D6FC9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2106-E0DB-4C72-83D6-A0BE989783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8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382D5E0-E102-447C-A925-56B2B47B14B4}"/>
              </a:ext>
            </a:extLst>
          </p:cNvPr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2B44373-E881-4D2F-83BF-261482711681}"/>
              </a:ext>
            </a:extLst>
          </p:cNvPr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30F84BF-B4C3-4F7A-AD77-5043926B13E5}"/>
              </a:ext>
            </a:extLst>
          </p:cNvPr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E1BCD82-6AA4-4C05-B14E-66C3B8F643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8D9BE7-B137-4818-BB25-9F8E696C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5388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60B1BF-0C0D-4F1C-9705-A600AD68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083D-5490-4594-B8A9-03D23AE088B8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1A8B45-A4C7-43C2-B528-F8BB7D01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CB70FD-9DD7-497A-B265-901E8FE0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2106-E0DB-4C72-83D6-A0BE989783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72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285DA85-7890-411B-B21D-27419EC822B4}"/>
              </a:ext>
            </a:extLst>
          </p:cNvPr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1A48BBA-D619-4362-84F9-ACCE67565BAE}"/>
              </a:ext>
            </a:extLst>
          </p:cNvPr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1242AC2-EACF-4838-B7B8-DAECB7CEF83D}"/>
              </a:ext>
            </a:extLst>
          </p:cNvPr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9082D81-56F6-44FA-9E7E-6A59AF0470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FE3D47-F750-4AD4-8CB0-69B079A6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083D-5490-4594-B8A9-03D23AE088B8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16F3DA-D57C-486D-ABE1-1D8887F3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512F31-1CEA-4A93-A7BB-DC664E9D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2106-E0DB-4C72-83D6-A0BE989783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71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1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22BBC7-779D-4D49-8A7F-2F0D8FA4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CC1117-8E50-49C4-B476-693CFDC83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DB5412-C6D4-4CD1-AFA0-69563D0E4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083D-5490-4594-B8A9-03D23AE088B8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B7B8FE-E194-4DAE-BD51-A8F1AA605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508D9B-F14E-41A9-AFDD-C256A20C6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52106-E0DB-4C72-83D6-A0BE989783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62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2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9CC5F-B7F8-40D0-970C-7C11CD40E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EE8DB2-9D23-4302-A6DE-DCF321562D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63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Prototipagem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819D5C-0EA7-20EC-2BFF-2FD4B4D09E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>
                <a:sym typeface="Calibri"/>
              </a:rPr>
              <a:t>Usuários sentem o sabor do sistema</a:t>
            </a:r>
            <a:endParaRPr lang="pt-BR" dirty="0"/>
          </a:p>
          <a:p>
            <a:r>
              <a:rPr lang="pt-BR" dirty="0">
                <a:sym typeface="Calibri"/>
              </a:rPr>
              <a:t>Facilita validação de requisitos</a:t>
            </a:r>
            <a:endParaRPr lang="pt-BR" dirty="0"/>
          </a:p>
          <a:p>
            <a:r>
              <a:rPr lang="pt-BR" dirty="0">
                <a:sym typeface="Calibri"/>
              </a:rPr>
              <a:t>Pode gerar arquiteturas precárias</a:t>
            </a:r>
            <a:endParaRPr lang="pt-BR" dirty="0"/>
          </a:p>
          <a:p>
            <a:endParaRPr lang="pt-BR" dirty="0"/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0"/>
            <a:ext cx="4708897" cy="449038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/>
          <p:nvPr/>
        </p:nvSpPr>
        <p:spPr>
          <a:xfrm>
            <a:off x="6096000" y="4490386"/>
            <a:ext cx="4572000" cy="190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Evolucionária</a:t>
            </a:r>
            <a:endParaRPr dirty="0"/>
          </a:p>
          <a:p>
            <a:pPr marL="627063" lvl="1" indent="-247650">
              <a:spcBef>
                <a:spcPts val="300"/>
              </a:spcBef>
              <a:buClr>
                <a:srgbClr val="9ACD4C"/>
              </a:buClr>
              <a:buSzPts val="1224"/>
              <a:tabLst>
                <a:tab pos="539750" algn="l"/>
              </a:tabLst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Para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pequenos</a:t>
            </a:r>
            <a:endParaRPr lang="pt-BR" dirty="0"/>
          </a:p>
          <a:p>
            <a:pPr marL="627063" lvl="1" indent="-247650">
              <a:spcBef>
                <a:spcPts val="300"/>
              </a:spcBef>
              <a:buClr>
                <a:srgbClr val="9ACD4C"/>
              </a:buClr>
              <a:buSzPts val="1224"/>
              <a:tabLst>
                <a:tab pos="539750" algn="l"/>
              </a:tabLst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Requisitos bem compreendidos</a:t>
            </a:r>
            <a:endParaRPr lang="pt-BR" dirty="0"/>
          </a:p>
          <a:p>
            <a:pPr marL="627063" indent="-247650">
              <a:tabLst>
                <a:tab pos="539750" algn="l"/>
              </a:tabLst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Descartável</a:t>
            </a:r>
            <a:endParaRPr dirty="0"/>
          </a:p>
          <a:p>
            <a:pPr marL="627063" lvl="1" indent="-247650">
              <a:spcBef>
                <a:spcPts val="300"/>
              </a:spcBef>
              <a:buClr>
                <a:srgbClr val="9ACD4C"/>
              </a:buClr>
              <a:buSzPts val="1224"/>
              <a:tabLst>
                <a:tab pos="539750" algn="l"/>
              </a:tabLst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Para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maiores</a:t>
            </a:r>
            <a:endParaRPr dirty="0"/>
          </a:p>
          <a:p>
            <a:pPr marL="627063" lvl="1" indent="-247650">
              <a:spcBef>
                <a:spcPts val="300"/>
              </a:spcBef>
              <a:buClr>
                <a:srgbClr val="9ACD4C"/>
              </a:buClr>
              <a:buSzPts val="1224"/>
              <a:tabLst>
                <a:tab pos="539750" algn="l"/>
              </a:tabLst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vagos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8" descr="Espiral"/>
          <p:cNvPicPr preferRelativeResize="0"/>
          <p:nvPr/>
        </p:nvPicPr>
        <p:blipFill rotWithShape="1">
          <a:blip r:embed="rId3">
            <a:alphaModFix/>
          </a:blip>
          <a:srcRect l="1829" t="11651" r="1989" b="18279"/>
          <a:stretch/>
        </p:blipFill>
        <p:spPr>
          <a:xfrm>
            <a:off x="2586446" y="2203279"/>
            <a:ext cx="8969828" cy="421269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Desenvolvimento de Software</a:t>
            </a:r>
          </a:p>
        </p:txBody>
      </p:sp>
      <p:sp>
        <p:nvSpPr>
          <p:cNvPr id="259" name="Google Shape;259;p2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Espiral</a:t>
            </a:r>
            <a:endParaRPr lang="en-US" dirty="0"/>
          </a:p>
        </p:txBody>
      </p:sp>
      <p:cxnSp>
        <p:nvCxnSpPr>
          <p:cNvPr id="258" name="Google Shape;258;p28"/>
          <p:cNvCxnSpPr/>
          <p:nvPr/>
        </p:nvCxnSpPr>
        <p:spPr>
          <a:xfrm>
            <a:off x="5856131" y="4900003"/>
            <a:ext cx="0" cy="1097280"/>
          </a:xfrm>
          <a:prstGeom prst="straightConnector1">
            <a:avLst/>
          </a:prstGeom>
          <a:noFill/>
          <a:ln w="158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Modelo espiral</a:t>
            </a:r>
          </a:p>
        </p:txBody>
      </p:sp>
      <p:sp>
        <p:nvSpPr>
          <p:cNvPr id="266" name="Google Shape;266;p29"/>
          <p:cNvSpPr txBox="1">
            <a:spLocks noGrp="1"/>
          </p:cNvSpPr>
          <p:nvPr>
            <p:ph type="body" idx="4294967295"/>
          </p:nvPr>
        </p:nvSpPr>
        <p:spPr>
          <a:xfrm>
            <a:off x="9640888" y="2419350"/>
            <a:ext cx="2551112" cy="33591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91440" indent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1600"/>
              <a:buNone/>
            </a:pPr>
            <a:endParaRPr sz="1600"/>
          </a:p>
          <a:p>
            <a:pPr marL="91440" indent="0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SzPts val="1600"/>
              <a:buNone/>
            </a:pPr>
            <a:endParaRPr sz="1600"/>
          </a:p>
          <a:p>
            <a:pPr marL="91440" indent="0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SzPts val="1600"/>
              <a:buNone/>
            </a:pPr>
            <a:endParaRPr sz="1600"/>
          </a:p>
          <a:p>
            <a:pPr marL="91440" indent="0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SzPts val="1600"/>
              <a:buNone/>
            </a:pPr>
            <a:endParaRPr sz="1600"/>
          </a:p>
          <a:p>
            <a:pPr marL="91440" indent="0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SzPts val="1600"/>
              <a:buNone/>
            </a:pPr>
            <a:endParaRPr sz="1600"/>
          </a:p>
          <a:p>
            <a:pPr marL="91440" indent="0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SzPts val="1600"/>
              <a:buNone/>
            </a:pPr>
            <a:endParaRPr sz="1600"/>
          </a:p>
          <a:p>
            <a:pPr marL="91440" indent="0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SzPts val="1600"/>
              <a:buNone/>
            </a:pPr>
            <a:endParaRPr sz="1600"/>
          </a:p>
          <a:p>
            <a:pPr marL="91440" indent="0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SzPts val="1600"/>
              <a:buNone/>
            </a:pPr>
            <a:endParaRPr sz="1600"/>
          </a:p>
        </p:txBody>
      </p:sp>
      <p:sp>
        <p:nvSpPr>
          <p:cNvPr id="267" name="Google Shape;267;p29"/>
          <p:cNvSpPr/>
          <p:nvPr/>
        </p:nvSpPr>
        <p:spPr>
          <a:xfrm>
            <a:off x="1662325" y="2595262"/>
            <a:ext cx="3281549" cy="216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Busca unir o aspecto iterativo da Prototipagem com a sistemática do Cascata.</a:t>
            </a:r>
            <a:endParaRPr/>
          </a:p>
          <a:p>
            <a:pPr algn="just">
              <a:spcBef>
                <a:spcPts val="600"/>
              </a:spcBef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600"/>
              </a:spcBef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600"/>
              </a:spcBef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29" descr="http://2.bp.blogspot.com/-_JYmJIQFLds/T5ohVkfyqZI/AAAAAAAADIQ/ozObdXIc-QU/s1600/ESPIR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2296" y="1557741"/>
            <a:ext cx="5021516" cy="459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Desenvolvimento de Software</a:t>
            </a:r>
          </a:p>
        </p:txBody>
      </p:sp>
      <p:sp>
        <p:nvSpPr>
          <p:cNvPr id="277" name="Google Shape;277;p3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RUP</a:t>
            </a:r>
          </a:p>
        </p:txBody>
      </p:sp>
      <p:pic>
        <p:nvPicPr>
          <p:cNvPr id="278" name="Google Shape;278;p30" descr="IBM Rational Unified Process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2011" y="1874759"/>
            <a:ext cx="9144001" cy="4253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Modelos iterativos - RUP</a:t>
            </a:r>
          </a:p>
        </p:txBody>
      </p:sp>
      <p:sp>
        <p:nvSpPr>
          <p:cNvPr id="288" name="Google Shape;288;p31"/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 err="1"/>
              <a:t>Fases</a:t>
            </a:r>
            <a:r>
              <a:rPr lang="pt-BR" dirty="0"/>
              <a:t> com </a:t>
            </a:r>
            <a:r>
              <a:rPr lang="pt-BR" dirty="0" err="1"/>
              <a:t>atividades</a:t>
            </a:r>
            <a:r>
              <a:rPr lang="pt-BR" dirty="0"/>
              <a:t> </a:t>
            </a:r>
            <a:r>
              <a:rPr lang="pt-BR" dirty="0" err="1"/>
              <a:t>sobrepostas</a:t>
            </a:r>
            <a:r>
              <a:rPr lang="pt-BR" dirty="0"/>
              <a:t>.</a:t>
            </a:r>
          </a:p>
          <a:p>
            <a:r>
              <a:rPr lang="pt-BR" dirty="0"/>
              <a:t>Forte </a:t>
            </a:r>
            <a:r>
              <a:rPr lang="pt-BR" dirty="0" err="1"/>
              <a:t>integração</a:t>
            </a:r>
            <a:r>
              <a:rPr lang="pt-BR" dirty="0"/>
              <a:t> com a UML.</a:t>
            </a:r>
          </a:p>
          <a:p>
            <a:r>
              <a:rPr lang="pt-BR" dirty="0"/>
              <a:t>A implantação passa a fazer parte do processo.</a:t>
            </a:r>
          </a:p>
        </p:txBody>
      </p:sp>
      <p:pic>
        <p:nvPicPr>
          <p:cNvPr id="16" name="Google Shape;287;p31" descr="http://upload.wikimedia.org/wikipedia/pt/0/07/Fases_do_RUP_-_portugues.jpg">
            <a:extLst>
              <a:ext uri="{FF2B5EF4-FFF2-40B4-BE49-F238E27FC236}">
                <a16:creationId xmlns:a16="http://schemas.microsoft.com/office/drawing/2014/main" id="{19DC8338-E5A8-4C39-BC22-B852623FDD3D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88212" y="2037805"/>
            <a:ext cx="6481848" cy="413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RUP – boas práticas</a:t>
            </a:r>
          </a:p>
        </p:txBody>
      </p:sp>
      <p:sp>
        <p:nvSpPr>
          <p:cNvPr id="298" name="Google Shape;298;p3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Desenvolver software iterativamente</a:t>
            </a:r>
          </a:p>
          <a:p>
            <a:r>
              <a:rPr lang="pt-BR" dirty="0"/>
              <a:t>Gerenciar requisitos</a:t>
            </a:r>
          </a:p>
          <a:p>
            <a:r>
              <a:rPr lang="pt-BR" dirty="0"/>
              <a:t>Usar arquitetura baseada em componentes</a:t>
            </a:r>
          </a:p>
          <a:p>
            <a:r>
              <a:rPr lang="pt-BR" dirty="0"/>
              <a:t>Modelar software visualmente</a:t>
            </a:r>
          </a:p>
          <a:p>
            <a:r>
              <a:rPr lang="pt-BR" dirty="0"/>
              <a:t>Verificar a qualidade do software</a:t>
            </a:r>
          </a:p>
          <a:p>
            <a:r>
              <a:rPr lang="pt-BR" dirty="0"/>
              <a:t>Controlar as mudanças do software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/>
          <p:nvPr/>
        </p:nvSpPr>
        <p:spPr>
          <a:xfrm>
            <a:off x="1881759" y="480060"/>
            <a:ext cx="8428482" cy="589788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3490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33" descr="http://www.projetodiario.net.br/wp-content/uploads/22-Fases-de-um-Projeto.jpg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 t="1579" b="-1579"/>
          <a:stretch/>
        </p:blipFill>
        <p:spPr>
          <a:xfrm>
            <a:off x="1766550" y="181950"/>
            <a:ext cx="8658900" cy="64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20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5F37D-629A-F96A-AF2D-090AEF6E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Mercado Software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1F22FB5-FFF0-9214-0E76-2A7F243D242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559450" y="821151"/>
            <a:ext cx="4486275" cy="4351338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2422A5E-488B-53A4-8C52-872F09E70223}"/>
              </a:ext>
            </a:extLst>
          </p:cNvPr>
          <p:cNvSpPr txBox="1"/>
          <p:nvPr/>
        </p:nvSpPr>
        <p:spPr>
          <a:xfrm>
            <a:off x="7646126" y="5259183"/>
            <a:ext cx="430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/>
              <a:t>https://www.poder360.com.br/economia/setor-de-ti-no-brasil-deve-crescer-14-em-2022-diz-associacao/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19FFFF83-7646-A74C-C644-84094210C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5981"/>
            <a:ext cx="6144576" cy="435791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7DE97B2B-983F-1EC3-B9D4-4F7AA8D0A456}"/>
              </a:ext>
            </a:extLst>
          </p:cNvPr>
          <p:cNvSpPr txBox="1"/>
          <p:nvPr/>
        </p:nvSpPr>
        <p:spPr>
          <a:xfrm>
            <a:off x="1064623" y="5918394"/>
            <a:ext cx="53187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900"/>
            </a:lvl1pPr>
          </a:lstStyle>
          <a:p>
            <a:r>
              <a:rPr lang="pt-BR" dirty="0"/>
              <a:t>https://www.telesintese.com.br/mercado-brasileiro-de-software-movimentou-us-825-bi-em-2020-diz-idc/</a:t>
            </a:r>
          </a:p>
        </p:txBody>
      </p:sp>
    </p:spTree>
    <p:extLst>
      <p:ext uri="{BB962C8B-B14F-4D97-AF65-F5344CB8AC3E}">
        <p14:creationId xmlns:p14="http://schemas.microsoft.com/office/powerpoint/2010/main" val="36887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BBA60-5911-8B55-C1C5-4FE53F36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Mercado 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BFEA00-FF05-F446-43E5-A942AF5FD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8191"/>
            <a:ext cx="4604657" cy="347329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38638C-21DA-B4D2-E14A-BA8DCCDB8DF4}"/>
              </a:ext>
            </a:extLst>
          </p:cNvPr>
          <p:cNvSpPr txBox="1"/>
          <p:nvPr/>
        </p:nvSpPr>
        <p:spPr>
          <a:xfrm>
            <a:off x="914400" y="4915960"/>
            <a:ext cx="5181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49,3% delas são consideradas micros (dez funcionários ou menos)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46,2% pequenas (de dez a 99 empregados)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4% médias (entre cem e 500 trabalhadores)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0,5% grandes (acima de 500 funcionários).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736467D-CC1F-6560-4A48-0B45A6051DBD}"/>
              </a:ext>
            </a:extLst>
          </p:cNvPr>
          <p:cNvSpPr txBox="1"/>
          <p:nvPr/>
        </p:nvSpPr>
        <p:spPr>
          <a:xfrm>
            <a:off x="5800720" y="6112437"/>
            <a:ext cx="41164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/>
              <a:t>https://www.convergenciadigital.com.br/Negocios/Mais-de-95%25-do-mercado-brasileiro-de-software-e-de-empresas-PMEs-48732.html?UserActiveTemplate=mobile%2Csite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79BB276-9617-80B3-D724-E43D0B6F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90" y="234162"/>
            <a:ext cx="5533403" cy="424204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E16A5D2-D9CF-58FF-61F4-1C89DAFF9F06}"/>
              </a:ext>
            </a:extLst>
          </p:cNvPr>
          <p:cNvSpPr txBox="1"/>
          <p:nvPr/>
        </p:nvSpPr>
        <p:spPr>
          <a:xfrm>
            <a:off x="7193783" y="4531959"/>
            <a:ext cx="39602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https://capitaldigital.com.br/o-software-brasileiro-representa-apenas-28-do-mercado-nacional/</a:t>
            </a:r>
          </a:p>
        </p:txBody>
      </p:sp>
    </p:spTree>
    <p:extLst>
      <p:ext uri="{BB962C8B-B14F-4D97-AF65-F5344CB8AC3E}">
        <p14:creationId xmlns:p14="http://schemas.microsoft.com/office/powerpoint/2010/main" val="181468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Engenharia</a:t>
            </a:r>
            <a:r>
              <a:rPr lang="en-US" dirty="0"/>
              <a:t> de software</a:t>
            </a:r>
          </a:p>
        </p:txBody>
      </p:sp>
      <p:sp>
        <p:nvSpPr>
          <p:cNvPr id="212" name="Google Shape;212;p2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pt-BR"/>
              <a:t>	“Se preocupa com o projeto, implementação, instalação e operação de sistemas que incluem hardware, software e pessoas”. (Sommerville)</a:t>
            </a:r>
          </a:p>
          <a:p>
            <a:pPr lvl="2"/>
            <a:endParaRPr lang="pt-BR"/>
          </a:p>
          <a:p>
            <a:r>
              <a:rPr lang="pt-BR"/>
              <a:t>Sistemas requerem abordagem multidisciplinar e devem ser projetados para durarem muitos anos em um ambiente dinâmico.</a:t>
            </a:r>
          </a:p>
          <a:p>
            <a:r>
              <a:rPr lang="pt-BR"/>
              <a:t>Podemos identificar três fases nos paradigmas de desenvolvimento. </a:t>
            </a:r>
          </a:p>
          <a:p>
            <a:pPr lvl="1"/>
            <a:r>
              <a:rPr lang="pt-BR"/>
              <a:t>Definição: Determina viabilidade, requisitos do software, especifica e projeta o sistema. </a:t>
            </a:r>
          </a:p>
          <a:p>
            <a:pPr lvl="1"/>
            <a:r>
              <a:rPr lang="pt-BR"/>
              <a:t>Desenvolvimento: Implementação, integração e instalação.</a:t>
            </a:r>
          </a:p>
          <a:p>
            <a:pPr lvl="1"/>
            <a:r>
              <a:rPr lang="pt-BR"/>
              <a:t>Operação: manutenção, correção e evolução. 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73B4F-8BC4-799B-E74F-7D40A11A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Softwares</a:t>
            </a:r>
          </a:p>
        </p:txBody>
      </p:sp>
      <p:pic>
        <p:nvPicPr>
          <p:cNvPr id="1026" name="Picture 2" descr="Disquete 5 1/4 polegadas – Museu de Tecnologia da Unoeste">
            <a:extLst>
              <a:ext uri="{FF2B5EF4-FFF2-40B4-BE49-F238E27FC236}">
                <a16:creationId xmlns:a16="http://schemas.microsoft.com/office/drawing/2014/main" id="{33413A63-9A3C-17D2-525C-0E3BAF64F1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69" y="1834334"/>
            <a:ext cx="42608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ppy Disk Imaging November 2018 Batch - Jason Scott : Free Download,  Borrow, and Streaming : Internet Archive">
            <a:extLst>
              <a:ext uri="{FF2B5EF4-FFF2-40B4-BE49-F238E27FC236}">
                <a16:creationId xmlns:a16="http://schemas.microsoft.com/office/drawing/2014/main" id="{CD37BFD7-C9DE-75D7-6A1D-5CE29A0D3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270" y="2065814"/>
            <a:ext cx="3711060" cy="388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08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73B4F-8BC4-799B-E74F-7D40A11A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Softwares</a:t>
            </a:r>
          </a:p>
        </p:txBody>
      </p:sp>
      <p:pic>
        <p:nvPicPr>
          <p:cNvPr id="2050" name="Picture 2" descr="norton antivirus 2002 cd | PC Covers | Cover Century | Over 1.000.000 Album  Art covers for free">
            <a:extLst>
              <a:ext uri="{FF2B5EF4-FFF2-40B4-BE49-F238E27FC236}">
                <a16:creationId xmlns:a16="http://schemas.microsoft.com/office/drawing/2014/main" id="{8C1A4451-BBE1-A324-46D4-9CABD2839E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245" y="1884893"/>
            <a:ext cx="4215384" cy="421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.com: Norton 360 for Amazon 2022 Antivirus software for 1 Device with  Auto Renewal : Everything Else">
            <a:extLst>
              <a:ext uri="{FF2B5EF4-FFF2-40B4-BE49-F238E27FC236}">
                <a16:creationId xmlns:a16="http://schemas.microsoft.com/office/drawing/2014/main" id="{29FF17EC-302F-4252-2E93-1579C5134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331" y="2116106"/>
            <a:ext cx="3984171" cy="398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07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Desenvolvimento de Software</a:t>
            </a:r>
          </a:p>
        </p:txBody>
      </p:sp>
      <p:pic>
        <p:nvPicPr>
          <p:cNvPr id="221" name="Google Shape;221;p24" descr="http://2.bp.blogspot.com/-bv5jgUhrMug/T4smzodo6kI/AAAAAAAAAGc/poBDWhcnXzI/s1600/Fases+do+modelo+de+Desenvolvimento+Cl%C3%A1ssic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0831" y="2133311"/>
            <a:ext cx="7750337" cy="4359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Modelo em cascata	</a:t>
            </a:r>
          </a:p>
        </p:txBody>
      </p:sp>
      <p:sp>
        <p:nvSpPr>
          <p:cNvPr id="228" name="Google Shape;228;p25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182563" indent="-182563">
              <a:lnSpc>
                <a:spcPct val="85000"/>
              </a:lnSpc>
              <a:spcBef>
                <a:spcPts val="1300"/>
              </a:spcBef>
              <a:buClr>
                <a:srgbClr val="FFFFFF"/>
              </a:buClr>
              <a:buSzPts val="2400"/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Demora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entrega</a:t>
            </a:r>
            <a:r>
              <a:rPr lang="en-US" dirty="0"/>
              <a:t> do </a:t>
            </a:r>
            <a:r>
              <a:rPr lang="en-US" dirty="0" err="1"/>
              <a:t>produto</a:t>
            </a:r>
            <a:r>
              <a:rPr lang="en-US" dirty="0"/>
              <a:t>.</a:t>
            </a:r>
            <a:endParaRPr dirty="0"/>
          </a:p>
          <a:p>
            <a:pPr marL="182563" indent="-182563">
              <a:lnSpc>
                <a:spcPct val="85000"/>
              </a:lnSpc>
              <a:spcBef>
                <a:spcPts val="1300"/>
              </a:spcBef>
              <a:buClr>
                <a:srgbClr val="FFFFFF"/>
              </a:buClr>
              <a:buSzPts val="2400"/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Acúmulo</a:t>
            </a:r>
            <a:r>
              <a:rPr lang="en-US" dirty="0"/>
              <a:t> de </a:t>
            </a:r>
            <a:r>
              <a:rPr lang="en-US" dirty="0" err="1"/>
              <a:t>riscos</a:t>
            </a:r>
            <a:r>
              <a:rPr lang="en-US" dirty="0"/>
              <a:t>.</a:t>
            </a:r>
            <a:endParaRPr dirty="0"/>
          </a:p>
          <a:p>
            <a:pPr marL="182563" indent="-182563">
              <a:lnSpc>
                <a:spcPct val="85000"/>
              </a:lnSpc>
              <a:spcBef>
                <a:spcPts val="1300"/>
              </a:spcBef>
              <a:buClr>
                <a:srgbClr val="FFFFFF"/>
              </a:buClr>
              <a:buSzPts val="2400"/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Inflexível</a:t>
            </a:r>
            <a:r>
              <a:rPr lang="en-US" dirty="0"/>
              <a:t> a </a:t>
            </a:r>
            <a:r>
              <a:rPr lang="en-US" dirty="0" err="1"/>
              <a:t>mudanças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requisites.</a:t>
            </a:r>
            <a:endParaRPr dirty="0"/>
          </a:p>
          <a:p>
            <a:pPr marL="182563" indent="-182563">
              <a:lnSpc>
                <a:spcPct val="85000"/>
              </a:lnSpc>
              <a:spcBef>
                <a:spcPts val="1300"/>
              </a:spcBef>
              <a:buClr>
                <a:srgbClr val="FEFEFE"/>
              </a:buClr>
              <a:buSzPts val="2400"/>
              <a:buFont typeface="+mj-lt"/>
              <a:buAutoNum type="arabicPeriod"/>
            </a:pPr>
            <a:r>
              <a:rPr lang="pt-BR" dirty="0"/>
              <a:t>- Porém, muito usado em outros modelos. Interessante para requisitos estáveis.</a:t>
            </a:r>
          </a:p>
          <a:p>
            <a:pPr marL="595313" indent="-514350">
              <a:lnSpc>
                <a:spcPct val="85000"/>
              </a:lnSpc>
              <a:spcBef>
                <a:spcPts val="1300"/>
              </a:spcBef>
              <a:buClr>
                <a:srgbClr val="FEFEFE"/>
              </a:buClr>
              <a:buSzPts val="2400"/>
              <a:buFont typeface="+mj-lt"/>
              <a:buAutoNum type="arabicPeriod"/>
            </a:pPr>
            <a:endParaRPr dirty="0"/>
          </a:p>
          <a:p>
            <a:pPr marL="596646" indent="-514350">
              <a:lnSpc>
                <a:spcPct val="85000"/>
              </a:lnSpc>
              <a:spcBef>
                <a:spcPts val="1300"/>
              </a:spcBef>
              <a:buClr>
                <a:srgbClr val="FEFEFE"/>
              </a:buClr>
              <a:buSzPts val="2400"/>
              <a:buFont typeface="+mj-lt"/>
              <a:buAutoNum type="arabicPeriod"/>
            </a:pPr>
            <a:endParaRPr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6712A5-155A-F7D1-FBFC-0024EFA03C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30" name="Google Shape;230;p25" descr="http://2.bp.blogspot.com/-bv5jgUhrMug/T4smzodo6kI/AAAAAAAAAGc/poBDWhcnXzI/s1600/Fases+do+modelo+de+Desenvolvimento+Cl%C3%A1ssic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0441" y="744218"/>
            <a:ext cx="4016075" cy="225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 descr="Custo correção erro.jpg"/>
          <p:cNvPicPr preferRelativeResize="0"/>
          <p:nvPr/>
        </p:nvPicPr>
        <p:blipFill rotWithShape="1">
          <a:blip r:embed="rId4">
            <a:alphaModFix/>
          </a:blip>
          <a:srcRect l="6276" t="12166"/>
          <a:stretch/>
        </p:blipFill>
        <p:spPr>
          <a:xfrm>
            <a:off x="7063759" y="3324740"/>
            <a:ext cx="4057986" cy="2852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6" descr="Prototipagem"/>
          <p:cNvPicPr preferRelativeResize="0"/>
          <p:nvPr/>
        </p:nvPicPr>
        <p:blipFill rotWithShape="1">
          <a:blip r:embed="rId3">
            <a:alphaModFix/>
          </a:blip>
          <a:srcRect l="1923" t="21802" r="660" b="8919"/>
          <a:stretch/>
        </p:blipFill>
        <p:spPr>
          <a:xfrm>
            <a:off x="1802674" y="2099202"/>
            <a:ext cx="9144000" cy="421269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Desenvolvimento de Software</a:t>
            </a:r>
          </a:p>
        </p:txBody>
      </p:sp>
      <p:sp>
        <p:nvSpPr>
          <p:cNvPr id="240" name="Google Shape;240;p2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Prototipagem</a:t>
            </a:r>
            <a:endParaRPr lang="en-US" dirty="0"/>
          </a:p>
        </p:txBody>
      </p:sp>
      <p:cxnSp>
        <p:nvCxnSpPr>
          <p:cNvPr id="239" name="Google Shape;239;p26"/>
          <p:cNvCxnSpPr/>
          <p:nvPr/>
        </p:nvCxnSpPr>
        <p:spPr>
          <a:xfrm>
            <a:off x="5856131" y="4900003"/>
            <a:ext cx="0" cy="1097280"/>
          </a:xfrm>
          <a:prstGeom prst="straightConnector1">
            <a:avLst/>
          </a:prstGeom>
          <a:noFill/>
          <a:ln w="158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.pptx" id="{F166190B-E52B-4E24-8340-9C74F22423C0}" vid="{CAED6EE0-63B0-41C2-965F-602CF57565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Unicesumar</Template>
  <TotalTime>59</TotalTime>
  <Words>351</Words>
  <Application>Microsoft Office PowerPoint</Application>
  <PresentationFormat>Widescreen</PresentationFormat>
  <Paragraphs>64</Paragraphs>
  <Slides>17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Engenharia de Software</vt:lpstr>
      <vt:lpstr>Mercado Software</vt:lpstr>
      <vt:lpstr>Mercado Software</vt:lpstr>
      <vt:lpstr>Engenharia de software</vt:lpstr>
      <vt:lpstr>Softwares</vt:lpstr>
      <vt:lpstr>Softwares</vt:lpstr>
      <vt:lpstr>Modelo de Desenvolvimento de Software</vt:lpstr>
      <vt:lpstr>Modelo em cascata </vt:lpstr>
      <vt:lpstr>Modelo de Desenvolvimento de Software</vt:lpstr>
      <vt:lpstr>Prototipagem</vt:lpstr>
      <vt:lpstr>Modelo de Desenvolvimento de Software</vt:lpstr>
      <vt:lpstr>Modelo espiral</vt:lpstr>
      <vt:lpstr>Modelo de Desenvolvimento de Software</vt:lpstr>
      <vt:lpstr>Modelos iterativos - RUP</vt:lpstr>
      <vt:lpstr>RUP – boas práticas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Edson Lessa</dc:creator>
  <cp:lastModifiedBy>Edson Lessa</cp:lastModifiedBy>
  <cp:revision>1</cp:revision>
  <dcterms:created xsi:type="dcterms:W3CDTF">2022-07-18T23:29:03Z</dcterms:created>
  <dcterms:modified xsi:type="dcterms:W3CDTF">2022-07-19T00:28:07Z</dcterms:modified>
</cp:coreProperties>
</file>