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334" r:id="rId3"/>
    <p:sldId id="265" r:id="rId4"/>
    <p:sldId id="301" r:id="rId5"/>
    <p:sldId id="375" r:id="rId6"/>
    <p:sldId id="405" r:id="rId7"/>
    <p:sldId id="380" r:id="rId8"/>
    <p:sldId id="406" r:id="rId9"/>
    <p:sldId id="381" r:id="rId10"/>
    <p:sldId id="399" r:id="rId11"/>
    <p:sldId id="388" r:id="rId12"/>
    <p:sldId id="389" r:id="rId13"/>
    <p:sldId id="400" r:id="rId14"/>
    <p:sldId id="394" r:id="rId15"/>
    <p:sldId id="397" r:id="rId16"/>
    <p:sldId id="398" r:id="rId17"/>
    <p:sldId id="391" r:id="rId18"/>
    <p:sldId id="401" r:id="rId19"/>
    <p:sldId id="395" r:id="rId20"/>
    <p:sldId id="402" r:id="rId21"/>
    <p:sldId id="403" r:id="rId22"/>
    <p:sldId id="404" r:id="rId23"/>
    <p:sldId id="396" r:id="rId24"/>
    <p:sldId id="407" r:id="rId25"/>
    <p:sldId id="408" r:id="rId26"/>
    <p:sldId id="409" r:id="rId27"/>
    <p:sldId id="410" r:id="rId28"/>
    <p:sldId id="411" r:id="rId29"/>
    <p:sldId id="412" r:id="rId30"/>
    <p:sldId id="260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-1392" y="-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609039"/>
            <a:ext cx="481656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00625" y="1"/>
            <a:ext cx="4143374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1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6" y="498269"/>
            <a:ext cx="7895481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2777" y="1527999"/>
            <a:ext cx="3868340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992777" y="5777745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039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99277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99277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011136" y="3130237"/>
            <a:ext cx="3878391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9144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 smtClean="0"/>
          </a:p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4181294"/>
            <a:ext cx="915230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</a:t>
            </a:r>
            <a:br>
              <a:rPr lang="pt-BR" dirty="0" smtClean="0"/>
            </a:br>
            <a:r>
              <a:rPr lang="pt-BR" dirty="0" smtClean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915231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869946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7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48802" y="0"/>
            <a:ext cx="85951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3408056"/>
            <a:ext cx="789675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2446714"/>
            <a:ext cx="789675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2447926"/>
            <a:ext cx="789675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6" y="1519761"/>
            <a:ext cx="789675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92776" y="1519761"/>
            <a:ext cx="7896752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95605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605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4136570" y="0"/>
            <a:ext cx="5007429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939080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9080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7" y="498269"/>
            <a:ext cx="4588872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992777" y="5784891"/>
            <a:ext cx="3868340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27" y="1954752"/>
            <a:ext cx="6064249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909027" y="1206270"/>
            <a:ext cx="6064248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1909028" y="5662966"/>
            <a:ext cx="6064248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909027" y="496389"/>
            <a:ext cx="6064248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6" y="700193"/>
            <a:ext cx="7669427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172601" y="1896569"/>
            <a:ext cx="5010793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 smtClean="0"/>
              <a:t>Clique para </a:t>
            </a:r>
            <a:br>
              <a:rPr lang="pt-BR" dirty="0" smtClean="0"/>
            </a:br>
            <a:r>
              <a:rPr lang="pt-BR" dirty="0" smtClean="0"/>
              <a:t>editar</a:t>
            </a:r>
            <a:br>
              <a:rPr lang="pt-BR" dirty="0" smtClean="0"/>
            </a:br>
            <a:r>
              <a:rPr lang="pt-BR" dirty="0" smtClean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172601" y="5181600"/>
            <a:ext cx="3890448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val="2700969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09" y="3189933"/>
            <a:ext cx="2735813" cy="458958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205210" y="568735"/>
            <a:ext cx="393834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8554987" y="726374"/>
            <a:ext cx="393834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216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2209800"/>
            <a:ext cx="789675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042839"/>
            <a:ext cx="789675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001605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672050"/>
            <a:ext cx="789675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789675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498269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498268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78867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Clique para editar o título da disciplina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26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9" r:id="rId5"/>
    <p:sldLayoutId id="2147483692" r:id="rId6"/>
    <p:sldLayoutId id="2147483665" r:id="rId7"/>
    <p:sldLayoutId id="2147483693" r:id="rId8"/>
    <p:sldLayoutId id="2147483690" r:id="rId9"/>
    <p:sldLayoutId id="2147483666" r:id="rId10"/>
    <p:sldLayoutId id="2147483691" r:id="rId11"/>
    <p:sldLayoutId id="2147483686" r:id="rId12"/>
    <p:sldLayoutId id="2147483675" r:id="rId13"/>
    <p:sldLayoutId id="2147483668" r:id="rId14"/>
    <p:sldLayoutId id="2147483685" r:id="rId15"/>
    <p:sldLayoutId id="2147483684" r:id="rId16"/>
    <p:sldLayoutId id="2147483694" r:id="rId17"/>
    <p:sldLayoutId id="2147483687" r:id="rId18"/>
    <p:sldLayoutId id="2147483667" r:id="rId19"/>
    <p:sldLayoutId id="2147483670" r:id="rId20"/>
    <p:sldLayoutId id="2147483669" r:id="rId21"/>
    <p:sldLayoutId id="2147483676" r:id="rId22"/>
    <p:sldLayoutId id="2147483678" r:id="rId23"/>
    <p:sldLayoutId id="2147483677" r:id="rId24"/>
    <p:sldLayoutId id="2147483671" r:id="rId25"/>
    <p:sldLayoutId id="2147483688" r:id="rId26"/>
    <p:sldLayoutId id="2147483672" r:id="rId27"/>
    <p:sldLayoutId id="2147483679" r:id="rId28"/>
    <p:sldLayoutId id="2147483673" r:id="rId29"/>
    <p:sldLayoutId id="2147483674" r:id="rId3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3"/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14" r="13050"/>
          <a:stretch/>
        </p:blipFill>
        <p:spPr/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-34834" y="12879"/>
            <a:ext cx="8989985" cy="6857999"/>
          </a:xfrm>
          <a:prstGeom prst="rect">
            <a:avLst/>
          </a:prstGeom>
        </p:spPr>
      </p:pic>
      <p:sp>
        <p:nvSpPr>
          <p:cNvPr id="24" name="Título 23"/>
          <p:cNvSpPr>
            <a:spLocks noGrp="1"/>
          </p:cNvSpPr>
          <p:nvPr>
            <p:ph type="title"/>
          </p:nvPr>
        </p:nvSpPr>
        <p:spPr>
          <a:xfrm>
            <a:off x="474102" y="1609039"/>
            <a:ext cx="5952454" cy="4182161"/>
          </a:xfrm>
        </p:spPr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59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3"/>
          <p:cNvSpPr>
            <a:spLocks noGrp="1"/>
          </p:cNvSpPr>
          <p:nvPr>
            <p:ph type="body" idx="17"/>
          </p:nvPr>
        </p:nvSpPr>
        <p:spPr>
          <a:xfrm>
            <a:off x="670805" y="180032"/>
            <a:ext cx="8473195" cy="823912"/>
          </a:xfrm>
        </p:spPr>
        <p:txBody>
          <a:bodyPr/>
          <a:lstStyle/>
          <a:p>
            <a:r>
              <a:rPr lang="pt-BR" dirty="0" err="1" smtClean="0"/>
              <a:t>Template</a:t>
            </a:r>
            <a:r>
              <a:rPr lang="pt-BR" dirty="0" smtClean="0"/>
              <a:t> do Documento de Requisitos – Exemplo 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716184" y="5829071"/>
            <a:ext cx="926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Fonte: autora</a:t>
            </a:r>
            <a:endParaRPr lang="pt-BR" sz="105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153189" y="1202466"/>
            <a:ext cx="5508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/>
              <a:t>Documento de Requisitos – Sistema SGCA</a:t>
            </a:r>
          </a:p>
          <a:p>
            <a:pPr algn="ctr"/>
            <a:r>
              <a:rPr lang="pt-BR" sz="2400" b="1" dirty="0" smtClean="0"/>
              <a:t>Histórico de Revisões</a:t>
            </a:r>
            <a:endParaRPr lang="pt-BR" sz="2400" b="1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291558"/>
              </p:ext>
            </p:extLst>
          </p:nvPr>
        </p:nvGraphicFramePr>
        <p:xfrm>
          <a:off x="775057" y="2246129"/>
          <a:ext cx="7895481" cy="2918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970">
                  <a:extLst>
                    <a:ext uri="{9D8B030D-6E8A-4147-A177-3AD203B41FA5}">
                      <a16:colId xmlns="" xmlns:a16="http://schemas.microsoft.com/office/drawing/2014/main" val="2632486015"/>
                    </a:ext>
                  </a:extLst>
                </a:gridCol>
                <a:gridCol w="1309398">
                  <a:extLst>
                    <a:ext uri="{9D8B030D-6E8A-4147-A177-3AD203B41FA5}">
                      <a16:colId xmlns="" xmlns:a16="http://schemas.microsoft.com/office/drawing/2014/main" val="1279432542"/>
                    </a:ext>
                  </a:extLst>
                </a:gridCol>
                <a:gridCol w="2652542">
                  <a:extLst>
                    <a:ext uri="{9D8B030D-6E8A-4147-A177-3AD203B41FA5}">
                      <a16:colId xmlns="" xmlns:a16="http://schemas.microsoft.com/office/drawing/2014/main" val="2433817045"/>
                    </a:ext>
                  </a:extLst>
                </a:gridCol>
                <a:gridCol w="1952571">
                  <a:extLst>
                    <a:ext uri="{9D8B030D-6E8A-4147-A177-3AD203B41FA5}">
                      <a16:colId xmlns="" xmlns:a16="http://schemas.microsoft.com/office/drawing/2014/main" val="2920116780"/>
                    </a:ext>
                  </a:extLst>
                </a:gridCol>
              </a:tblGrid>
              <a:tr h="501098">
                <a:tc>
                  <a:txBody>
                    <a:bodyPr/>
                    <a:lstStyle/>
                    <a:p>
                      <a:pPr algn="l"/>
                      <a:r>
                        <a:rPr lang="pt-BR" sz="1600" b="1" dirty="0" smtClean="0"/>
                        <a:t>DATA</a:t>
                      </a:r>
                      <a:endParaRPr lang="pt-B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b="1" dirty="0" smtClean="0"/>
                        <a:t>VERSÃO</a:t>
                      </a:r>
                      <a:endParaRPr lang="pt-B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b="1" dirty="0" smtClean="0"/>
                        <a:t>DESCRIÇÃO</a:t>
                      </a:r>
                      <a:endParaRPr lang="pt-B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b="1" dirty="0" smtClean="0"/>
                        <a:t>RESPONSÁVEL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12194938"/>
                  </a:ext>
                </a:extLst>
              </a:tr>
              <a:tr h="501098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25/09/2019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1.0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Especificação</a:t>
                      </a:r>
                      <a:r>
                        <a:rPr lang="pt-BR" sz="1600" baseline="0" dirty="0" smtClean="0"/>
                        <a:t> dos objetivos do documento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Janaína Freitas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14127823"/>
                  </a:ext>
                </a:extLst>
              </a:tr>
              <a:tr h="501098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28/09/2019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1.1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Especificação</a:t>
                      </a:r>
                      <a:r>
                        <a:rPr lang="pt-BR" sz="1600" baseline="0" dirty="0" smtClean="0"/>
                        <a:t> dos requisitos funcionais e não funcionais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João</a:t>
                      </a:r>
                      <a:r>
                        <a:rPr lang="pt-BR" sz="1600" baseline="0" dirty="0" smtClean="0"/>
                        <a:t> Messias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4204021"/>
                  </a:ext>
                </a:extLst>
              </a:tr>
              <a:tr h="629778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30/09/2019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2.0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Modificação</a:t>
                      </a:r>
                      <a:r>
                        <a:rPr lang="pt-BR" sz="1600" baseline="0" dirty="0" smtClean="0"/>
                        <a:t> do escopo geral 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Janaína Freitas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49864712"/>
                  </a:ext>
                </a:extLst>
              </a:tr>
              <a:tr h="629778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05/10/2019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3.0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Ajustes nos requisitos não funcionais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João Messias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06585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7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3"/>
          <p:cNvSpPr>
            <a:spLocks noGrp="1"/>
          </p:cNvSpPr>
          <p:nvPr>
            <p:ph type="body" idx="17"/>
          </p:nvPr>
        </p:nvSpPr>
        <p:spPr>
          <a:xfrm>
            <a:off x="670805" y="180032"/>
            <a:ext cx="8473195" cy="823912"/>
          </a:xfrm>
        </p:spPr>
        <p:txBody>
          <a:bodyPr/>
          <a:lstStyle/>
          <a:p>
            <a:r>
              <a:rPr lang="pt-BR" dirty="0" err="1" smtClean="0"/>
              <a:t>Template</a:t>
            </a:r>
            <a:r>
              <a:rPr lang="pt-BR" dirty="0" smtClean="0"/>
              <a:t> do Documento de Requisitos – Exemplo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70804" y="1279285"/>
            <a:ext cx="84731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sz="2400" b="1" dirty="0" smtClean="0"/>
              <a:t>Objetivos</a:t>
            </a:r>
          </a:p>
          <a:p>
            <a:endParaRPr lang="pt-BR" sz="2400" b="1" dirty="0" smtClean="0"/>
          </a:p>
          <a:p>
            <a:r>
              <a:rPr lang="pt-BR" sz="2400" dirty="0" smtClean="0"/>
              <a:t>O </a:t>
            </a:r>
            <a:r>
              <a:rPr lang="pt-BR" sz="2400" b="1" dirty="0" smtClean="0"/>
              <a:t>SGCA </a:t>
            </a:r>
            <a:r>
              <a:rPr lang="pt-BR" sz="2400" dirty="0" smtClean="0"/>
              <a:t>é </a:t>
            </a:r>
            <a:r>
              <a:rPr lang="pt-BR" sz="2400" dirty="0"/>
              <a:t>um sistema online de gerenciamento de </a:t>
            </a:r>
            <a:r>
              <a:rPr lang="pt-BR" sz="2400" dirty="0" smtClean="0"/>
              <a:t>casas de apoio social, que </a:t>
            </a:r>
            <a:r>
              <a:rPr lang="pt-BR" sz="2400" dirty="0"/>
              <a:t>tem como objetivo </a:t>
            </a:r>
            <a:r>
              <a:rPr lang="pt-BR" sz="2400" dirty="0" smtClean="0"/>
              <a:t>cadastrar, listar e relacionar as casas de apoio para facilitar as contribuições e doações. </a:t>
            </a:r>
          </a:p>
          <a:p>
            <a:endParaRPr lang="pt-BR" sz="2400" dirty="0"/>
          </a:p>
          <a:p>
            <a:r>
              <a:rPr lang="pt-BR" sz="2400" b="1" dirty="0"/>
              <a:t>1.1 Objetivo do Documento </a:t>
            </a:r>
            <a:endParaRPr lang="pt-BR" sz="2400" dirty="0"/>
          </a:p>
          <a:p>
            <a:r>
              <a:rPr lang="pt-BR" sz="2400" dirty="0"/>
              <a:t>Este documento tem por objetivo descrever e especificar os requisitos de um sistema online de gerenciamento de casas de apoio social</a:t>
            </a:r>
            <a:r>
              <a:rPr lang="pt-BR" sz="2400" dirty="0" smtClean="0"/>
              <a:t>. </a:t>
            </a:r>
            <a:r>
              <a:rPr lang="pt-BR" sz="2400" dirty="0"/>
              <a:t>Seus leitores (usuários deste documento) são pessoas que tenham interesse em usar o sistema e profissionais envolvidos no </a:t>
            </a:r>
            <a:r>
              <a:rPr lang="pt-BR" sz="2400" dirty="0" smtClean="0"/>
              <a:t>desenvolvimento.</a:t>
            </a:r>
          </a:p>
        </p:txBody>
      </p:sp>
    </p:spTree>
    <p:extLst>
      <p:ext uri="{BB962C8B-B14F-4D97-AF65-F5344CB8AC3E}">
        <p14:creationId xmlns:p14="http://schemas.microsoft.com/office/powerpoint/2010/main" val="412159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3"/>
          <p:cNvSpPr>
            <a:spLocks noGrp="1"/>
          </p:cNvSpPr>
          <p:nvPr>
            <p:ph type="body" idx="17"/>
          </p:nvPr>
        </p:nvSpPr>
        <p:spPr>
          <a:xfrm>
            <a:off x="670805" y="180032"/>
            <a:ext cx="8473195" cy="823912"/>
          </a:xfrm>
        </p:spPr>
        <p:txBody>
          <a:bodyPr/>
          <a:lstStyle/>
          <a:p>
            <a:r>
              <a:rPr lang="pt-BR" dirty="0" err="1" smtClean="0"/>
              <a:t>Template</a:t>
            </a:r>
            <a:r>
              <a:rPr lang="pt-BR" dirty="0" smtClean="0"/>
              <a:t> do Documento de Requisitos – Exemplo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70805" y="1214081"/>
            <a:ext cx="82174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2. Escopo Geral do Produto</a:t>
            </a:r>
          </a:p>
          <a:p>
            <a:r>
              <a:rPr lang="pt-BR" sz="2000" dirty="0"/>
              <a:t>O </a:t>
            </a:r>
            <a:r>
              <a:rPr lang="pt-BR" sz="2000" b="1" dirty="0"/>
              <a:t>SGCA </a:t>
            </a:r>
            <a:r>
              <a:rPr lang="pt-BR" sz="2000" dirty="0"/>
              <a:t>é um sistema online </a:t>
            </a:r>
            <a:r>
              <a:rPr lang="pt-BR" sz="2000" dirty="0" smtClean="0"/>
              <a:t>que visa possibilitar o cadastro de </a:t>
            </a:r>
            <a:r>
              <a:rPr lang="pt-BR" sz="2000" dirty="0"/>
              <a:t>casas de apoio social </a:t>
            </a:r>
            <a:r>
              <a:rPr lang="pt-BR" sz="2000" dirty="0" smtClean="0"/>
              <a:t>da cidade, onde será possível visualizar que tipo de público elas atendem, projetos que desenvolvem e como é possível fazer contribuições </a:t>
            </a:r>
            <a:r>
              <a:rPr lang="pt-BR" sz="2000" dirty="0"/>
              <a:t>e doações. </a:t>
            </a:r>
            <a:endParaRPr lang="pt-BR" sz="2000" dirty="0" smtClean="0"/>
          </a:p>
          <a:p>
            <a:endParaRPr lang="pt-BR" sz="2000" dirty="0"/>
          </a:p>
          <a:p>
            <a:r>
              <a:rPr lang="pt-BR" sz="2000" b="1" dirty="0" smtClean="0"/>
              <a:t>3. Termos e abreviações</a:t>
            </a:r>
          </a:p>
          <a:p>
            <a:r>
              <a:rPr lang="pt-BR" sz="2000" b="1" dirty="0" smtClean="0"/>
              <a:t>SGCA </a:t>
            </a:r>
            <a:r>
              <a:rPr lang="pt-BR" sz="2000" dirty="0" smtClean="0"/>
              <a:t>- sistema de gerenciamento online de casas de apoio social;</a:t>
            </a:r>
          </a:p>
          <a:p>
            <a:r>
              <a:rPr lang="pt-BR" sz="2000" b="1" dirty="0"/>
              <a:t>RF </a:t>
            </a:r>
            <a:r>
              <a:rPr lang="pt-BR" sz="2000" b="1" dirty="0" smtClean="0"/>
              <a:t>-</a:t>
            </a:r>
            <a:r>
              <a:rPr lang="pt-BR" sz="2000" dirty="0" smtClean="0"/>
              <a:t> </a:t>
            </a:r>
            <a:r>
              <a:rPr lang="pt-BR" sz="2000" dirty="0"/>
              <a:t>Requisitos Funcionais; </a:t>
            </a:r>
          </a:p>
          <a:p>
            <a:r>
              <a:rPr lang="pt-BR" sz="2000" b="1" dirty="0"/>
              <a:t>RNF </a:t>
            </a:r>
            <a:r>
              <a:rPr lang="pt-BR" sz="2000" b="1" dirty="0" smtClean="0"/>
              <a:t>-</a:t>
            </a:r>
            <a:r>
              <a:rPr lang="pt-BR" sz="2000" dirty="0" smtClean="0"/>
              <a:t> </a:t>
            </a:r>
            <a:r>
              <a:rPr lang="pt-BR" sz="2000" dirty="0"/>
              <a:t>Requisitos Não Funcionais</a:t>
            </a:r>
            <a:r>
              <a:rPr lang="pt-BR" sz="2000" dirty="0" smtClean="0"/>
              <a:t>;</a:t>
            </a:r>
          </a:p>
          <a:p>
            <a:endParaRPr lang="pt-BR" sz="2000" dirty="0" smtClean="0"/>
          </a:p>
          <a:p>
            <a:r>
              <a:rPr lang="pt-BR" sz="2000" b="1" dirty="0" smtClean="0"/>
              <a:t>3.1. Convenções</a:t>
            </a:r>
            <a:endParaRPr lang="pt-BR" sz="2000" b="1" dirty="0"/>
          </a:p>
          <a:p>
            <a:r>
              <a:rPr lang="pt-BR" sz="2000" dirty="0"/>
              <a:t>As seguintes convenções são adotadas neste documento: </a:t>
            </a:r>
          </a:p>
          <a:p>
            <a:r>
              <a:rPr lang="pt-BR" sz="2000" b="1" dirty="0" smtClean="0"/>
              <a:t>Casas de Apoio Social:</a:t>
            </a:r>
            <a:r>
              <a:rPr lang="pt-BR" sz="2000" dirty="0" smtClean="0"/>
              <a:t> </a:t>
            </a:r>
            <a:r>
              <a:rPr lang="pt-BR" sz="2000" dirty="0"/>
              <a:t>se refere ao indivíduo/empresa cadastrado(a) ou não no sistema e que faz uso das funcionalidades oferecidas pelo sistema. </a:t>
            </a:r>
          </a:p>
          <a:p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171324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3"/>
          <p:cNvSpPr>
            <a:spLocks noGrp="1"/>
          </p:cNvSpPr>
          <p:nvPr>
            <p:ph type="body" idx="17"/>
          </p:nvPr>
        </p:nvSpPr>
        <p:spPr>
          <a:xfrm>
            <a:off x="670805" y="180032"/>
            <a:ext cx="8473195" cy="823912"/>
          </a:xfrm>
        </p:spPr>
        <p:txBody>
          <a:bodyPr/>
          <a:lstStyle/>
          <a:p>
            <a:r>
              <a:rPr lang="pt-BR" dirty="0" err="1" smtClean="0"/>
              <a:t>Template</a:t>
            </a:r>
            <a:r>
              <a:rPr lang="pt-BR" dirty="0" smtClean="0"/>
              <a:t> do Documento de Requisitos – Exemplo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70805" y="1104504"/>
            <a:ext cx="82174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4. Requisitos </a:t>
            </a:r>
            <a:endParaRPr lang="pt-BR" sz="2000" dirty="0"/>
          </a:p>
          <a:p>
            <a:r>
              <a:rPr lang="pt-BR" sz="2000" b="1" dirty="0" smtClean="0"/>
              <a:t>4.1. Requisitos Funcionais</a:t>
            </a:r>
          </a:p>
          <a:p>
            <a:endParaRPr lang="pt-BR" sz="2000" b="1" dirty="0"/>
          </a:p>
          <a:p>
            <a:endParaRPr lang="pt-BR" sz="2000" dirty="0" smtClean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367331"/>
              </p:ext>
            </p:extLst>
          </p:nvPr>
        </p:nvGraphicFramePr>
        <p:xfrm>
          <a:off x="670804" y="2015186"/>
          <a:ext cx="8217453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2847">
                  <a:extLst>
                    <a:ext uri="{9D8B030D-6E8A-4147-A177-3AD203B41FA5}">
                      <a16:colId xmlns="" xmlns:a16="http://schemas.microsoft.com/office/drawing/2014/main" val="2913414947"/>
                    </a:ext>
                  </a:extLst>
                </a:gridCol>
                <a:gridCol w="4365938">
                  <a:extLst>
                    <a:ext uri="{9D8B030D-6E8A-4147-A177-3AD203B41FA5}">
                      <a16:colId xmlns="" xmlns:a16="http://schemas.microsoft.com/office/drawing/2014/main" val="439304509"/>
                    </a:ext>
                  </a:extLst>
                </a:gridCol>
                <a:gridCol w="901521">
                  <a:extLst>
                    <a:ext uri="{9D8B030D-6E8A-4147-A177-3AD203B41FA5}">
                      <a16:colId xmlns="" xmlns:a16="http://schemas.microsoft.com/office/drawing/2014/main" val="1635076919"/>
                    </a:ext>
                  </a:extLst>
                </a:gridCol>
                <a:gridCol w="1457147">
                  <a:extLst>
                    <a:ext uri="{9D8B030D-6E8A-4147-A177-3AD203B41FA5}">
                      <a16:colId xmlns="" xmlns:a16="http://schemas.microsoft.com/office/drawing/2014/main" val="1283851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smtClean="0"/>
                        <a:t>RF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dirty="0" smtClean="0"/>
                        <a:t>RF001 Efetuar </a:t>
                      </a:r>
                      <a:r>
                        <a:rPr lang="pt-BR" sz="1600" b="0" dirty="0" err="1" smtClean="0"/>
                        <a:t>Login</a:t>
                      </a:r>
                      <a:r>
                        <a:rPr lang="pt-BR" sz="1600" b="0" dirty="0" smtClean="0"/>
                        <a:t> de Usuário no sistema</a:t>
                      </a:r>
                      <a:endParaRPr lang="pt-B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 smtClean="0"/>
                        <a:t>UC:</a:t>
                      </a:r>
                      <a:r>
                        <a:rPr lang="pt-BR" sz="1600" b="0" baseline="0" dirty="0" smtClean="0"/>
                        <a:t> 001</a:t>
                      </a:r>
                      <a:endParaRPr lang="pt-B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 smtClean="0"/>
                        <a:t>PR:</a:t>
                      </a:r>
                      <a:r>
                        <a:rPr lang="pt-BR" sz="1600" b="0" baseline="0" dirty="0" smtClean="0"/>
                        <a:t> alta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956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smtClean="0"/>
                        <a:t>Descrição/Ação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pt-BR" sz="1600" dirty="0" smtClean="0"/>
                        <a:t>O sistema deve permitir a autenticação de usuário, através de nome de usuário e senha. Caso o usuário não se lembre de seu </a:t>
                      </a:r>
                      <a:r>
                        <a:rPr lang="pt-BR" sz="1600" dirty="0" err="1" smtClean="0"/>
                        <a:t>login</a:t>
                      </a:r>
                      <a:r>
                        <a:rPr lang="pt-BR" sz="1600" dirty="0" smtClean="0"/>
                        <a:t> ou senha, o mesmo poderá recuperar os dados através do botão “Esqueci minha senha”. A partir disso, será digitado o e-mail e será encaminhado os dados para </a:t>
                      </a:r>
                      <a:r>
                        <a:rPr lang="pt-BR" sz="1600" dirty="0" err="1" smtClean="0"/>
                        <a:t>login</a:t>
                      </a:r>
                      <a:r>
                        <a:rPr lang="pt-BR" sz="1600" dirty="0" smtClean="0"/>
                        <a:t>.</a:t>
                      </a:r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37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smtClean="0"/>
                        <a:t>Entrada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pt-BR" sz="1600" dirty="0" smtClean="0"/>
                        <a:t>Informações de nome de usuário e senha.</a:t>
                      </a:r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643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smtClean="0"/>
                        <a:t>Saída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pt-BR" sz="1600" dirty="0" err="1" smtClean="0"/>
                        <a:t>Login</a:t>
                      </a:r>
                      <a:r>
                        <a:rPr lang="pt-BR" sz="1600" dirty="0" smtClean="0"/>
                        <a:t> efetuado com sucesso.</a:t>
                      </a:r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0543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smtClean="0"/>
                        <a:t>Pré-condição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pt-BR" sz="1600" dirty="0" smtClean="0"/>
                        <a:t>Ter cadastro de usuário realizado</a:t>
                      </a:r>
                      <a:r>
                        <a:rPr lang="pt-BR" sz="1600" baseline="0" dirty="0" smtClean="0"/>
                        <a:t> com sucesso no sistema.</a:t>
                      </a:r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752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smtClean="0"/>
                        <a:t>Pós-condição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pt-BR" sz="1600" dirty="0" smtClean="0"/>
                        <a:t>Autenticação</a:t>
                      </a:r>
                      <a:r>
                        <a:rPr lang="pt-BR" sz="1600" baseline="0" dirty="0" smtClean="0"/>
                        <a:t> de usuário efetuado com sucesso no sistema.</a:t>
                      </a:r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8548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smtClean="0"/>
                        <a:t>Stakeholder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Usuário administrador</a:t>
                      </a:r>
                      <a:r>
                        <a:rPr lang="pt-BR" sz="1600" baseline="0" dirty="0" smtClean="0"/>
                        <a:t> do sistema.</a:t>
                      </a:r>
                      <a:endParaRPr lang="pt-BR" sz="16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5553906"/>
                  </a:ext>
                </a:extLst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670804" y="5489280"/>
            <a:ext cx="4391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UC</a:t>
            </a:r>
            <a:r>
              <a:rPr lang="pt-BR" sz="1200" dirty="0" smtClean="0"/>
              <a:t>: Diagrama de Casos de Uso</a:t>
            </a:r>
          </a:p>
          <a:p>
            <a:r>
              <a:rPr lang="pt-BR" sz="1200" b="1" dirty="0" smtClean="0"/>
              <a:t>PR</a:t>
            </a:r>
            <a:r>
              <a:rPr lang="pt-BR" sz="1200" dirty="0" smtClean="0"/>
              <a:t>: Prioridade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77608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3"/>
          <p:cNvSpPr>
            <a:spLocks noGrp="1"/>
          </p:cNvSpPr>
          <p:nvPr>
            <p:ph type="body" idx="17"/>
          </p:nvPr>
        </p:nvSpPr>
        <p:spPr>
          <a:xfrm>
            <a:off x="670805" y="180032"/>
            <a:ext cx="8473195" cy="823912"/>
          </a:xfrm>
        </p:spPr>
        <p:txBody>
          <a:bodyPr/>
          <a:lstStyle/>
          <a:p>
            <a:r>
              <a:rPr lang="pt-BR" dirty="0" err="1" smtClean="0"/>
              <a:t>Template</a:t>
            </a:r>
            <a:r>
              <a:rPr lang="pt-BR" dirty="0" smtClean="0"/>
              <a:t> do Documento de Requisitos – Exemplo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70805" y="1104504"/>
            <a:ext cx="82174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4. Requisitos </a:t>
            </a:r>
            <a:endParaRPr lang="pt-BR" sz="2000" dirty="0"/>
          </a:p>
          <a:p>
            <a:r>
              <a:rPr lang="pt-BR" sz="2000" b="1" dirty="0" smtClean="0"/>
              <a:t>4.1. Requisitos Funcionais</a:t>
            </a:r>
          </a:p>
          <a:p>
            <a:endParaRPr lang="pt-BR" sz="2000" b="1" dirty="0"/>
          </a:p>
          <a:p>
            <a:endParaRPr lang="pt-BR" sz="2000" dirty="0" smtClean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238751"/>
              </p:ext>
            </p:extLst>
          </p:nvPr>
        </p:nvGraphicFramePr>
        <p:xfrm>
          <a:off x="670804" y="2015186"/>
          <a:ext cx="8217453" cy="3947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6182">
                  <a:extLst>
                    <a:ext uri="{9D8B030D-6E8A-4147-A177-3AD203B41FA5}">
                      <a16:colId xmlns="" xmlns:a16="http://schemas.microsoft.com/office/drawing/2014/main" val="2913414947"/>
                    </a:ext>
                  </a:extLst>
                </a:gridCol>
                <a:gridCol w="4082603">
                  <a:extLst>
                    <a:ext uri="{9D8B030D-6E8A-4147-A177-3AD203B41FA5}">
                      <a16:colId xmlns="" xmlns:a16="http://schemas.microsoft.com/office/drawing/2014/main" val="439304509"/>
                    </a:ext>
                  </a:extLst>
                </a:gridCol>
                <a:gridCol w="901521">
                  <a:extLst>
                    <a:ext uri="{9D8B030D-6E8A-4147-A177-3AD203B41FA5}">
                      <a16:colId xmlns="" xmlns:a16="http://schemas.microsoft.com/office/drawing/2014/main" val="1635076919"/>
                    </a:ext>
                  </a:extLst>
                </a:gridCol>
                <a:gridCol w="1457147">
                  <a:extLst>
                    <a:ext uri="{9D8B030D-6E8A-4147-A177-3AD203B41FA5}">
                      <a16:colId xmlns="" xmlns:a16="http://schemas.microsoft.com/office/drawing/2014/main" val="1283851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RF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RF002 Cadastrar Casas de Apoio Social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dirty="0" smtClean="0"/>
                        <a:t>UC:</a:t>
                      </a:r>
                      <a:r>
                        <a:rPr lang="pt-BR" sz="1800" b="0" baseline="0" dirty="0" smtClean="0"/>
                        <a:t> 002</a:t>
                      </a:r>
                      <a:endParaRPr lang="pt-B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dirty="0" smtClean="0"/>
                        <a:t>PR:</a:t>
                      </a:r>
                      <a:r>
                        <a:rPr lang="pt-BR" sz="1800" b="0" baseline="0" dirty="0" smtClean="0"/>
                        <a:t> alta</a:t>
                      </a:r>
                      <a:endParaRPr lang="pt-BR" sz="1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956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Descrição/Ação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pt-BR" sz="1800" dirty="0" smtClean="0"/>
                        <a:t>O sistema deverá possuir o cadastro de casas de apoio social no qual o usuário poderá cadastrar os dados referentes</a:t>
                      </a:r>
                      <a:r>
                        <a:rPr lang="pt-BR" sz="1800" baseline="0" dirty="0" smtClean="0"/>
                        <a:t> as casas de apoio. </a:t>
                      </a:r>
                      <a:endParaRPr lang="pt-BR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37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Entrada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pt-BR" sz="1800" dirty="0" smtClean="0"/>
                        <a:t>Informações das</a:t>
                      </a:r>
                      <a:r>
                        <a:rPr lang="pt-BR" sz="1800" baseline="0" dirty="0" smtClean="0"/>
                        <a:t> casas de apoio social (nome, endereço, cidade, telefone e outras informações).</a:t>
                      </a:r>
                      <a:endParaRPr lang="pt-BR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643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Saída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pt-BR" sz="1800" dirty="0" smtClean="0"/>
                        <a:t>Cadastro das</a:t>
                      </a:r>
                      <a:r>
                        <a:rPr lang="pt-BR" sz="1800" baseline="0" dirty="0" smtClean="0"/>
                        <a:t> informações das casas de apoio social efetuado </a:t>
                      </a:r>
                      <a:r>
                        <a:rPr lang="pt-BR" sz="1800" dirty="0" smtClean="0"/>
                        <a:t>com sucesso.</a:t>
                      </a:r>
                      <a:endParaRPr lang="pt-BR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0543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Pré-condição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pt-BR" sz="1800" dirty="0" smtClean="0"/>
                        <a:t>Ter efetuado </a:t>
                      </a:r>
                      <a:r>
                        <a:rPr lang="pt-BR" sz="1800" dirty="0" err="1" smtClean="0"/>
                        <a:t>login</a:t>
                      </a:r>
                      <a:r>
                        <a:rPr lang="pt-BR" sz="1800" dirty="0" smtClean="0"/>
                        <a:t> com sucesso no sistema.</a:t>
                      </a:r>
                      <a:endParaRPr lang="pt-BR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752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Pós-condição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pt-BR" sz="1800" dirty="0" smtClean="0"/>
                        <a:t>Cadastro da</a:t>
                      </a:r>
                      <a:r>
                        <a:rPr lang="pt-BR" sz="1800" baseline="0" dirty="0" smtClean="0"/>
                        <a:t> casa de apoio social no sistema.</a:t>
                      </a:r>
                      <a:endParaRPr lang="pt-BR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8548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Stakeholder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Usuário administrador</a:t>
                      </a:r>
                      <a:r>
                        <a:rPr lang="pt-BR" sz="1800" baseline="0" dirty="0" smtClean="0"/>
                        <a:t> do sistema.</a:t>
                      </a:r>
                      <a:endParaRPr lang="pt-BR" sz="1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555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30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3"/>
          <p:cNvSpPr>
            <a:spLocks noGrp="1"/>
          </p:cNvSpPr>
          <p:nvPr>
            <p:ph type="body" idx="17"/>
          </p:nvPr>
        </p:nvSpPr>
        <p:spPr>
          <a:xfrm>
            <a:off x="670805" y="180032"/>
            <a:ext cx="8473195" cy="823912"/>
          </a:xfrm>
        </p:spPr>
        <p:txBody>
          <a:bodyPr/>
          <a:lstStyle/>
          <a:p>
            <a:r>
              <a:rPr lang="pt-BR" dirty="0" err="1" smtClean="0"/>
              <a:t>Template</a:t>
            </a:r>
            <a:r>
              <a:rPr lang="pt-BR" dirty="0" smtClean="0"/>
              <a:t> do Documento de Requisitos – Exemplo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70805" y="1104504"/>
            <a:ext cx="82174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4. Requisitos </a:t>
            </a:r>
            <a:endParaRPr lang="pt-BR" sz="2000" dirty="0"/>
          </a:p>
          <a:p>
            <a:r>
              <a:rPr lang="pt-BR" sz="2000" b="1" dirty="0" smtClean="0"/>
              <a:t>4.1. Requisitos Funcionais</a:t>
            </a:r>
          </a:p>
          <a:p>
            <a:endParaRPr lang="pt-BR" sz="2000" b="1" dirty="0"/>
          </a:p>
          <a:p>
            <a:endParaRPr lang="pt-BR" sz="2000" dirty="0" smtClean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282410"/>
              </p:ext>
            </p:extLst>
          </p:nvPr>
        </p:nvGraphicFramePr>
        <p:xfrm>
          <a:off x="670804" y="2015186"/>
          <a:ext cx="8217453" cy="3947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4666">
                  <a:extLst>
                    <a:ext uri="{9D8B030D-6E8A-4147-A177-3AD203B41FA5}">
                      <a16:colId xmlns="" xmlns:a16="http://schemas.microsoft.com/office/drawing/2014/main" val="2913414947"/>
                    </a:ext>
                  </a:extLst>
                </a:gridCol>
                <a:gridCol w="4134119">
                  <a:extLst>
                    <a:ext uri="{9D8B030D-6E8A-4147-A177-3AD203B41FA5}">
                      <a16:colId xmlns="" xmlns:a16="http://schemas.microsoft.com/office/drawing/2014/main" val="439304509"/>
                    </a:ext>
                  </a:extLst>
                </a:gridCol>
                <a:gridCol w="901521">
                  <a:extLst>
                    <a:ext uri="{9D8B030D-6E8A-4147-A177-3AD203B41FA5}">
                      <a16:colId xmlns="" xmlns:a16="http://schemas.microsoft.com/office/drawing/2014/main" val="1635076919"/>
                    </a:ext>
                  </a:extLst>
                </a:gridCol>
                <a:gridCol w="1457147">
                  <a:extLst>
                    <a:ext uri="{9D8B030D-6E8A-4147-A177-3AD203B41FA5}">
                      <a16:colId xmlns="" xmlns:a16="http://schemas.microsoft.com/office/drawing/2014/main" val="1283851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RF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RF002 Alterar Casas de Apoio Social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dirty="0" smtClean="0"/>
                        <a:t>UC:</a:t>
                      </a:r>
                      <a:r>
                        <a:rPr lang="pt-BR" sz="1800" b="0" baseline="0" dirty="0" smtClean="0"/>
                        <a:t> 002</a:t>
                      </a:r>
                      <a:endParaRPr lang="pt-B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dirty="0" smtClean="0"/>
                        <a:t>PR:</a:t>
                      </a:r>
                      <a:r>
                        <a:rPr lang="pt-BR" sz="1800" b="0" baseline="0" dirty="0" smtClean="0"/>
                        <a:t> alta</a:t>
                      </a:r>
                      <a:endParaRPr lang="pt-BR" sz="1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956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Descrição/Ação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pt-BR" sz="1800" dirty="0" smtClean="0"/>
                        <a:t>O sistema deve permitir alterar o cadastro de casas de apoio social no qual o usuário poderá alterar os dados referentes</a:t>
                      </a:r>
                      <a:r>
                        <a:rPr lang="pt-BR" sz="1800" baseline="0" dirty="0" smtClean="0"/>
                        <a:t> as casas de apoio. </a:t>
                      </a:r>
                      <a:endParaRPr lang="pt-BR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37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Entrada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pt-BR" sz="1800" dirty="0" smtClean="0"/>
                        <a:t>Lista</a:t>
                      </a:r>
                      <a:r>
                        <a:rPr lang="pt-BR" sz="1800" baseline="0" dirty="0" smtClean="0"/>
                        <a:t> de casas de apoio social cadastradas no sistema</a:t>
                      </a:r>
                      <a:endParaRPr lang="pt-BR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643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Saída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pt-BR" sz="1800" dirty="0" smtClean="0"/>
                        <a:t>Alteração das</a:t>
                      </a:r>
                      <a:r>
                        <a:rPr lang="pt-BR" sz="1800" baseline="0" dirty="0" smtClean="0"/>
                        <a:t> informações das casas de apoio social efetuado </a:t>
                      </a:r>
                      <a:r>
                        <a:rPr lang="pt-BR" sz="1800" dirty="0" smtClean="0"/>
                        <a:t>com sucesso.</a:t>
                      </a:r>
                      <a:endParaRPr lang="pt-BR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0543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Pré-condição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pt-BR" sz="1800" dirty="0" smtClean="0"/>
                        <a:t>Informações das</a:t>
                      </a:r>
                      <a:r>
                        <a:rPr lang="pt-BR" sz="1800" baseline="0" dirty="0" smtClean="0"/>
                        <a:t> casas de apoio social (nome, endereço, cidade, telefone e outras informações) gravadas/salvas no sistema</a:t>
                      </a:r>
                      <a:endParaRPr lang="pt-BR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752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Pós-condição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pt-BR" sz="1800" dirty="0" smtClean="0"/>
                        <a:t>Cadastro da</a:t>
                      </a:r>
                      <a:r>
                        <a:rPr lang="pt-BR" sz="1800" baseline="0" dirty="0" smtClean="0"/>
                        <a:t> casa de apoio social alterado no sistema.</a:t>
                      </a:r>
                      <a:endParaRPr lang="pt-BR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8548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Stakeholder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Usuário administrador</a:t>
                      </a:r>
                      <a:r>
                        <a:rPr lang="pt-BR" sz="1800" baseline="0" dirty="0" smtClean="0"/>
                        <a:t> do sistema.</a:t>
                      </a:r>
                      <a:endParaRPr lang="pt-BR" sz="1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555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77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3"/>
          <p:cNvSpPr>
            <a:spLocks noGrp="1"/>
          </p:cNvSpPr>
          <p:nvPr>
            <p:ph type="body" idx="17"/>
          </p:nvPr>
        </p:nvSpPr>
        <p:spPr>
          <a:xfrm>
            <a:off x="670805" y="180032"/>
            <a:ext cx="8473195" cy="823912"/>
          </a:xfrm>
        </p:spPr>
        <p:txBody>
          <a:bodyPr/>
          <a:lstStyle/>
          <a:p>
            <a:r>
              <a:rPr lang="pt-BR" dirty="0" err="1" smtClean="0"/>
              <a:t>Template</a:t>
            </a:r>
            <a:r>
              <a:rPr lang="pt-BR" dirty="0" smtClean="0"/>
              <a:t> do Documento de Requisitos – Exemplo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70805" y="1104504"/>
            <a:ext cx="82174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4. Requisitos </a:t>
            </a:r>
            <a:endParaRPr lang="pt-BR" sz="2000" dirty="0"/>
          </a:p>
          <a:p>
            <a:r>
              <a:rPr lang="pt-BR" sz="2000" b="1" dirty="0" smtClean="0"/>
              <a:t>4.1. Requisitos Funcionais</a:t>
            </a:r>
          </a:p>
          <a:p>
            <a:endParaRPr lang="pt-BR" sz="2000" b="1" dirty="0"/>
          </a:p>
          <a:p>
            <a:endParaRPr lang="pt-BR" sz="2000" dirty="0" smtClean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065966"/>
              </p:ext>
            </p:extLst>
          </p:nvPr>
        </p:nvGraphicFramePr>
        <p:xfrm>
          <a:off x="670804" y="2015186"/>
          <a:ext cx="8217453" cy="3947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4666">
                  <a:extLst>
                    <a:ext uri="{9D8B030D-6E8A-4147-A177-3AD203B41FA5}">
                      <a16:colId xmlns="" xmlns:a16="http://schemas.microsoft.com/office/drawing/2014/main" val="2913414947"/>
                    </a:ext>
                  </a:extLst>
                </a:gridCol>
                <a:gridCol w="4134119">
                  <a:extLst>
                    <a:ext uri="{9D8B030D-6E8A-4147-A177-3AD203B41FA5}">
                      <a16:colId xmlns="" xmlns:a16="http://schemas.microsoft.com/office/drawing/2014/main" val="439304509"/>
                    </a:ext>
                  </a:extLst>
                </a:gridCol>
                <a:gridCol w="901521">
                  <a:extLst>
                    <a:ext uri="{9D8B030D-6E8A-4147-A177-3AD203B41FA5}">
                      <a16:colId xmlns="" xmlns:a16="http://schemas.microsoft.com/office/drawing/2014/main" val="1635076919"/>
                    </a:ext>
                  </a:extLst>
                </a:gridCol>
                <a:gridCol w="1457147">
                  <a:extLst>
                    <a:ext uri="{9D8B030D-6E8A-4147-A177-3AD203B41FA5}">
                      <a16:colId xmlns="" xmlns:a16="http://schemas.microsoft.com/office/drawing/2014/main" val="1283851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RF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RF003 Excluir Casas de Apoio Social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dirty="0" smtClean="0"/>
                        <a:t>UC:</a:t>
                      </a:r>
                      <a:r>
                        <a:rPr lang="pt-BR" sz="1800" b="0" baseline="0" dirty="0" smtClean="0"/>
                        <a:t> 003</a:t>
                      </a:r>
                      <a:endParaRPr lang="pt-B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dirty="0" smtClean="0"/>
                        <a:t>PR:</a:t>
                      </a:r>
                      <a:r>
                        <a:rPr lang="pt-BR" sz="1800" b="0" baseline="0" dirty="0" smtClean="0"/>
                        <a:t> baixa</a:t>
                      </a:r>
                      <a:endParaRPr lang="pt-BR" sz="1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956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Descrição/Ação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pt-BR" sz="1800" dirty="0" smtClean="0"/>
                        <a:t>O sistema deve permitir excluir o cadastro de casas de apoio social no qual o usuário poderá excluir os dados referentes</a:t>
                      </a:r>
                      <a:r>
                        <a:rPr lang="pt-BR" sz="1800" baseline="0" dirty="0" smtClean="0"/>
                        <a:t> as casas de apoio. </a:t>
                      </a:r>
                      <a:endParaRPr lang="pt-BR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37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Entrada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pt-BR" sz="1800" dirty="0" smtClean="0"/>
                        <a:t>Lista</a:t>
                      </a:r>
                      <a:r>
                        <a:rPr lang="pt-BR" sz="1800" baseline="0" dirty="0" smtClean="0"/>
                        <a:t> de casas de apoio social cadastradas no sistema</a:t>
                      </a:r>
                      <a:endParaRPr lang="pt-BR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643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Saída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pt-BR" sz="1800" dirty="0" smtClean="0"/>
                        <a:t>Exclusão do cadastro de</a:t>
                      </a:r>
                      <a:r>
                        <a:rPr lang="pt-BR" sz="1800" baseline="0" dirty="0" smtClean="0"/>
                        <a:t> casas de apoio social efetuado </a:t>
                      </a:r>
                      <a:r>
                        <a:rPr lang="pt-BR" sz="1800" dirty="0" smtClean="0"/>
                        <a:t>com sucesso.</a:t>
                      </a:r>
                      <a:endParaRPr lang="pt-BR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0543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Pré-condição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pt-BR" sz="1800" dirty="0" smtClean="0"/>
                        <a:t>Informações das</a:t>
                      </a:r>
                      <a:r>
                        <a:rPr lang="pt-BR" sz="1800" baseline="0" dirty="0" smtClean="0"/>
                        <a:t> casas de apoio social (nome, endereço, cidade, telefone e outras informações) gravadas/salvas no sistema</a:t>
                      </a:r>
                      <a:endParaRPr lang="pt-BR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752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Pós-condição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pt-BR" sz="1800" dirty="0" smtClean="0"/>
                        <a:t>Cadastro da</a:t>
                      </a:r>
                      <a:r>
                        <a:rPr lang="pt-BR" sz="1800" baseline="0" dirty="0" smtClean="0"/>
                        <a:t> casa de apoio social </a:t>
                      </a:r>
                      <a:r>
                        <a:rPr lang="pt-BR" sz="1800" baseline="0" dirty="0" err="1" smtClean="0"/>
                        <a:t>excluido</a:t>
                      </a:r>
                      <a:r>
                        <a:rPr lang="pt-BR" sz="1800" baseline="0" dirty="0" smtClean="0"/>
                        <a:t> no sistema.</a:t>
                      </a:r>
                      <a:endParaRPr lang="pt-BR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8548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Stakeholder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Usuário administrador</a:t>
                      </a:r>
                      <a:r>
                        <a:rPr lang="pt-BR" sz="1800" baseline="0" dirty="0" smtClean="0"/>
                        <a:t> do sistema.</a:t>
                      </a:r>
                      <a:endParaRPr lang="pt-BR" sz="1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555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76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3"/>
          <p:cNvSpPr>
            <a:spLocks noGrp="1"/>
          </p:cNvSpPr>
          <p:nvPr>
            <p:ph type="body" idx="17"/>
          </p:nvPr>
        </p:nvSpPr>
        <p:spPr>
          <a:xfrm>
            <a:off x="670805" y="180032"/>
            <a:ext cx="8473195" cy="823912"/>
          </a:xfrm>
        </p:spPr>
        <p:txBody>
          <a:bodyPr/>
          <a:lstStyle/>
          <a:p>
            <a:r>
              <a:rPr lang="pt-BR" dirty="0" err="1" smtClean="0"/>
              <a:t>Template</a:t>
            </a:r>
            <a:r>
              <a:rPr lang="pt-BR" dirty="0" smtClean="0"/>
              <a:t> do Documento de Requisitos – Exemplo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70805" y="1214081"/>
            <a:ext cx="821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4.2. Requisitos Não Funcionais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879438"/>
              </p:ext>
            </p:extLst>
          </p:nvPr>
        </p:nvGraphicFramePr>
        <p:xfrm>
          <a:off x="670804" y="2015186"/>
          <a:ext cx="8217453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7697">
                  <a:extLst>
                    <a:ext uri="{9D8B030D-6E8A-4147-A177-3AD203B41FA5}">
                      <a16:colId xmlns="" xmlns:a16="http://schemas.microsoft.com/office/drawing/2014/main" val="2913414947"/>
                    </a:ext>
                  </a:extLst>
                </a:gridCol>
                <a:gridCol w="4031088">
                  <a:extLst>
                    <a:ext uri="{9D8B030D-6E8A-4147-A177-3AD203B41FA5}">
                      <a16:colId xmlns="" xmlns:a16="http://schemas.microsoft.com/office/drawing/2014/main" val="439304509"/>
                    </a:ext>
                  </a:extLst>
                </a:gridCol>
                <a:gridCol w="901521">
                  <a:extLst>
                    <a:ext uri="{9D8B030D-6E8A-4147-A177-3AD203B41FA5}">
                      <a16:colId xmlns="" xmlns:a16="http://schemas.microsoft.com/office/drawing/2014/main" val="1635076919"/>
                    </a:ext>
                  </a:extLst>
                </a:gridCol>
                <a:gridCol w="1457147">
                  <a:extLst>
                    <a:ext uri="{9D8B030D-6E8A-4147-A177-3AD203B41FA5}">
                      <a16:colId xmlns="" xmlns:a16="http://schemas.microsoft.com/office/drawing/2014/main" val="1283851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RNF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RNF001 Usuários simultâneos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dirty="0" smtClean="0"/>
                        <a:t>UC:</a:t>
                      </a:r>
                      <a:r>
                        <a:rPr lang="pt-BR" sz="1800" b="0" baseline="0" dirty="0" smtClean="0"/>
                        <a:t> </a:t>
                      </a:r>
                      <a:endParaRPr lang="pt-B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dirty="0" smtClean="0"/>
                        <a:t>PR:</a:t>
                      </a:r>
                      <a:r>
                        <a:rPr lang="pt-BR" sz="1800" b="0" baseline="0" dirty="0" smtClean="0"/>
                        <a:t> média</a:t>
                      </a:r>
                      <a:endParaRPr lang="pt-BR" sz="1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956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Descrição/Ação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 sistema deverá suportará o processamento multiusuário, ou seja, vários usuários poderão utilizar ao mesmo tempo o sistema. </a:t>
                      </a:r>
                      <a:endParaRPr lang="pt-BR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37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Entrada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Informações de vários nomes de usuários e senhas.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643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Saída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err="1" smtClean="0"/>
                        <a:t>Login</a:t>
                      </a:r>
                      <a:r>
                        <a:rPr lang="pt-BR" sz="1800" dirty="0" smtClean="0"/>
                        <a:t> de vários usuários efetuados com sucesso.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0543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Pré-condição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Usuário com cadastro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752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Pós-condição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pt-BR" sz="1800" dirty="0" smtClean="0"/>
                        <a:t>Não se aplica.</a:t>
                      </a:r>
                      <a:endParaRPr lang="pt-BR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8548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Stakeholder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Usuário administrador</a:t>
                      </a:r>
                      <a:r>
                        <a:rPr lang="pt-BR" sz="1800" baseline="0" dirty="0" smtClean="0"/>
                        <a:t> do sistema.</a:t>
                      </a:r>
                      <a:endParaRPr lang="pt-BR" sz="1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555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06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3"/>
          <p:cNvSpPr>
            <a:spLocks noGrp="1"/>
          </p:cNvSpPr>
          <p:nvPr>
            <p:ph type="body" idx="17"/>
          </p:nvPr>
        </p:nvSpPr>
        <p:spPr>
          <a:xfrm>
            <a:off x="670805" y="180032"/>
            <a:ext cx="8473195" cy="823912"/>
          </a:xfrm>
        </p:spPr>
        <p:txBody>
          <a:bodyPr/>
          <a:lstStyle/>
          <a:p>
            <a:r>
              <a:rPr lang="pt-BR" dirty="0" err="1" smtClean="0"/>
              <a:t>Template</a:t>
            </a:r>
            <a:r>
              <a:rPr lang="pt-BR" dirty="0" smtClean="0"/>
              <a:t> do Documento de Requisitos – Exemplo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70805" y="1214081"/>
            <a:ext cx="821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4.2. Requisitos Não Funcionais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039223"/>
              </p:ext>
            </p:extLst>
          </p:nvPr>
        </p:nvGraphicFramePr>
        <p:xfrm>
          <a:off x="670804" y="2015186"/>
          <a:ext cx="8217453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9061">
                  <a:extLst>
                    <a:ext uri="{9D8B030D-6E8A-4147-A177-3AD203B41FA5}">
                      <a16:colId xmlns="" xmlns:a16="http://schemas.microsoft.com/office/drawing/2014/main" val="2913414947"/>
                    </a:ext>
                  </a:extLst>
                </a:gridCol>
                <a:gridCol w="4069724">
                  <a:extLst>
                    <a:ext uri="{9D8B030D-6E8A-4147-A177-3AD203B41FA5}">
                      <a16:colId xmlns="" xmlns:a16="http://schemas.microsoft.com/office/drawing/2014/main" val="439304509"/>
                    </a:ext>
                  </a:extLst>
                </a:gridCol>
                <a:gridCol w="901521">
                  <a:extLst>
                    <a:ext uri="{9D8B030D-6E8A-4147-A177-3AD203B41FA5}">
                      <a16:colId xmlns="" xmlns:a16="http://schemas.microsoft.com/office/drawing/2014/main" val="1635076919"/>
                    </a:ext>
                  </a:extLst>
                </a:gridCol>
                <a:gridCol w="1457147">
                  <a:extLst>
                    <a:ext uri="{9D8B030D-6E8A-4147-A177-3AD203B41FA5}">
                      <a16:colId xmlns="" xmlns:a16="http://schemas.microsoft.com/office/drawing/2014/main" val="1283851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RNF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RNF002 Usabilidade</a:t>
                      </a:r>
                      <a:endParaRPr lang="pt-BR" sz="18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dirty="0" smtClean="0"/>
                        <a:t>UC:</a:t>
                      </a:r>
                      <a:r>
                        <a:rPr lang="pt-BR" sz="1800" b="0" baseline="0" dirty="0" smtClean="0"/>
                        <a:t> </a:t>
                      </a:r>
                      <a:endParaRPr lang="pt-B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dirty="0" smtClean="0"/>
                        <a:t>PR:</a:t>
                      </a:r>
                      <a:r>
                        <a:rPr lang="pt-BR" sz="1800" b="0" baseline="0" dirty="0" smtClean="0"/>
                        <a:t> média</a:t>
                      </a:r>
                      <a:endParaRPr lang="pt-BR" sz="1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956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Descrição/Ação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rtl="0"/>
                      <a:r>
                        <a:rPr lang="pt-BR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sistema deve prover uma interface simples e intuitiva, de fácil navegação para facilitar o uso do mesmo por parte dos usuários.</a:t>
                      </a:r>
                      <a:endParaRPr lang="pt-BR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37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Entrada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Não se aplica.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643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Saída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Não se aplica.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0543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Pré-condição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Não se aplica.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752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Pós-condição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pt-BR" sz="1800" dirty="0" smtClean="0"/>
                        <a:t>Não se aplica.</a:t>
                      </a:r>
                      <a:endParaRPr lang="pt-BR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8548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Stakeholder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Não se aplica.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555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90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3"/>
          <p:cNvSpPr>
            <a:spLocks noGrp="1"/>
          </p:cNvSpPr>
          <p:nvPr>
            <p:ph type="body" idx="17"/>
          </p:nvPr>
        </p:nvSpPr>
        <p:spPr>
          <a:xfrm>
            <a:off x="670805" y="180032"/>
            <a:ext cx="8473195" cy="823912"/>
          </a:xfrm>
        </p:spPr>
        <p:txBody>
          <a:bodyPr/>
          <a:lstStyle/>
          <a:p>
            <a:r>
              <a:rPr lang="pt-BR" dirty="0" err="1" smtClean="0"/>
              <a:t>Template</a:t>
            </a:r>
            <a:r>
              <a:rPr lang="pt-BR" dirty="0" smtClean="0"/>
              <a:t> do Documento de Requisitos – Exemplo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70805" y="1214081"/>
            <a:ext cx="821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4.2. Requisitos Não Funcionais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21476"/>
              </p:ext>
            </p:extLst>
          </p:nvPr>
        </p:nvGraphicFramePr>
        <p:xfrm>
          <a:off x="670804" y="2015186"/>
          <a:ext cx="8217453" cy="341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6030">
                  <a:extLst>
                    <a:ext uri="{9D8B030D-6E8A-4147-A177-3AD203B41FA5}">
                      <a16:colId xmlns="" xmlns:a16="http://schemas.microsoft.com/office/drawing/2014/main" val="2913414947"/>
                    </a:ext>
                  </a:extLst>
                </a:gridCol>
                <a:gridCol w="4172755">
                  <a:extLst>
                    <a:ext uri="{9D8B030D-6E8A-4147-A177-3AD203B41FA5}">
                      <a16:colId xmlns="" xmlns:a16="http://schemas.microsoft.com/office/drawing/2014/main" val="439304509"/>
                    </a:ext>
                  </a:extLst>
                </a:gridCol>
                <a:gridCol w="901521">
                  <a:extLst>
                    <a:ext uri="{9D8B030D-6E8A-4147-A177-3AD203B41FA5}">
                      <a16:colId xmlns="" xmlns:a16="http://schemas.microsoft.com/office/drawing/2014/main" val="1635076919"/>
                    </a:ext>
                  </a:extLst>
                </a:gridCol>
                <a:gridCol w="1457147">
                  <a:extLst>
                    <a:ext uri="{9D8B030D-6E8A-4147-A177-3AD203B41FA5}">
                      <a16:colId xmlns="" xmlns:a16="http://schemas.microsoft.com/office/drawing/2014/main" val="1283851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RNF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RNF003 Acesso ao sistema (Segurança)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dirty="0" smtClean="0"/>
                        <a:t>UC:</a:t>
                      </a:r>
                      <a:r>
                        <a:rPr lang="pt-BR" sz="1800" b="0" baseline="0" dirty="0" smtClean="0"/>
                        <a:t> </a:t>
                      </a:r>
                      <a:endParaRPr lang="pt-B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dirty="0" smtClean="0"/>
                        <a:t>PR:</a:t>
                      </a:r>
                      <a:r>
                        <a:rPr lang="pt-BR" sz="1800" b="0" baseline="0" dirty="0" smtClean="0"/>
                        <a:t> média</a:t>
                      </a:r>
                      <a:endParaRPr lang="pt-BR" sz="1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956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Descrição/Ação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 sistema deverá permitir o acesso dos usuários, somente após o mesmo informar seu usuário e senha, caso já esteja cadastrado; ou ainda, somente após a realização do um novo cadastro e o consequentemente o acesso com os dados de usuário e senha.  </a:t>
                      </a:r>
                      <a:endParaRPr lang="pt-BR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37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Entrada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Informação</a:t>
                      </a:r>
                      <a:r>
                        <a:rPr lang="pt-BR" sz="1800" baseline="0" dirty="0" smtClean="0"/>
                        <a:t> de</a:t>
                      </a:r>
                      <a:r>
                        <a:rPr lang="pt-BR" sz="1800" dirty="0" smtClean="0"/>
                        <a:t> nome de usuário e senhas</a:t>
                      </a:r>
                      <a:r>
                        <a:rPr lang="pt-BR" sz="1800" baseline="0" dirty="0" smtClean="0"/>
                        <a:t> válidos.</a:t>
                      </a:r>
                      <a:endParaRPr lang="pt-BR" sz="1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643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Saída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err="1" smtClean="0"/>
                        <a:t>Login</a:t>
                      </a:r>
                      <a:r>
                        <a:rPr lang="pt-BR" sz="1800" dirty="0" smtClean="0"/>
                        <a:t> de usuário efetuado com sucesso.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0543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Pré-condição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pt-BR" sz="1800" dirty="0" smtClean="0"/>
                        <a:t>Não se aplica.</a:t>
                      </a:r>
                      <a:endParaRPr lang="pt-BR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752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Pós-condição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pt-BR" sz="1800" dirty="0" smtClean="0"/>
                        <a:t>Autenticação</a:t>
                      </a:r>
                      <a:r>
                        <a:rPr lang="pt-BR" sz="1800" baseline="0" dirty="0" smtClean="0"/>
                        <a:t> de usuário efetuado com sucesso no sistema.</a:t>
                      </a:r>
                      <a:endParaRPr lang="pt-BR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8548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Stakeholder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Usuário administrador</a:t>
                      </a:r>
                      <a:r>
                        <a:rPr lang="pt-BR" sz="1800" baseline="0" dirty="0" smtClean="0"/>
                        <a:t> do sistema.</a:t>
                      </a:r>
                      <a:endParaRPr lang="pt-BR" sz="1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555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4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Aula de Estudo de Caso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Janaína Freitas</a:t>
            </a:r>
            <a:endParaRPr lang="pt-BR" dirty="0"/>
          </a:p>
        </p:txBody>
      </p:sp>
      <p:pic>
        <p:nvPicPr>
          <p:cNvPr id="7" name="Espaço Reservado para Imagem 6"/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45" b="121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0574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3"/>
          <p:cNvSpPr>
            <a:spLocks noGrp="1"/>
          </p:cNvSpPr>
          <p:nvPr>
            <p:ph type="body" idx="17"/>
          </p:nvPr>
        </p:nvSpPr>
        <p:spPr>
          <a:xfrm>
            <a:off x="670805" y="180032"/>
            <a:ext cx="8473195" cy="823912"/>
          </a:xfrm>
        </p:spPr>
        <p:txBody>
          <a:bodyPr/>
          <a:lstStyle/>
          <a:p>
            <a:r>
              <a:rPr lang="pt-BR" dirty="0" err="1" smtClean="0"/>
              <a:t>Template</a:t>
            </a:r>
            <a:r>
              <a:rPr lang="pt-BR" dirty="0" smtClean="0"/>
              <a:t> do Documento de Requisitos – Exemplo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70805" y="1214081"/>
            <a:ext cx="821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4.2. Requisitos Não Funcionais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227611"/>
              </p:ext>
            </p:extLst>
          </p:nvPr>
        </p:nvGraphicFramePr>
        <p:xfrm>
          <a:off x="670804" y="2015186"/>
          <a:ext cx="8217453" cy="341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4666">
                  <a:extLst>
                    <a:ext uri="{9D8B030D-6E8A-4147-A177-3AD203B41FA5}">
                      <a16:colId xmlns="" xmlns:a16="http://schemas.microsoft.com/office/drawing/2014/main" val="2913414947"/>
                    </a:ext>
                  </a:extLst>
                </a:gridCol>
                <a:gridCol w="4134119">
                  <a:extLst>
                    <a:ext uri="{9D8B030D-6E8A-4147-A177-3AD203B41FA5}">
                      <a16:colId xmlns="" xmlns:a16="http://schemas.microsoft.com/office/drawing/2014/main" val="439304509"/>
                    </a:ext>
                  </a:extLst>
                </a:gridCol>
                <a:gridCol w="901521">
                  <a:extLst>
                    <a:ext uri="{9D8B030D-6E8A-4147-A177-3AD203B41FA5}">
                      <a16:colId xmlns="" xmlns:a16="http://schemas.microsoft.com/office/drawing/2014/main" val="1635076919"/>
                    </a:ext>
                  </a:extLst>
                </a:gridCol>
                <a:gridCol w="1457147">
                  <a:extLst>
                    <a:ext uri="{9D8B030D-6E8A-4147-A177-3AD203B41FA5}">
                      <a16:colId xmlns="" xmlns:a16="http://schemas.microsoft.com/office/drawing/2014/main" val="1283851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RNF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RNF004 Apresentação da interface gráfica</a:t>
                      </a:r>
                      <a:endParaRPr lang="pt-BR" sz="18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dirty="0" smtClean="0"/>
                        <a:t>UC:</a:t>
                      </a:r>
                      <a:r>
                        <a:rPr lang="pt-BR" sz="1800" b="0" baseline="0" dirty="0" smtClean="0"/>
                        <a:t> </a:t>
                      </a:r>
                      <a:endParaRPr lang="pt-B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dirty="0" smtClean="0"/>
                        <a:t>PR:</a:t>
                      </a:r>
                      <a:r>
                        <a:rPr lang="pt-BR" sz="1800" b="0" baseline="0" dirty="0" smtClean="0"/>
                        <a:t> média</a:t>
                      </a:r>
                      <a:endParaRPr lang="pt-BR" sz="1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956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Descrição/Ação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pt-BR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sistema deve fazer uso, exclusivamente, da língua Portuguesa para todo e qualquer texto apresentado no portal de conteúdos e adicionalmente deve ser executado no browser Internet Explorer, versão 6.0 ou superior, com resolução 800 x 600.</a:t>
                      </a:r>
                      <a:endParaRPr lang="pt-BR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37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Entrada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Não se aplica.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643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Saída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Não se aplica.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0543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Pré-condição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pt-BR" sz="1800" dirty="0" smtClean="0"/>
                        <a:t>Não se aplica.</a:t>
                      </a:r>
                      <a:endParaRPr lang="pt-BR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752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Pós-condição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pt-BR" sz="1800" dirty="0" smtClean="0"/>
                        <a:t>Não se aplica.</a:t>
                      </a:r>
                      <a:endParaRPr lang="pt-BR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8548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Stakeholder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Não se aplica.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555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87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3"/>
          <p:cNvSpPr>
            <a:spLocks noGrp="1"/>
          </p:cNvSpPr>
          <p:nvPr>
            <p:ph type="body" idx="17"/>
          </p:nvPr>
        </p:nvSpPr>
        <p:spPr>
          <a:xfrm>
            <a:off x="670805" y="180032"/>
            <a:ext cx="8473195" cy="823912"/>
          </a:xfrm>
        </p:spPr>
        <p:txBody>
          <a:bodyPr/>
          <a:lstStyle/>
          <a:p>
            <a:r>
              <a:rPr lang="pt-BR" dirty="0" err="1" smtClean="0"/>
              <a:t>Template</a:t>
            </a:r>
            <a:r>
              <a:rPr lang="pt-BR" dirty="0" smtClean="0"/>
              <a:t> do Documento de Requisitos – Exemplo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70805" y="1214081"/>
            <a:ext cx="821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4.2. Requisitos Não Funcionais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699270"/>
              </p:ext>
            </p:extLst>
          </p:nvPr>
        </p:nvGraphicFramePr>
        <p:xfrm>
          <a:off x="670804" y="2015186"/>
          <a:ext cx="8217453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4666">
                  <a:extLst>
                    <a:ext uri="{9D8B030D-6E8A-4147-A177-3AD203B41FA5}">
                      <a16:colId xmlns="" xmlns:a16="http://schemas.microsoft.com/office/drawing/2014/main" val="2913414947"/>
                    </a:ext>
                  </a:extLst>
                </a:gridCol>
                <a:gridCol w="4391696">
                  <a:extLst>
                    <a:ext uri="{9D8B030D-6E8A-4147-A177-3AD203B41FA5}">
                      <a16:colId xmlns="" xmlns:a16="http://schemas.microsoft.com/office/drawing/2014/main" val="439304509"/>
                    </a:ext>
                  </a:extLst>
                </a:gridCol>
                <a:gridCol w="643944">
                  <a:extLst>
                    <a:ext uri="{9D8B030D-6E8A-4147-A177-3AD203B41FA5}">
                      <a16:colId xmlns="" xmlns:a16="http://schemas.microsoft.com/office/drawing/2014/main" val="1635076919"/>
                    </a:ext>
                  </a:extLst>
                </a:gridCol>
                <a:gridCol w="1457147">
                  <a:extLst>
                    <a:ext uri="{9D8B030D-6E8A-4147-A177-3AD203B41FA5}">
                      <a16:colId xmlns="" xmlns:a16="http://schemas.microsoft.com/office/drawing/2014/main" val="1283851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RNF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RNF005</a:t>
                      </a:r>
                      <a:r>
                        <a:rPr lang="pt-BR" sz="1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Linguagem de programação adotada</a:t>
                      </a:r>
                      <a:endParaRPr lang="pt-BR" b="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dirty="0" smtClean="0"/>
                        <a:t>UC:</a:t>
                      </a:r>
                      <a:r>
                        <a:rPr lang="pt-BR" sz="1800" b="0" baseline="0" dirty="0" smtClean="0"/>
                        <a:t> </a:t>
                      </a:r>
                      <a:endParaRPr lang="pt-B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dirty="0" smtClean="0"/>
                        <a:t>PR:</a:t>
                      </a:r>
                      <a:r>
                        <a:rPr lang="pt-BR" sz="1800" b="0" baseline="0" dirty="0" smtClean="0"/>
                        <a:t> média</a:t>
                      </a:r>
                      <a:endParaRPr lang="pt-BR" sz="1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956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Descrição/Ação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pt-BR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implementação do sistema deve utilizar a linguagem Java, adotando padrão J2EE.</a:t>
                      </a:r>
                      <a:endParaRPr lang="pt-BR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37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Entrada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Não se aplica.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643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Saída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Não se aplica.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0543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Pré-condição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pt-BR" sz="1800" dirty="0" smtClean="0"/>
                        <a:t>Não se aplica.</a:t>
                      </a:r>
                      <a:endParaRPr lang="pt-BR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752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Pós-condição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pt-BR" sz="1800" dirty="0" smtClean="0"/>
                        <a:t>Não se aplica.</a:t>
                      </a:r>
                      <a:endParaRPr lang="pt-BR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8548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Stakeholder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Não se aplica.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555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30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3"/>
          <p:cNvSpPr>
            <a:spLocks noGrp="1"/>
          </p:cNvSpPr>
          <p:nvPr>
            <p:ph type="body" idx="17"/>
          </p:nvPr>
        </p:nvSpPr>
        <p:spPr>
          <a:xfrm>
            <a:off x="670805" y="180032"/>
            <a:ext cx="8473195" cy="823912"/>
          </a:xfrm>
        </p:spPr>
        <p:txBody>
          <a:bodyPr/>
          <a:lstStyle/>
          <a:p>
            <a:r>
              <a:rPr lang="pt-BR" dirty="0" err="1" smtClean="0"/>
              <a:t>Template</a:t>
            </a:r>
            <a:r>
              <a:rPr lang="pt-BR" dirty="0" smtClean="0"/>
              <a:t> do Documento de Requisitos – Exemplo 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70805" y="1214081"/>
            <a:ext cx="821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4.2. Requisitos Não Funcionais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485365"/>
              </p:ext>
            </p:extLst>
          </p:nvPr>
        </p:nvGraphicFramePr>
        <p:xfrm>
          <a:off x="670804" y="2015186"/>
          <a:ext cx="8217453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4666">
                  <a:extLst>
                    <a:ext uri="{9D8B030D-6E8A-4147-A177-3AD203B41FA5}">
                      <a16:colId xmlns="" xmlns:a16="http://schemas.microsoft.com/office/drawing/2014/main" val="2913414947"/>
                    </a:ext>
                  </a:extLst>
                </a:gridCol>
                <a:gridCol w="4391696">
                  <a:extLst>
                    <a:ext uri="{9D8B030D-6E8A-4147-A177-3AD203B41FA5}">
                      <a16:colId xmlns="" xmlns:a16="http://schemas.microsoft.com/office/drawing/2014/main" val="439304509"/>
                    </a:ext>
                  </a:extLst>
                </a:gridCol>
                <a:gridCol w="643944">
                  <a:extLst>
                    <a:ext uri="{9D8B030D-6E8A-4147-A177-3AD203B41FA5}">
                      <a16:colId xmlns="" xmlns:a16="http://schemas.microsoft.com/office/drawing/2014/main" val="1635076919"/>
                    </a:ext>
                  </a:extLst>
                </a:gridCol>
                <a:gridCol w="1457147">
                  <a:extLst>
                    <a:ext uri="{9D8B030D-6E8A-4147-A177-3AD203B41FA5}">
                      <a16:colId xmlns="" xmlns:a16="http://schemas.microsoft.com/office/drawing/2014/main" val="1283851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RNF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RNF006 Disponibilidade</a:t>
                      </a:r>
                      <a:endParaRPr lang="pt-BR" b="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dirty="0" smtClean="0"/>
                        <a:t>UC:</a:t>
                      </a:r>
                      <a:r>
                        <a:rPr lang="pt-BR" sz="1800" b="0" baseline="0" dirty="0" smtClean="0"/>
                        <a:t> </a:t>
                      </a:r>
                      <a:endParaRPr lang="pt-B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dirty="0" smtClean="0"/>
                        <a:t>PR:</a:t>
                      </a:r>
                      <a:r>
                        <a:rPr lang="pt-BR" sz="1800" b="0" baseline="0" dirty="0" smtClean="0"/>
                        <a:t> média</a:t>
                      </a:r>
                      <a:endParaRPr lang="pt-BR" sz="1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956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Descrição/Ação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pt-BR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portal de conteúdos do sistema deverá estar disponível aos usuários 24 horas por dia e 7 dias por semana.</a:t>
                      </a:r>
                      <a:endParaRPr lang="pt-BR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37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Entrada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Não se aplica.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643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Saída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Não se aplica.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0543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Pré-condição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pt-BR" sz="1800" dirty="0" smtClean="0"/>
                        <a:t>Não se aplica.</a:t>
                      </a:r>
                      <a:endParaRPr lang="pt-BR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752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Pós-condição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pt-BR" sz="1800" dirty="0" smtClean="0"/>
                        <a:t>Não se aplica.</a:t>
                      </a:r>
                      <a:endParaRPr lang="pt-BR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8548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/>
                        <a:t>Stakeholder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Não se aplica.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555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40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3"/>
          <p:cNvSpPr>
            <a:spLocks noGrp="1"/>
          </p:cNvSpPr>
          <p:nvPr>
            <p:ph type="body" idx="17"/>
          </p:nvPr>
        </p:nvSpPr>
        <p:spPr>
          <a:xfrm>
            <a:off x="670805" y="180032"/>
            <a:ext cx="8473195" cy="823912"/>
          </a:xfrm>
        </p:spPr>
        <p:txBody>
          <a:bodyPr/>
          <a:lstStyle/>
          <a:p>
            <a:r>
              <a:rPr lang="pt-BR" dirty="0" err="1" smtClean="0"/>
              <a:t>Template</a:t>
            </a:r>
            <a:r>
              <a:rPr lang="pt-BR" dirty="0" smtClean="0"/>
              <a:t> do Documento de Requisitos Exemplo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670805" y="1190717"/>
            <a:ext cx="8318649" cy="4860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pt-BR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5. ESCOPO </a:t>
            </a:r>
            <a:r>
              <a:rPr lang="pt-BR" b="1" dirty="0">
                <a:ea typeface="Calibri" panose="020F0502020204030204" pitchFamily="34" charset="0"/>
                <a:cs typeface="Times New Roman" panose="02020603050405020304" pitchFamily="18" charset="0"/>
              </a:rPr>
              <a:t>NÃO CONTEMPLADO</a:t>
            </a:r>
            <a:endParaRPr lang="pt-BR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No momento, não será desenvolvido: </a:t>
            </a: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Os relatórios com as Casas de Apoio Social cadastradas no sistema.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dirty="0" smtClean="0"/>
              <a:t>Atendimento </a:t>
            </a:r>
            <a:r>
              <a:rPr lang="pt-BR" dirty="0"/>
              <a:t>a consultas </a:t>
            </a:r>
            <a:r>
              <a:rPr lang="pt-BR" dirty="0" smtClean="0"/>
              <a:t>de informações através </a:t>
            </a:r>
            <a:r>
              <a:rPr lang="pt-BR" dirty="0"/>
              <a:t>de e-mail.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pt-BR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pt-BR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6. APROVAÇÃO</a:t>
            </a:r>
            <a:endParaRPr lang="pt-BR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dirty="0" smtClean="0"/>
              <a:t>_______________________</a:t>
            </a:r>
            <a:endParaRPr lang="pt-BR" dirty="0"/>
          </a:p>
          <a:p>
            <a:r>
              <a:rPr lang="pt-BR" b="1" dirty="0"/>
              <a:t>Juscelino </a:t>
            </a:r>
            <a:r>
              <a:rPr lang="pt-BR" b="1" dirty="0" err="1"/>
              <a:t>Kubischek</a:t>
            </a:r>
            <a:r>
              <a:rPr lang="pt-BR" b="1" dirty="0"/>
              <a:t> de Oliveira </a:t>
            </a:r>
            <a:endParaRPr lang="pt-BR" dirty="0"/>
          </a:p>
          <a:p>
            <a:r>
              <a:rPr lang="pt-BR" dirty="0"/>
              <a:t>Gerente de projeto</a:t>
            </a:r>
          </a:p>
          <a:p>
            <a:r>
              <a:rPr lang="pt-BR" dirty="0" smtClean="0"/>
              <a:t>_______________________</a:t>
            </a:r>
            <a:endParaRPr lang="pt-BR" dirty="0"/>
          </a:p>
          <a:p>
            <a:r>
              <a:rPr lang="pt-BR" b="1" dirty="0"/>
              <a:t>Marechal Candido Rondon</a:t>
            </a:r>
            <a:endParaRPr lang="pt-BR" dirty="0"/>
          </a:p>
          <a:p>
            <a:r>
              <a:rPr lang="pt-BR" dirty="0"/>
              <a:t>Analista de Requisitos</a:t>
            </a:r>
          </a:p>
          <a:p>
            <a:r>
              <a:rPr lang="pt-BR" dirty="0"/>
              <a:t> 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pt-BR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494727" y="367264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_______________________</a:t>
            </a:r>
          </a:p>
          <a:p>
            <a:r>
              <a:rPr lang="pt-BR" b="1" dirty="0"/>
              <a:t>Tancredo Neves </a:t>
            </a:r>
            <a:endParaRPr lang="pt-BR" dirty="0"/>
          </a:p>
          <a:p>
            <a:r>
              <a:rPr lang="pt-BR" dirty="0"/>
              <a:t>Cliente/Solicitante</a:t>
            </a:r>
          </a:p>
        </p:txBody>
      </p:sp>
    </p:spTree>
    <p:extLst>
      <p:ext uri="{BB962C8B-B14F-4D97-AF65-F5344CB8AC3E}">
        <p14:creationId xmlns:p14="http://schemas.microsoft.com/office/powerpoint/2010/main" val="241657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3"/>
          <p:cNvSpPr>
            <a:spLocks noGrp="1"/>
          </p:cNvSpPr>
          <p:nvPr>
            <p:ph type="body" idx="17"/>
          </p:nvPr>
        </p:nvSpPr>
        <p:spPr>
          <a:xfrm>
            <a:off x="670805" y="180032"/>
            <a:ext cx="8473195" cy="823912"/>
          </a:xfrm>
        </p:spPr>
        <p:txBody>
          <a:bodyPr/>
          <a:lstStyle/>
          <a:p>
            <a:r>
              <a:rPr lang="pt-BR" dirty="0" smtClean="0"/>
              <a:t>Documento </a:t>
            </a:r>
            <a:r>
              <a:rPr lang="pt-BR" dirty="0" smtClean="0"/>
              <a:t>de </a:t>
            </a:r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27656" y="1119114"/>
            <a:ext cx="841634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400" dirty="0"/>
              <a:t>É importante perceber a importância do documento de requisitos como determinante para o sucesso de um projeto. Ele identifica quais funcionalidades fazem parte ou não do escopo do sistema</a:t>
            </a:r>
            <a:r>
              <a:rPr lang="pt-BR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pt-BR" sz="2400" dirty="0"/>
          </a:p>
          <a:p>
            <a:r>
              <a:rPr lang="pt-BR" sz="2400" dirty="0"/>
              <a:t>O engenheiro de </a:t>
            </a:r>
            <a:r>
              <a:rPr lang="pt-BR" sz="2400" dirty="0" smtClean="0"/>
              <a:t>software deve buscar: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2400" b="1" dirty="0"/>
              <a:t>C</a:t>
            </a:r>
            <a:r>
              <a:rPr lang="pt-BR" sz="2400" b="1" dirty="0" smtClean="0"/>
              <a:t>omunicar</a:t>
            </a:r>
            <a:r>
              <a:rPr lang="pt-BR" sz="2400" dirty="0" smtClean="0"/>
              <a:t> </a:t>
            </a:r>
            <a:r>
              <a:rPr lang="pt-BR" sz="2400" dirty="0"/>
              <a:t>bem as </a:t>
            </a:r>
            <a:r>
              <a:rPr lang="pt-BR" sz="2400" b="1" dirty="0"/>
              <a:t>funcionalidades</a:t>
            </a:r>
            <a:r>
              <a:rPr lang="pt-BR" sz="2400" dirty="0"/>
              <a:t> do sistema a ser desenvolvido </a:t>
            </a:r>
            <a:endParaRPr lang="pt-BR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pt-BR" sz="2400" b="1" dirty="0" smtClean="0"/>
              <a:t>Definição</a:t>
            </a:r>
            <a:r>
              <a:rPr lang="pt-BR" sz="2400" dirty="0" smtClean="0"/>
              <a:t> </a:t>
            </a:r>
            <a:r>
              <a:rPr lang="pt-BR" sz="2400" dirty="0"/>
              <a:t>em detalhes com </a:t>
            </a:r>
            <a:r>
              <a:rPr lang="pt-BR" sz="2400" b="1" dirty="0"/>
              <a:t>clareza</a:t>
            </a:r>
            <a:r>
              <a:rPr lang="pt-BR" sz="2400" dirty="0"/>
              <a:t> e </a:t>
            </a:r>
            <a:r>
              <a:rPr lang="pt-BR" sz="2400" b="1" dirty="0"/>
              <a:t>consistência</a:t>
            </a:r>
            <a:r>
              <a:rPr lang="pt-BR" sz="2400" dirty="0"/>
              <a:t> para os programadores e engenheiros de testes (responsáveis pela implementação do sistema e elaboração e execução de plano de testes, respectivamente).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7950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3"/>
          <p:cNvSpPr>
            <a:spLocks noGrp="1"/>
          </p:cNvSpPr>
          <p:nvPr>
            <p:ph type="body" idx="17"/>
          </p:nvPr>
        </p:nvSpPr>
        <p:spPr>
          <a:xfrm>
            <a:off x="670805" y="180032"/>
            <a:ext cx="8473195" cy="823912"/>
          </a:xfrm>
        </p:spPr>
        <p:txBody>
          <a:bodyPr/>
          <a:lstStyle/>
          <a:p>
            <a:r>
              <a:rPr lang="pt-BR" dirty="0" smtClean="0"/>
              <a:t>Documento </a:t>
            </a:r>
            <a:r>
              <a:rPr lang="pt-BR" dirty="0" smtClean="0"/>
              <a:t>de </a:t>
            </a:r>
            <a:r>
              <a:rPr lang="pt-BR" dirty="0" smtClean="0"/>
              <a:t>Requisitos nas Metodologias Ágeis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27656" y="1119114"/>
            <a:ext cx="84163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/>
              <a:t>A </a:t>
            </a:r>
            <a:r>
              <a:rPr lang="pt-BR" sz="2400" dirty="0"/>
              <a:t>documentação é tratada com menos prioridade que nas abordagens tradicionais. </a:t>
            </a:r>
            <a:endParaRPr lang="pt-BR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pt-BR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/>
              <a:t>Mas </a:t>
            </a:r>
            <a:r>
              <a:rPr lang="pt-BR" sz="2400" dirty="0"/>
              <a:t>isso não quer dizer que eles sejam contra documentação, nem que os produtos desenvolvidos em projetos ágeis não sejam documentados. </a:t>
            </a:r>
            <a:endParaRPr lang="pt-BR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pt-BR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/>
              <a:t>Os </a:t>
            </a:r>
            <a:r>
              <a:rPr lang="pt-BR" sz="2400" dirty="0"/>
              <a:t>métodos ágeis encaram a documentação com uma abordagem diferente.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0171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3"/>
          <p:cNvSpPr>
            <a:spLocks noGrp="1"/>
          </p:cNvSpPr>
          <p:nvPr>
            <p:ph type="body" idx="17"/>
          </p:nvPr>
        </p:nvSpPr>
        <p:spPr>
          <a:xfrm>
            <a:off x="670805" y="180032"/>
            <a:ext cx="8473195" cy="823912"/>
          </a:xfrm>
        </p:spPr>
        <p:txBody>
          <a:bodyPr/>
          <a:lstStyle/>
          <a:p>
            <a:r>
              <a:rPr lang="pt-BR" dirty="0" smtClean="0"/>
              <a:t>Documento </a:t>
            </a:r>
            <a:r>
              <a:rPr lang="pt-BR" dirty="0" smtClean="0"/>
              <a:t>de </a:t>
            </a:r>
            <a:r>
              <a:rPr lang="pt-BR" dirty="0" smtClean="0"/>
              <a:t>Requisitos nas Metodologias Ágeis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27656" y="1119114"/>
            <a:ext cx="841634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400" dirty="0"/>
              <a:t>O desenvolvimento ágil reduz a necessidade de </a:t>
            </a:r>
            <a:r>
              <a:rPr lang="pt-BR" sz="2400" dirty="0" smtClean="0"/>
              <a:t>documentação.</a:t>
            </a:r>
          </a:p>
          <a:p>
            <a:pPr marL="342900" indent="-342900">
              <a:buFont typeface="Arial" pitchFamily="34" charset="0"/>
              <a:buChar char="•"/>
            </a:pPr>
            <a:endParaRPr lang="pt-BR" sz="2400" dirty="0"/>
          </a:p>
          <a:p>
            <a:r>
              <a:rPr lang="pt-BR" sz="2400" dirty="0"/>
              <a:t>E os métodos ágeis criam todo um contexto para que isso seja possível: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/>
              <a:t>Times com tamanho </a:t>
            </a:r>
            <a:r>
              <a:rPr lang="pt-BR" sz="2400" dirty="0" smtClean="0"/>
              <a:t>limitado, (facilita </a:t>
            </a:r>
            <a:r>
              <a:rPr lang="pt-BR" sz="2400" dirty="0"/>
              <a:t>a </a:t>
            </a:r>
            <a:r>
              <a:rPr lang="pt-BR" sz="2400" dirty="0" smtClean="0"/>
              <a:t>comunicação).</a:t>
            </a:r>
          </a:p>
          <a:p>
            <a:pPr marL="342900" indent="-342900">
              <a:buFont typeface="Arial" pitchFamily="34" charset="0"/>
              <a:buChar char="•"/>
            </a:pPr>
            <a:endParaRPr lang="pt-BR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/>
              <a:t>Contato direto do time com aqueles que definem requisitos e prioridades </a:t>
            </a:r>
            <a:r>
              <a:rPr lang="pt-BR" sz="2400" dirty="0" smtClean="0"/>
              <a:t>reduzindo </a:t>
            </a:r>
            <a:r>
              <a:rPr lang="pt-BR" sz="2400" dirty="0"/>
              <a:t>assim a necessidade de documentação para se definir e transmitir o que precisa ser </a:t>
            </a:r>
            <a:r>
              <a:rPr lang="pt-BR" sz="2400" dirty="0" smtClean="0"/>
              <a:t>desenvolvido</a:t>
            </a:r>
            <a:r>
              <a:rPr lang="pt-BR" sz="2400" dirty="0"/>
              <a:t>.</a:t>
            </a:r>
            <a:endParaRPr lang="pt-BR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pt-BR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/>
              <a:t>Práticas de código limpo, TDD e arquitetura </a:t>
            </a:r>
            <a:r>
              <a:rPr lang="pt-BR" sz="2400" dirty="0" smtClean="0"/>
              <a:t>simples - o </a:t>
            </a:r>
            <a:r>
              <a:rPr lang="pt-BR" sz="2400" dirty="0"/>
              <a:t>que torna o código mais legível e auto documentado.</a:t>
            </a:r>
          </a:p>
          <a:p>
            <a:pPr marL="342900" indent="-342900">
              <a:buFont typeface="Arial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0881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3"/>
          <p:cNvSpPr>
            <a:spLocks noGrp="1"/>
          </p:cNvSpPr>
          <p:nvPr>
            <p:ph type="body" idx="17"/>
          </p:nvPr>
        </p:nvSpPr>
        <p:spPr>
          <a:xfrm>
            <a:off x="670805" y="180032"/>
            <a:ext cx="8473195" cy="823912"/>
          </a:xfrm>
        </p:spPr>
        <p:txBody>
          <a:bodyPr/>
          <a:lstStyle/>
          <a:p>
            <a:r>
              <a:rPr lang="pt-BR" dirty="0" smtClean="0"/>
              <a:t>Documento </a:t>
            </a:r>
            <a:r>
              <a:rPr lang="pt-BR" dirty="0" smtClean="0"/>
              <a:t>de </a:t>
            </a:r>
            <a:r>
              <a:rPr lang="pt-BR" dirty="0" smtClean="0"/>
              <a:t>Requisitos nas Metodologias Ágeis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708338" y="1128406"/>
            <a:ext cx="82553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itchFamily="34" charset="0"/>
              <a:buChar char="•"/>
            </a:pPr>
            <a:r>
              <a:rPr lang="pt-BR" sz="2400" dirty="0"/>
              <a:t>Ao invés de uma documentação extensa e </a:t>
            </a:r>
            <a:r>
              <a:rPr lang="pt-BR" sz="2400" dirty="0" smtClean="0"/>
              <a:t>exaustiva  </a:t>
            </a:r>
            <a:r>
              <a:rPr lang="pt-BR" sz="2400" dirty="0"/>
              <a:t>podemos </a:t>
            </a:r>
            <a:r>
              <a:rPr lang="pt-BR" sz="2400" dirty="0" smtClean="0"/>
              <a:t>usar ferramentas </a:t>
            </a:r>
            <a:r>
              <a:rPr lang="pt-BR" sz="2400" dirty="0"/>
              <a:t>mais sucintas e que cumprem muito bem o objetivo quando bem aplicadas. </a:t>
            </a:r>
            <a:endParaRPr lang="pt-BR" sz="2400" dirty="0" smtClean="0"/>
          </a:p>
          <a:p>
            <a:pPr fontAlgn="base"/>
            <a:endParaRPr lang="pt-BR" sz="2400" dirty="0"/>
          </a:p>
          <a:p>
            <a:pPr marL="342900" indent="-342900" fontAlgn="base">
              <a:buFont typeface="Arial" pitchFamily="34" charset="0"/>
              <a:buChar char="•"/>
            </a:pPr>
            <a:r>
              <a:rPr lang="pt-BR" sz="2400" dirty="0" smtClean="0"/>
              <a:t>Uma </a:t>
            </a:r>
            <a:r>
              <a:rPr lang="pt-BR" sz="2400" dirty="0"/>
              <a:t>delas é a escrita </a:t>
            </a:r>
            <a:r>
              <a:rPr lang="pt-BR" sz="2400" dirty="0" smtClean="0"/>
              <a:t>de  </a:t>
            </a:r>
            <a:r>
              <a:rPr lang="pt-BR" sz="2400" b="1" dirty="0" smtClean="0"/>
              <a:t>Histórias </a:t>
            </a:r>
            <a:r>
              <a:rPr lang="pt-BR" sz="2400" b="1" dirty="0"/>
              <a:t>de Usuário (</a:t>
            </a:r>
            <a:r>
              <a:rPr lang="pt-BR" sz="2400" b="1" dirty="0" err="1"/>
              <a:t>User</a:t>
            </a:r>
            <a:r>
              <a:rPr lang="pt-BR" sz="2400" b="1" dirty="0"/>
              <a:t> </a:t>
            </a:r>
            <a:r>
              <a:rPr lang="pt-BR" sz="2400" b="1" dirty="0" err="1"/>
              <a:t>Stories</a:t>
            </a:r>
            <a:r>
              <a:rPr lang="pt-BR" sz="2400" b="1" dirty="0" smtClean="0"/>
              <a:t>)</a:t>
            </a:r>
          </a:p>
          <a:p>
            <a:pPr fontAlgn="base"/>
            <a:endParaRPr lang="pt-BR" sz="2400" b="1" dirty="0"/>
          </a:p>
          <a:p>
            <a:pPr fontAlgn="base"/>
            <a:endParaRPr lang="pt-BR" sz="2400" b="1" dirty="0"/>
          </a:p>
          <a:p>
            <a:pPr marL="342900" indent="-342900" fontAlgn="base">
              <a:buFont typeface="Arial" pitchFamily="34" charset="0"/>
              <a:buChar char="•"/>
            </a:pPr>
            <a:r>
              <a:rPr lang="pt-BR" sz="2400" dirty="0"/>
              <a:t>As Histórias de Usuário comumente se baseiam no </a:t>
            </a:r>
            <a:r>
              <a:rPr lang="pt-BR" sz="2400" dirty="0" err="1"/>
              <a:t>template</a:t>
            </a:r>
            <a:r>
              <a:rPr lang="pt-BR" sz="2400" dirty="0" smtClean="0"/>
              <a:t>:</a:t>
            </a:r>
          </a:p>
          <a:p>
            <a:pPr fontAlgn="base"/>
            <a:endParaRPr lang="pt-B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768" y="4544726"/>
            <a:ext cx="5764213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68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3"/>
          <p:cNvSpPr>
            <a:spLocks noGrp="1"/>
          </p:cNvSpPr>
          <p:nvPr>
            <p:ph type="body" idx="17"/>
          </p:nvPr>
        </p:nvSpPr>
        <p:spPr>
          <a:xfrm>
            <a:off x="670805" y="180032"/>
            <a:ext cx="8473195" cy="823912"/>
          </a:xfrm>
        </p:spPr>
        <p:txBody>
          <a:bodyPr/>
          <a:lstStyle/>
          <a:p>
            <a:r>
              <a:rPr lang="pt-BR" dirty="0" smtClean="0"/>
              <a:t>Documento </a:t>
            </a:r>
            <a:r>
              <a:rPr lang="pt-BR" dirty="0" smtClean="0"/>
              <a:t>de </a:t>
            </a:r>
            <a:r>
              <a:rPr lang="pt-BR" dirty="0" smtClean="0"/>
              <a:t>Requisitos nas Metodologias Ágeis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798490" y="1028343"/>
            <a:ext cx="81394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/>
              <a:t>Vamos </a:t>
            </a:r>
            <a:r>
              <a:rPr lang="pt-BR" sz="2400" dirty="0"/>
              <a:t>pensar que estamos construindo um sistema para uma loja de produtos eletrônicos</a:t>
            </a:r>
            <a:r>
              <a:rPr lang="pt-BR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No sistema, irão existir dois tipos de usuários: administradores e vendedores</a:t>
            </a:r>
            <a:r>
              <a:rPr lang="pt-BR" sz="2400" dirty="0" smtClean="0"/>
              <a:t>.</a:t>
            </a:r>
          </a:p>
          <a:p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 smtClean="0"/>
              <a:t>Usando </a:t>
            </a:r>
            <a:r>
              <a:rPr lang="pt-BR" sz="2400" dirty="0"/>
              <a:t>as minhas três perguntas são as seguintes</a:t>
            </a:r>
            <a:r>
              <a:rPr lang="pt-BR" sz="2400" dirty="0" smtClean="0"/>
              <a:t>:</a:t>
            </a:r>
          </a:p>
          <a:p>
            <a:endParaRPr lang="pt-BR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/>
              <a:t>Como VENDEDOR, preciso poder consultar o preço de um produto para que eu possa informar ao cliente;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/>
              <a:t>Como VENDEDOR, devo selecionar uma forma de pagamento para que eu possa prosseguir com uma venda;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/>
              <a:t>Como ADMINISTRADOR, preciso ter acesso a um relatório de vendas para saber quanto recebi em determinado período;</a:t>
            </a:r>
          </a:p>
        </p:txBody>
      </p:sp>
    </p:spTree>
    <p:extLst>
      <p:ext uri="{BB962C8B-B14F-4D97-AF65-F5344CB8AC3E}">
        <p14:creationId xmlns:p14="http://schemas.microsoft.com/office/powerpoint/2010/main" val="281284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3"/>
          <p:cNvSpPr>
            <a:spLocks noGrp="1"/>
          </p:cNvSpPr>
          <p:nvPr>
            <p:ph type="body" idx="17"/>
          </p:nvPr>
        </p:nvSpPr>
        <p:spPr>
          <a:xfrm>
            <a:off x="670805" y="180032"/>
            <a:ext cx="8473195" cy="823912"/>
          </a:xfrm>
        </p:spPr>
        <p:txBody>
          <a:bodyPr/>
          <a:lstStyle/>
          <a:p>
            <a:r>
              <a:rPr lang="pt-BR" dirty="0" smtClean="0"/>
              <a:t>Documento </a:t>
            </a:r>
            <a:r>
              <a:rPr lang="pt-BR" dirty="0" smtClean="0"/>
              <a:t>de </a:t>
            </a:r>
            <a:r>
              <a:rPr lang="pt-BR" dirty="0" smtClean="0"/>
              <a:t>Requisitos nas Metodologias Ágeis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708338" y="1543497"/>
            <a:ext cx="81394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800" dirty="0"/>
              <a:t>É importante perceber que cada história está entregando um valor ao produto, uma nova </a:t>
            </a:r>
            <a:r>
              <a:rPr lang="pt-BR" sz="2800" dirty="0" smtClean="0"/>
              <a:t>funcionalidade.</a:t>
            </a:r>
          </a:p>
          <a:p>
            <a:pPr marL="342900" indent="-342900">
              <a:buFont typeface="Arial" pitchFamily="34" charset="0"/>
              <a:buChar char="•"/>
            </a:pPr>
            <a:endParaRPr lang="pt-BR" sz="2800" dirty="0"/>
          </a:p>
          <a:p>
            <a:pPr algn="ctr"/>
            <a:r>
              <a:rPr lang="pt-BR" sz="2800" b="1" dirty="0" smtClean="0">
                <a:solidFill>
                  <a:srgbClr val="C00000"/>
                </a:solidFill>
              </a:rPr>
              <a:t>Uma </a:t>
            </a:r>
            <a:r>
              <a:rPr lang="pt-BR" sz="2800" b="1" dirty="0">
                <a:solidFill>
                  <a:srgbClr val="C00000"/>
                </a:solidFill>
              </a:rPr>
              <a:t>boa história de usuário deve poder ser compreendida por qualquer pessoa, sem termos técnicos, sem definição de como o desenvolvedor irá construir aquela funcionalidade, ou detalhes sobre a tela.</a:t>
            </a:r>
            <a:endParaRPr lang="pt-BR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62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 smtClean="0"/>
              <a:t>Aula de Hoje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t-BR" b="1" dirty="0"/>
              <a:t>Plano de Estudo</a:t>
            </a:r>
            <a:r>
              <a:rPr lang="pt-BR" b="1" dirty="0" smtClean="0"/>
              <a:t>:</a:t>
            </a:r>
          </a:p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 smtClean="0"/>
              <a:t>Como elaborar um Documento </a:t>
            </a:r>
            <a:r>
              <a:rPr lang="pt-BR" b="1" dirty="0" smtClean="0"/>
              <a:t>de </a:t>
            </a:r>
            <a:r>
              <a:rPr lang="pt-BR" b="1" dirty="0"/>
              <a:t>Requisitos de </a:t>
            </a:r>
            <a:r>
              <a:rPr lang="pt-BR" b="1" dirty="0" smtClean="0"/>
              <a:t>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22889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572" y="6280209"/>
            <a:ext cx="318518" cy="31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800" dirty="0" smtClean="0"/>
              <a:t>Documento de Requisitos de Software</a:t>
            </a:r>
            <a:endParaRPr lang="pt-BR" sz="38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Janaína </a:t>
            </a:r>
            <a:r>
              <a:rPr lang="pt-BR" dirty="0"/>
              <a:t>Freitas</a:t>
            </a:r>
          </a:p>
        </p:txBody>
      </p:sp>
      <p:pic>
        <p:nvPicPr>
          <p:cNvPr id="12" name="Espaço Reservado para Imagem 11"/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02" b="195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6036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3"/>
          <p:cNvSpPr>
            <a:spLocks noGrp="1"/>
          </p:cNvSpPr>
          <p:nvPr>
            <p:ph type="body" idx="17"/>
          </p:nvPr>
        </p:nvSpPr>
        <p:spPr>
          <a:xfrm>
            <a:off x="670805" y="180032"/>
            <a:ext cx="7896751" cy="823912"/>
          </a:xfrm>
        </p:spPr>
        <p:txBody>
          <a:bodyPr/>
          <a:lstStyle/>
          <a:p>
            <a:r>
              <a:rPr lang="pt-BR" dirty="0" smtClean="0"/>
              <a:t>Documento de Requisitos de Software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670805" y="1208731"/>
            <a:ext cx="847319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Delimita </a:t>
            </a:r>
            <a:r>
              <a:rPr lang="pt-BR" sz="2400" dirty="0"/>
              <a:t>o escopo do </a:t>
            </a:r>
            <a:r>
              <a:rPr lang="pt-BR" sz="2400" b="1" dirty="0"/>
              <a:t>conjunto de funcionalidades </a:t>
            </a:r>
            <a:r>
              <a:rPr lang="pt-BR" sz="2400" dirty="0"/>
              <a:t>que um sistema deve </a:t>
            </a:r>
            <a:r>
              <a:rPr lang="pt-BR" sz="2400" dirty="0" smtClean="0"/>
              <a:t>prover.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Descreve </a:t>
            </a:r>
            <a:r>
              <a:rPr lang="pt-BR" sz="2400" dirty="0"/>
              <a:t>os </a:t>
            </a:r>
            <a:r>
              <a:rPr lang="pt-BR" sz="2400" b="1" dirty="0"/>
              <a:t>atributos de qualidade </a:t>
            </a:r>
            <a:r>
              <a:rPr lang="pt-BR" sz="2400" dirty="0"/>
              <a:t>que devem ser </a:t>
            </a:r>
            <a:r>
              <a:rPr lang="pt-BR" sz="2400" dirty="0" smtClean="0"/>
              <a:t>suportados.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Deve </a:t>
            </a:r>
            <a:r>
              <a:rPr lang="pt-BR" sz="2400" dirty="0"/>
              <a:t>ser elaborado </a:t>
            </a:r>
            <a:r>
              <a:rPr lang="pt-BR" sz="2400" dirty="0" smtClean="0"/>
              <a:t>: de </a:t>
            </a:r>
            <a:r>
              <a:rPr lang="pt-BR" sz="2400" b="1" dirty="0"/>
              <a:t>maneira precisa</a:t>
            </a:r>
            <a:r>
              <a:rPr lang="pt-BR" sz="2400" dirty="0"/>
              <a:t>, </a:t>
            </a:r>
            <a:r>
              <a:rPr lang="pt-BR" sz="2400" b="1" dirty="0"/>
              <a:t>completa</a:t>
            </a:r>
            <a:r>
              <a:rPr lang="pt-BR" sz="2400" dirty="0"/>
              <a:t>, </a:t>
            </a:r>
            <a:r>
              <a:rPr lang="pt-BR" sz="2400" b="1" dirty="0"/>
              <a:t>consistente</a:t>
            </a:r>
            <a:r>
              <a:rPr lang="pt-BR" sz="2400" dirty="0"/>
              <a:t> e, principalmente, </a:t>
            </a:r>
            <a:r>
              <a:rPr lang="pt-BR" sz="2400" b="1" dirty="0"/>
              <a:t>compreensível</a:t>
            </a:r>
            <a:r>
              <a:rPr lang="pt-BR" sz="2400" dirty="0"/>
              <a:t> aos </a:t>
            </a:r>
            <a:r>
              <a:rPr lang="pt-BR" sz="2400" i="1" dirty="0" err="1"/>
              <a:t>stakeholders</a:t>
            </a:r>
            <a:r>
              <a:rPr lang="pt-BR" sz="2400" dirty="0"/>
              <a:t> (isto é, os principais interessados no sistema). </a:t>
            </a: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O </a:t>
            </a:r>
            <a:r>
              <a:rPr lang="pt-BR" sz="2400" dirty="0"/>
              <a:t>documento de requisitos será lido por várias pessoas interessadas no projeto </a:t>
            </a:r>
            <a:r>
              <a:rPr lang="pt-BR" sz="2400" dirty="0" smtClean="0"/>
              <a:t>(cliente</a:t>
            </a:r>
            <a:r>
              <a:rPr lang="pt-BR" sz="2400" dirty="0"/>
              <a:t>, gerente de projeto, engenheiro de testes e </a:t>
            </a:r>
            <a:r>
              <a:rPr lang="pt-BR" sz="2400" dirty="0" smtClean="0"/>
              <a:t>programadores)  e </a:t>
            </a:r>
            <a:r>
              <a:rPr lang="pt-BR" sz="2400" b="1" dirty="0"/>
              <a:t>precisa comunicar com clareza os requisitos do sistema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477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3"/>
          <p:cNvSpPr>
            <a:spLocks noGrp="1"/>
          </p:cNvSpPr>
          <p:nvPr>
            <p:ph type="body" idx="17"/>
          </p:nvPr>
        </p:nvSpPr>
        <p:spPr>
          <a:xfrm>
            <a:off x="670805" y="180032"/>
            <a:ext cx="7896751" cy="823912"/>
          </a:xfrm>
        </p:spPr>
        <p:txBody>
          <a:bodyPr/>
          <a:lstStyle/>
          <a:p>
            <a:r>
              <a:rPr lang="pt-BR" dirty="0" smtClean="0"/>
              <a:t>Documento de Requisitos de Software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670805" y="1208731"/>
            <a:ext cx="84731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/>
              <a:t>É </a:t>
            </a:r>
            <a:r>
              <a:rPr lang="pt-BR" sz="2400" dirty="0"/>
              <a:t>elaborado pelo engenheiro de software e compreende o conjunto de requisitos do sistema a ser </a:t>
            </a:r>
            <a:r>
              <a:rPr lang="pt-BR" sz="2400" dirty="0" smtClean="0"/>
              <a:t>desenvolvido.</a:t>
            </a:r>
          </a:p>
          <a:p>
            <a:pPr marL="342900" indent="-342900">
              <a:buFont typeface="Arial" pitchFamily="34" charset="0"/>
              <a:buChar char="•"/>
            </a:pPr>
            <a:endParaRPr lang="pt-BR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/>
              <a:t>Deve </a:t>
            </a:r>
            <a:r>
              <a:rPr lang="pt-BR" sz="2400" dirty="0"/>
              <a:t>ser analisado e confirmado pelos </a:t>
            </a:r>
            <a:r>
              <a:rPr lang="pt-BR" sz="2400" i="1" dirty="0" err="1" smtClean="0"/>
              <a:t>stakeholders</a:t>
            </a:r>
            <a:r>
              <a:rPr lang="pt-BR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pt-BR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/>
              <a:t>Integra </a:t>
            </a:r>
            <a:r>
              <a:rPr lang="pt-BR" sz="2400" dirty="0"/>
              <a:t>e relaciona um conjunto de perspectivas dos interessados do </a:t>
            </a:r>
            <a:r>
              <a:rPr lang="pt-BR" sz="2400" dirty="0" smtClean="0"/>
              <a:t>projeto.</a:t>
            </a:r>
          </a:p>
          <a:p>
            <a:pPr marL="342900" indent="-342900">
              <a:buFont typeface="Arial" pitchFamily="34" charset="0"/>
              <a:buChar char="•"/>
            </a:pPr>
            <a:endParaRPr lang="pt-BR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/>
              <a:t>Garante uma rastreabilidade mínima. </a:t>
            </a:r>
          </a:p>
          <a:p>
            <a:pPr marL="342900" indent="-342900">
              <a:buFont typeface="Arial" pitchFamily="34" charset="0"/>
              <a:buChar char="•"/>
            </a:pPr>
            <a:endParaRPr lang="pt-BR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/>
              <a:t>Deve servir de referência para o desenvolvimento, testes, manutenção e evolução do sistema (mudanças</a:t>
            </a:r>
          </a:p>
        </p:txBody>
      </p:sp>
    </p:spTree>
    <p:extLst>
      <p:ext uri="{BB962C8B-B14F-4D97-AF65-F5344CB8AC3E}">
        <p14:creationId xmlns:p14="http://schemas.microsoft.com/office/powerpoint/2010/main" val="273226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3"/>
          <p:cNvSpPr>
            <a:spLocks noGrp="1"/>
          </p:cNvSpPr>
          <p:nvPr>
            <p:ph type="body" idx="17"/>
          </p:nvPr>
        </p:nvSpPr>
        <p:spPr>
          <a:xfrm>
            <a:off x="670805" y="180032"/>
            <a:ext cx="8473195" cy="823912"/>
          </a:xfrm>
        </p:spPr>
        <p:txBody>
          <a:bodyPr/>
          <a:lstStyle/>
          <a:p>
            <a:r>
              <a:rPr lang="pt-BR" dirty="0"/>
              <a:t>Documento de Requisitos de Software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281" y="1003944"/>
            <a:ext cx="4595245" cy="131999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281" y="2276432"/>
            <a:ext cx="4609533" cy="131820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3554" y="3560038"/>
            <a:ext cx="4532260" cy="92355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841" y="4515333"/>
            <a:ext cx="4503685" cy="87168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6281" y="5418755"/>
            <a:ext cx="4609533" cy="981660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731979" y="2878762"/>
            <a:ext cx="18738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Usuários </a:t>
            </a:r>
            <a:r>
              <a:rPr lang="pt-BR" sz="2000" b="1" dirty="0" smtClean="0"/>
              <a:t>do </a:t>
            </a:r>
            <a:r>
              <a:rPr lang="pt-BR" sz="2000" b="1" dirty="0"/>
              <a:t>documento de </a:t>
            </a:r>
            <a:r>
              <a:rPr lang="pt-BR" sz="2000" b="1" dirty="0" smtClean="0"/>
              <a:t>Requisitos </a:t>
            </a:r>
            <a:r>
              <a:rPr lang="pt-BR" sz="2000" b="1" dirty="0"/>
              <a:t>de </a:t>
            </a:r>
            <a:r>
              <a:rPr lang="pt-BR" sz="2000" b="1" dirty="0" smtClean="0"/>
              <a:t>Software</a:t>
            </a:r>
            <a:endParaRPr lang="pt-BR" sz="2000" b="1" dirty="0"/>
          </a:p>
        </p:txBody>
      </p:sp>
      <p:sp>
        <p:nvSpPr>
          <p:cNvPr id="14" name="Seta para a Direita 13"/>
          <p:cNvSpPr/>
          <p:nvPr/>
        </p:nvSpPr>
        <p:spPr>
          <a:xfrm>
            <a:off x="2451309" y="3282904"/>
            <a:ext cx="1133341" cy="460694"/>
          </a:xfrm>
          <a:prstGeom prst="rightArrow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938520" y="6322176"/>
            <a:ext cx="15872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Fonte: Sommerville, 2011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03375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3"/>
          <p:cNvSpPr>
            <a:spLocks noGrp="1"/>
          </p:cNvSpPr>
          <p:nvPr>
            <p:ph type="body" idx="17"/>
          </p:nvPr>
        </p:nvSpPr>
        <p:spPr>
          <a:xfrm>
            <a:off x="670805" y="180032"/>
            <a:ext cx="7896751" cy="823912"/>
          </a:xfrm>
        </p:spPr>
        <p:txBody>
          <a:bodyPr/>
          <a:lstStyle/>
          <a:p>
            <a:r>
              <a:rPr lang="pt-BR" dirty="0" smtClean="0"/>
              <a:t>Documento de Requisitos de Software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760957" y="1261782"/>
            <a:ext cx="82027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O</a:t>
            </a:r>
            <a:r>
              <a:rPr lang="pt-BR" sz="2400" b="1" dirty="0" smtClean="0"/>
              <a:t> </a:t>
            </a:r>
            <a:r>
              <a:rPr lang="pt-BR" sz="2400" dirty="0" smtClean="0"/>
              <a:t>documento </a:t>
            </a:r>
            <a:r>
              <a:rPr lang="pt-BR" sz="2400" dirty="0"/>
              <a:t>de requisitos deve conter</a:t>
            </a:r>
            <a:r>
              <a:rPr lang="pt-BR" sz="2400" dirty="0" smtClean="0"/>
              <a:t>:</a:t>
            </a:r>
          </a:p>
          <a:p>
            <a:endParaRPr lang="pt-BR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/>
              <a:t>Introdução </a:t>
            </a:r>
            <a:r>
              <a:rPr lang="pt-BR" sz="2400" dirty="0"/>
              <a:t>e visão geral do </a:t>
            </a:r>
            <a:r>
              <a:rPr lang="pt-BR" sz="2400" dirty="0" smtClean="0"/>
              <a:t>documento</a:t>
            </a:r>
          </a:p>
          <a:p>
            <a:pPr marL="342900" indent="-342900">
              <a:buFont typeface="Arial" pitchFamily="34" charset="0"/>
              <a:buChar char="•"/>
            </a:pPr>
            <a:endParaRPr lang="pt-BR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/>
              <a:t>Descrição </a:t>
            </a:r>
            <a:r>
              <a:rPr lang="pt-BR" sz="2400" dirty="0"/>
              <a:t>de requisitos </a:t>
            </a:r>
            <a:r>
              <a:rPr lang="pt-BR" sz="2400" dirty="0" smtClean="0"/>
              <a:t>funcionais</a:t>
            </a:r>
          </a:p>
          <a:p>
            <a:pPr marL="342900" indent="-342900">
              <a:buFont typeface="Arial" pitchFamily="34" charset="0"/>
              <a:buChar char="•"/>
            </a:pPr>
            <a:endParaRPr lang="pt-BR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/>
              <a:t>Descrição </a:t>
            </a:r>
            <a:r>
              <a:rPr lang="pt-BR" sz="2400" dirty="0"/>
              <a:t>de requisitos </a:t>
            </a:r>
            <a:r>
              <a:rPr lang="pt-BR" sz="2400" dirty="0" smtClean="0"/>
              <a:t>não-funcionais</a:t>
            </a:r>
          </a:p>
          <a:p>
            <a:pPr marL="342900" indent="-342900">
              <a:buFont typeface="Arial" pitchFamily="34" charset="0"/>
              <a:buChar char="•"/>
            </a:pPr>
            <a:endParaRPr lang="pt-BR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/>
              <a:t>Escopo </a:t>
            </a:r>
            <a:r>
              <a:rPr lang="pt-BR" sz="2400" dirty="0"/>
              <a:t>não contemplado (de funcionalidades</a:t>
            </a:r>
            <a:r>
              <a:rPr lang="pt-BR" sz="240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endParaRPr lang="pt-BR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/>
              <a:t>Documentação </a:t>
            </a:r>
            <a:r>
              <a:rPr lang="pt-BR" sz="2400" dirty="0"/>
              <a:t>de apoio</a:t>
            </a:r>
          </a:p>
          <a:p>
            <a:r>
              <a:rPr lang="pt-BR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1709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3"/>
          <p:cNvSpPr>
            <a:spLocks noGrp="1"/>
          </p:cNvSpPr>
          <p:nvPr>
            <p:ph type="body" idx="17"/>
          </p:nvPr>
        </p:nvSpPr>
        <p:spPr>
          <a:xfrm>
            <a:off x="670805" y="180032"/>
            <a:ext cx="8473195" cy="823912"/>
          </a:xfrm>
        </p:spPr>
        <p:txBody>
          <a:bodyPr/>
          <a:lstStyle/>
          <a:p>
            <a:r>
              <a:rPr lang="pt-BR" dirty="0"/>
              <a:t>Documento de Requisitos de Software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670805" y="1184856"/>
            <a:ext cx="847319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0" dirty="0"/>
              <a:t>O nível de detalhes que você deve incluir em um documento de requisitos depende do tipo de sistema </a:t>
            </a:r>
            <a:r>
              <a:rPr lang="pt-BR" sz="2300" dirty="0" smtClean="0"/>
              <a:t>em desenvolvimento </a:t>
            </a:r>
            <a:r>
              <a:rPr lang="pt-BR" sz="2300" dirty="0"/>
              <a:t>e o processo </a:t>
            </a:r>
            <a:r>
              <a:rPr lang="pt-BR" sz="2300" dirty="0" smtClean="0"/>
              <a:t>usado: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dirty="0" smtClean="0"/>
              <a:t>Sistemas </a:t>
            </a:r>
            <a:r>
              <a:rPr lang="pt-BR" sz="2300" dirty="0"/>
              <a:t>críticos precisam ter requisitos detalhados, porque a </a:t>
            </a:r>
            <a:r>
              <a:rPr lang="pt-BR" sz="2300" dirty="0" smtClean="0"/>
              <a:t>segurança e </a:t>
            </a:r>
            <a:r>
              <a:rPr lang="pt-BR" sz="2300" dirty="0"/>
              <a:t>a proteção devem ser analisadas em detalhes</a:t>
            </a:r>
            <a:r>
              <a:rPr lang="pt-BR" sz="23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dirty="0" smtClean="0"/>
              <a:t>Sistema desenvolvido </a:t>
            </a:r>
            <a:r>
              <a:rPr lang="pt-BR" sz="2300" dirty="0"/>
              <a:t>por uma </a:t>
            </a:r>
            <a:r>
              <a:rPr lang="pt-BR" sz="2300" dirty="0" smtClean="0"/>
              <a:t>companhia separada (outsourcing) as </a:t>
            </a:r>
            <a:r>
              <a:rPr lang="pt-BR" sz="2300" dirty="0"/>
              <a:t>especificações </a:t>
            </a:r>
            <a:r>
              <a:rPr lang="pt-BR" sz="2300" dirty="0" smtClean="0"/>
              <a:t>dos requisitos devem </a:t>
            </a:r>
            <a:r>
              <a:rPr lang="pt-BR" sz="2300" dirty="0"/>
              <a:t>ser </a:t>
            </a:r>
            <a:r>
              <a:rPr lang="pt-BR" sz="2300" dirty="0" smtClean="0"/>
              <a:t>bem detalhados </a:t>
            </a:r>
            <a:r>
              <a:rPr lang="pt-BR" sz="2300" dirty="0"/>
              <a:t>e </a:t>
            </a:r>
            <a:r>
              <a:rPr lang="pt-BR" sz="2300" dirty="0" smtClean="0"/>
              <a:t>precisos.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dirty="0" smtClean="0"/>
              <a:t>Sistema desenvolvido de forma interativa: </a:t>
            </a:r>
            <a:r>
              <a:rPr lang="pt-BR" sz="2300" dirty="0"/>
              <a:t>o documento de requisitos pode </a:t>
            </a:r>
            <a:r>
              <a:rPr lang="pt-BR" sz="2300" dirty="0" smtClean="0"/>
              <a:t>conter as informações necessários, pois qualquer ambiguidade pode </a:t>
            </a:r>
            <a:r>
              <a:rPr lang="pt-BR" sz="2300" dirty="0"/>
              <a:t>ser </a:t>
            </a:r>
            <a:r>
              <a:rPr lang="pt-BR" sz="2300" dirty="0" smtClean="0"/>
              <a:t>resolvida </a:t>
            </a:r>
            <a:r>
              <a:rPr lang="pt-BR" sz="2300" dirty="0"/>
              <a:t>durante o desenvolvimento do sistema</a:t>
            </a:r>
            <a:r>
              <a:rPr lang="pt-BR" sz="23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484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3E905C6B5D7054D8501A76273BE0135" ma:contentTypeVersion="12" ma:contentTypeDescription="Crie um novo documento." ma:contentTypeScope="" ma:versionID="31154b08b425680d01a77602ad6c270b">
  <xsd:schema xmlns:xsd="http://www.w3.org/2001/XMLSchema" xmlns:xs="http://www.w3.org/2001/XMLSchema" xmlns:p="http://schemas.microsoft.com/office/2006/metadata/properties" xmlns:ns2="9a566ec1-622b-4c65-a78c-f97fd45671ee" xmlns:ns3="30b009f7-1883-471b-aa86-3f683f4c3231" targetNamespace="http://schemas.microsoft.com/office/2006/metadata/properties" ma:root="true" ma:fieldsID="f635f5040a79f3d518fe99926457c7bc" ns2:_="" ns3:_="">
    <xsd:import namespace="9a566ec1-622b-4c65-a78c-f97fd45671ee"/>
    <xsd:import namespace="30b009f7-1883-471b-aa86-3f683f4c32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66ec1-622b-4c65-a78c-f97fd45671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b009f7-1883-471b-aa86-3f683f4c323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8EEFBC-AAF5-4F4A-9CE6-2DE864490ED8}"/>
</file>

<file path=customXml/itemProps2.xml><?xml version="1.0" encoding="utf-8"?>
<ds:datastoreItem xmlns:ds="http://schemas.openxmlformats.org/officeDocument/2006/customXml" ds:itemID="{6FB16A49-40EE-417F-80A0-8CCBA291D423}"/>
</file>

<file path=customXml/itemProps3.xml><?xml version="1.0" encoding="utf-8"?>
<ds:datastoreItem xmlns:ds="http://schemas.openxmlformats.org/officeDocument/2006/customXml" ds:itemID="{C935BBC1-31E9-4E92-8FE7-A39E3A33995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3204</TotalTime>
  <Words>1903</Words>
  <Application>Microsoft Office PowerPoint</Application>
  <PresentationFormat>Apresentação na tela (4:3)</PresentationFormat>
  <Paragraphs>337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Tema do Office</vt:lpstr>
      <vt:lpstr>Engenharia de Software</vt:lpstr>
      <vt:lpstr>Aula de Estudo de Caso</vt:lpstr>
      <vt:lpstr>Apresentação do PowerPoint</vt:lpstr>
      <vt:lpstr>Documento de Requisitos de Software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Janaina</cp:lastModifiedBy>
  <cp:revision>260</cp:revision>
  <dcterms:created xsi:type="dcterms:W3CDTF">2019-02-06T19:28:48Z</dcterms:created>
  <dcterms:modified xsi:type="dcterms:W3CDTF">2020-06-29T15:17:28Z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0x010100F3E905C6B5D7054D8501A76273BE0135</vt:lpwstr>
  </property>
</Properties>
</file>