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1" r:id="rId6"/>
    <p:sldId id="265" r:id="rId7"/>
    <p:sldId id="27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notesMaster" Target="notesMasters/notesMaster1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handoutMaster" Target="handoutMasters/handoutMaster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ternária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8965721" y="2050211"/>
            <a:ext cx="2843841" cy="3500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aluno</a:t>
            </a:r>
            <a:r>
              <a:rPr lang="pt-BR" sz="2400" dirty="0"/>
              <a:t> se matricula em um ou vários </a:t>
            </a:r>
            <a:r>
              <a:rPr lang="pt-BR" sz="2400" u="sng" dirty="0"/>
              <a:t>cursos</a:t>
            </a:r>
            <a:r>
              <a:rPr lang="pt-BR" sz="2400" dirty="0"/>
              <a:t>, cada </a:t>
            </a:r>
            <a:r>
              <a:rPr lang="pt-BR" sz="2400" u="sng" dirty="0"/>
              <a:t>curso</a:t>
            </a:r>
            <a:r>
              <a:rPr lang="pt-BR" sz="2400" dirty="0"/>
              <a:t> é composto por vários ou uma </a:t>
            </a:r>
            <a:r>
              <a:rPr lang="pt-BR" sz="2400" u="sng" dirty="0"/>
              <a:t>disciplina</a:t>
            </a:r>
            <a:r>
              <a:rPr lang="pt-BR" sz="2400" dirty="0"/>
              <a:t>. O </a:t>
            </a:r>
            <a:r>
              <a:rPr lang="pt-BR" sz="2400" u="sng" dirty="0"/>
              <a:t>aluno</a:t>
            </a:r>
            <a:r>
              <a:rPr lang="pt-BR" sz="2400" dirty="0"/>
              <a:t> deve se inscrever em uma ou várias </a:t>
            </a:r>
            <a:r>
              <a:rPr lang="pt-BR" sz="2400" u="sng" dirty="0"/>
              <a:t>disciplinas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6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9BFDF8-B635-46EB-B35F-205777FA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124887"/>
            <a:ext cx="7214557" cy="38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Classe associativa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8965721" y="2050211"/>
            <a:ext cx="28438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O </a:t>
            </a:r>
            <a:r>
              <a:rPr lang="pt-BR" sz="2400" u="sng" dirty="0"/>
              <a:t>aluno</a:t>
            </a:r>
            <a:r>
              <a:rPr lang="pt-BR" sz="2400" dirty="0"/>
              <a:t> faz a </a:t>
            </a:r>
            <a:r>
              <a:rPr lang="pt-BR" sz="2400" i="1" dirty="0"/>
              <a:t>inscrição</a:t>
            </a:r>
            <a:r>
              <a:rPr lang="pt-BR" sz="2400" dirty="0"/>
              <a:t> para uma ou várias </a:t>
            </a:r>
            <a:r>
              <a:rPr lang="pt-BR" sz="2400" u="sng" dirty="0"/>
              <a:t>disciplinas</a:t>
            </a:r>
            <a:r>
              <a:rPr lang="pt-BR" sz="2400" dirty="0"/>
              <a:t>. Uma </a:t>
            </a:r>
            <a:r>
              <a:rPr lang="pt-BR" sz="2400" u="sng" dirty="0"/>
              <a:t>disciplina</a:t>
            </a:r>
            <a:r>
              <a:rPr lang="pt-BR" sz="2400" dirty="0"/>
              <a:t> pode receber a </a:t>
            </a:r>
            <a:r>
              <a:rPr lang="pt-BR" sz="2400" i="1" dirty="0"/>
              <a:t>inscrição </a:t>
            </a:r>
            <a:r>
              <a:rPr lang="pt-BR" sz="2400" dirty="0"/>
              <a:t>de vários ou nenhum </a:t>
            </a:r>
            <a:r>
              <a:rPr lang="pt-BR" sz="2400" u="sng" dirty="0"/>
              <a:t>aluno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8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BE0EDA3C-207B-40E4-B593-4F3B2E03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139846"/>
            <a:ext cx="7602747" cy="25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Agregação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9C39FFBA-8EE1-42F0-9E5A-0EF89850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484363"/>
            <a:ext cx="10190671" cy="29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Composição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1A9F2037-4753-4631-903A-357746EB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2" y="2657777"/>
            <a:ext cx="9543690" cy="26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Generalização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9ABE6A7-D83D-4142-84ED-0BBECF1E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63" y="2570762"/>
            <a:ext cx="5599980" cy="29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6: Herança Múltipla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b="1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743293AE-162D-4C75-B349-6F354CBA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869950"/>
            <a:ext cx="9500558" cy="38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4: </a:t>
            </a:r>
            <a:r>
              <a:rPr lang="pt-BR" dirty="0">
                <a:ea typeface="+mn-lt"/>
                <a:cs typeface="+mn-lt"/>
              </a:rPr>
              <a:t>Multiplicidade entre as associações de classes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5: </a:t>
            </a:r>
            <a:r>
              <a:rPr lang="pt-BR" dirty="0">
                <a:ea typeface="+mn-lt"/>
                <a:cs typeface="+mn-lt"/>
              </a:rPr>
              <a:t>Tipos de associação entre classes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Aula 6: Herança múltipla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 de Classes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5591128-2C47-45F4-B313-8E25B077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3916766"/>
            <a:ext cx="7200181" cy="2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Existem várias formas de associação de classes e tais associações fazem surgir o conceito de multiplicidade.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resultado da associação entre as classes:</a:t>
            </a:r>
          </a:p>
          <a:p>
            <a:pPr marL="342900" indent="-342900">
              <a:buChar char="•"/>
            </a:pPr>
            <a:r>
              <a:rPr lang="pt-BR" b="1" dirty="0">
                <a:ea typeface="+mn-lt"/>
                <a:cs typeface="+mn-lt"/>
              </a:rPr>
              <a:t>Multiplicidade: </a:t>
            </a:r>
            <a:r>
              <a:rPr lang="pt-BR" dirty="0">
                <a:ea typeface="+mn-lt"/>
                <a:cs typeface="+mn-lt"/>
              </a:rPr>
              <a:t>mostra a cardinalidade de uma associação</a:t>
            </a:r>
          </a:p>
          <a:p>
            <a:pPr marL="342900" indent="-342900">
              <a:buChar char="•"/>
            </a:pPr>
            <a:r>
              <a:rPr lang="pt-BR" b="1" dirty="0">
                <a:ea typeface="+mn-lt"/>
                <a:cs typeface="+mn-lt"/>
              </a:rPr>
              <a:t>Formas de associação entre classes: </a:t>
            </a:r>
            <a:r>
              <a:rPr lang="pt-BR" dirty="0">
                <a:ea typeface="+mn-lt"/>
                <a:cs typeface="+mn-lt"/>
              </a:rPr>
              <a:t>unária, binária, agregação, composição, generalização e as classes associativas.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8AECAA-BD2A-4ABB-A326-35DB8E0E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3520434"/>
            <a:ext cx="6107501" cy="23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4: Multiplicidade entre as Associações de Classes</a:t>
            </a:r>
            <a:r>
              <a:rPr lang="pt-BR" b="0" dirty="0">
                <a:ea typeface="+mn-lt"/>
                <a:cs typeface="+mn-lt"/>
              </a:rPr>
              <a:t> 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10298963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3BFBD211-C8EC-4248-9F09-2F11F18A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47051"/>
              </p:ext>
            </p:extLst>
          </p:nvPr>
        </p:nvGraphicFramePr>
        <p:xfrm>
          <a:off x="3996905" y="2055962"/>
          <a:ext cx="506225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27">
                  <a:extLst>
                    <a:ext uri="{9D8B030D-6E8A-4147-A177-3AD203B41FA5}">
                      <a16:colId xmlns:a16="http://schemas.microsoft.com/office/drawing/2014/main" val="869398220"/>
                    </a:ext>
                  </a:extLst>
                </a:gridCol>
                <a:gridCol w="2531127">
                  <a:extLst>
                    <a:ext uri="{9D8B030D-6E8A-4147-A177-3AD203B41FA5}">
                      <a16:colId xmlns:a16="http://schemas.microsoft.com/office/drawing/2014/main" val="12239245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Indicadores de Multiplicidade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57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Exatamente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37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Um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826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381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30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2491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 err="1"/>
                        <a:t>m..n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Faixa de valores (2..4)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4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4: Multiplicidade entre as Associações de Classes</a:t>
            </a:r>
            <a:r>
              <a:rPr lang="pt-BR" b="0" dirty="0">
                <a:ea typeface="+mn-lt"/>
                <a:cs typeface="+mn-lt"/>
              </a:rPr>
              <a:t> 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10298963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0B3FA96-75F6-4F55-BCA8-E752D71E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1670041"/>
            <a:ext cx="4784784" cy="973124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176DE13-BDDF-40D5-9A91-A6224F46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3248708"/>
            <a:ext cx="4784784" cy="835034"/>
          </a:xfrm>
          <a:prstGeom prst="rect">
            <a:avLst/>
          </a:prstGeom>
        </p:spPr>
      </p:pic>
      <p:pic>
        <p:nvPicPr>
          <p:cNvPr id="7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C4A996D-5F9F-4CB7-8490-9AC3CCB92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66" y="4681184"/>
            <a:ext cx="4784784" cy="8886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1CACC3-27D3-4563-AB4F-A85C2F3751E9}"/>
              </a:ext>
            </a:extLst>
          </p:cNvPr>
          <p:cNvSpPr txBox="1"/>
          <p:nvPr/>
        </p:nvSpPr>
        <p:spPr>
          <a:xfrm>
            <a:off x="6090250" y="1777042"/>
            <a:ext cx="5532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 único curso, e o curso é cursado por um único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1974D3-EB44-427C-8679-B60461D337B0}"/>
              </a:ext>
            </a:extLst>
          </p:cNvPr>
          <p:cNvSpPr txBox="1"/>
          <p:nvPr/>
        </p:nvSpPr>
        <p:spPr>
          <a:xfrm>
            <a:off x="6075872" y="3301041"/>
            <a:ext cx="553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uma ou várias disciplinas.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58FFD5-D38F-492E-A773-1C2A710C7E6E}"/>
              </a:ext>
            </a:extLst>
          </p:cNvPr>
          <p:cNvSpPr txBox="1"/>
          <p:nvPr/>
        </p:nvSpPr>
        <p:spPr>
          <a:xfrm>
            <a:off x="6090250" y="4839419"/>
            <a:ext cx="5532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uma ou várias disciplinas, e a disciplina é cursada por nenhum vários alunos.</a:t>
            </a:r>
          </a:p>
        </p:txBody>
      </p:sp>
    </p:spTree>
    <p:extLst>
      <p:ext uri="{BB962C8B-B14F-4D97-AF65-F5344CB8AC3E}">
        <p14:creationId xmlns:p14="http://schemas.microsoft.com/office/powerpoint/2010/main" val="20180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unária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1C7FABE9-B12F-4BB6-99A9-25E765DE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44" y="2660710"/>
            <a:ext cx="4495260" cy="20541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6665344" y="3344174"/>
            <a:ext cx="553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professor</a:t>
            </a:r>
            <a:r>
              <a:rPr lang="pt-BR" sz="2400" dirty="0"/>
              <a:t> coordena vários </a:t>
            </a:r>
            <a:r>
              <a:rPr lang="pt-BR" sz="2400" u="sng" dirty="0"/>
              <a:t>professores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87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binária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6392174" y="3013494"/>
            <a:ext cx="5532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professor</a:t>
            </a:r>
            <a:r>
              <a:rPr lang="pt-BR" sz="2400" dirty="0"/>
              <a:t> é responsável por vários ou nenhuma </a:t>
            </a:r>
            <a:r>
              <a:rPr lang="pt-BR" sz="2400" u="sng" dirty="0"/>
              <a:t>disciplina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5" name="Imagem 7" descr="Uma imagem contendo faca, mesa&#10;&#10;Descrição gerada automaticamente">
            <a:extLst>
              <a:ext uri="{FF2B5EF4-FFF2-40B4-BE49-F238E27FC236}">
                <a16:creationId xmlns:a16="http://schemas.microsoft.com/office/drawing/2014/main" id="{DF351AB5-3EA5-4C37-8E7F-6CCC76B8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936002"/>
            <a:ext cx="5115463" cy="8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3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ANÁLISE E PROJETO ORIENTADO A OBJETOS</vt:lpstr>
      <vt:lpstr>Diagrama de Classes</vt:lpstr>
      <vt:lpstr>Apresentação do PowerPoint</vt:lpstr>
      <vt:lpstr>Existem várias formas de associação de classes e tais associações fazem surgir o conceito de multiplicidade.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2130</cp:revision>
  <dcterms:created xsi:type="dcterms:W3CDTF">2019-02-06T19:28:48Z</dcterms:created>
  <dcterms:modified xsi:type="dcterms:W3CDTF">2020-08-26T14:22:14Z</dcterms:modified>
</cp:coreProperties>
</file>