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64" r:id="rId4"/>
    <p:sldId id="265" r:id="rId5"/>
    <p:sldId id="267" r:id="rId6"/>
    <p:sldId id="268" r:id="rId7"/>
    <p:sldId id="292" r:id="rId8"/>
    <p:sldId id="269" r:id="rId9"/>
    <p:sldId id="270" r:id="rId10"/>
    <p:sldId id="271" r:id="rId11"/>
    <p:sldId id="293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94" r:id="rId22"/>
    <p:sldId id="283" r:id="rId23"/>
    <p:sldId id="284" r:id="rId24"/>
    <p:sldId id="285" r:id="rId25"/>
    <p:sldId id="295" r:id="rId26"/>
    <p:sldId id="286" r:id="rId27"/>
    <p:sldId id="287" r:id="rId28"/>
    <p:sldId id="288" r:id="rId29"/>
    <p:sldId id="290" r:id="rId30"/>
    <p:sldId id="296" r:id="rId31"/>
    <p:sldId id="291" r:id="rId32"/>
    <p:sldId id="297" r:id="rId33"/>
    <p:sldId id="298" r:id="rId34"/>
    <p:sldId id="299" r:id="rId35"/>
    <p:sldId id="263" r:id="rId3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0A435A"/>
    <a:srgbClr val="FF9933"/>
    <a:srgbClr val="F03CDB"/>
    <a:srgbClr val="00A6E9"/>
    <a:srgbClr val="1F3039"/>
    <a:srgbClr val="EE7325"/>
    <a:srgbClr val="FDC432"/>
    <a:srgbClr val="8A4194"/>
    <a:srgbClr val="E8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4833"/>
  </p:normalViewPr>
  <p:slideViewPr>
    <p:cSldViewPr snapToGrid="0">
      <p:cViewPr>
        <p:scale>
          <a:sx n="76" d="100"/>
          <a:sy n="76" d="100"/>
        </p:scale>
        <p:origin x="-564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10/05/2022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791E-3897-9641-8CDD-690656A0846F}" type="datetimeFigureOut">
              <a:rPr lang="x-none" smtClean="0"/>
              <a:t>10/05/2022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A236-B422-6F47-85B4-ABECEC1B8342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7301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8935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46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212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35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185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x-none" smtClean="0"/>
              <a:t>25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4040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x-none" smtClean="0"/>
              <a:t>30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84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9"/>
          <a:stretch/>
        </p:blipFill>
        <p:spPr>
          <a:xfrm>
            <a:off x="-13252" y="-17276"/>
            <a:ext cx="12205252" cy="687527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7997" y="17276"/>
            <a:ext cx="12159534" cy="6858000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74" y="6051521"/>
            <a:ext cx="2244060" cy="432498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xmlns="" id="{20503425-6922-1048-8027-C08742593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 animBg="1"/>
      <p:bldP spid="8" grpId="0"/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EE7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35" y="-78418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61" r:id="rId6"/>
    <p:sldLayoutId id="2147483653" r:id="rId7"/>
    <p:sldLayoutId id="2147483659" r:id="rId8"/>
    <p:sldLayoutId id="2147483654" r:id="rId9"/>
    <p:sldLayoutId id="2147483660" r:id="rId10"/>
    <p:sldLayoutId id="2147483655" r:id="rId11"/>
    <p:sldLayoutId id="2147483662" r:id="rId12"/>
    <p:sldLayoutId id="2147483663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297" y="2378329"/>
            <a:ext cx="6007766" cy="16764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Algoritmos e Lógica de Programação </a:t>
            </a:r>
            <a:r>
              <a:rPr lang="pt-B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I</a:t>
            </a:r>
            <a:endParaRPr lang="pt-BR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A condição deve ser composta por uma ou mais expressões </a:t>
            </a:r>
            <a:r>
              <a:rPr lang="x-none" sz="2000" b="1" dirty="0"/>
              <a:t>lógico-relacional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Há várias formas de se categorizar as sintaxes das estruturas condicionais: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x-none" sz="2800" dirty="0"/>
              <a:t>Simples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x-none" sz="2800" dirty="0"/>
              <a:t>Composta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x-none" sz="2800" dirty="0"/>
              <a:t>Aninhada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x-none" sz="2800" dirty="0"/>
              <a:t>Múltipla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Estruturas Condicionais</a:t>
            </a:r>
          </a:p>
        </p:txBody>
      </p:sp>
    </p:spTree>
    <p:extLst>
      <p:ext uri="{BB962C8B-B14F-4D97-AF65-F5344CB8AC3E}">
        <p14:creationId xmlns:p14="http://schemas.microsoft.com/office/powerpoint/2010/main" val="329548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02</a:t>
            </a:r>
            <a:br>
              <a:rPr lang="pt-BR" dirty="0"/>
            </a:br>
            <a:r>
              <a:rPr lang="pt-BR" dirty="0"/>
              <a:t>Estruturas Condicionais</a:t>
            </a:r>
            <a:br>
              <a:rPr lang="pt-BR" dirty="0"/>
            </a:br>
            <a:r>
              <a:rPr lang="pt-BR" dirty="0"/>
              <a:t>Simples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210372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Testa uma condição e, caso ela seja verdadeira, executa um bloco de comandos.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A condição é dada por uma expressão lógico-relacional e possui como resultado </a:t>
            </a:r>
            <a:r>
              <a:rPr lang="pt-BR" sz="2800" b="1" dirty="0"/>
              <a:t>verdadeiro</a:t>
            </a:r>
            <a:r>
              <a:rPr lang="pt-BR" sz="2800" dirty="0"/>
              <a:t> ou </a:t>
            </a:r>
            <a:r>
              <a:rPr lang="pt-BR" sz="2800" b="1" dirty="0"/>
              <a:t>falso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Sintaxe em pseudocódigo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Se</a:t>
            </a:r>
            <a:r>
              <a:rPr lang="pt-BR" sz="2000" dirty="0"/>
              <a:t> (&lt;expressão lógica&gt;) </a:t>
            </a:r>
            <a:r>
              <a:rPr lang="pt-BR" sz="2000" b="1" dirty="0"/>
              <a:t>então</a:t>
            </a:r>
          </a:p>
          <a:p>
            <a:r>
              <a:rPr lang="pt-BR" sz="2000" b="1" dirty="0"/>
              <a:t>	</a:t>
            </a:r>
            <a:r>
              <a:rPr lang="pt-BR" sz="2000" dirty="0"/>
              <a:t>&lt;sequencia de comandos&gt;</a:t>
            </a:r>
          </a:p>
          <a:p>
            <a:r>
              <a:rPr lang="pt-BR" sz="2000" b="1" dirty="0" err="1"/>
              <a:t>Fim_se</a:t>
            </a:r>
            <a:endParaRPr lang="pt-BR" sz="2000" b="1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 Condicional Simples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0A7E507-AEC3-6A4E-93F2-49687E4F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28" y="4364034"/>
            <a:ext cx="2977644" cy="10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 </a:t>
            </a:r>
            <a:r>
              <a:rPr lang="en-US" sz="1800" dirty="0" err="1"/>
              <a:t>maneira</a:t>
            </a:r>
            <a:r>
              <a:rPr lang="en-US" sz="1800" dirty="0"/>
              <a:t> </a:t>
            </a:r>
            <a:r>
              <a:rPr lang="en-US" sz="1800" dirty="0" err="1"/>
              <a:t>geral</a:t>
            </a:r>
            <a:r>
              <a:rPr lang="en-US" sz="1800" dirty="0"/>
              <a:t>, </a:t>
            </a:r>
            <a:r>
              <a:rPr lang="en-US" sz="1800" dirty="0" err="1"/>
              <a:t>condições</a:t>
            </a:r>
            <a:r>
              <a:rPr lang="en-US" sz="1800" dirty="0"/>
              <a:t> simples </a:t>
            </a:r>
            <a:r>
              <a:rPr lang="en-US" sz="1800" dirty="0" err="1"/>
              <a:t>são</a:t>
            </a:r>
            <a:r>
              <a:rPr lang="en-US" sz="1800" dirty="0"/>
              <a:t> </a:t>
            </a:r>
            <a:r>
              <a:rPr lang="en-US" sz="1800" dirty="0" err="1"/>
              <a:t>formadas</a:t>
            </a:r>
            <a:r>
              <a:rPr lang="en-US" sz="1800" dirty="0"/>
              <a:t> com </a:t>
            </a:r>
            <a:r>
              <a:rPr lang="en-US" sz="1800" dirty="0" err="1"/>
              <a:t>operadores</a:t>
            </a:r>
            <a:r>
              <a:rPr lang="en-US" sz="1800" dirty="0"/>
              <a:t> </a:t>
            </a:r>
            <a:r>
              <a:rPr lang="en-US" sz="1800" dirty="0" err="1"/>
              <a:t>relacionais</a:t>
            </a:r>
            <a:r>
              <a:rPr lang="en-US" sz="18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Maior</a:t>
            </a:r>
            <a:r>
              <a:rPr lang="en-US" sz="2400" dirty="0"/>
              <a:t> que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Menor</a:t>
            </a:r>
            <a:r>
              <a:rPr lang="en-US" sz="2400" dirty="0"/>
              <a:t> que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Maior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(&gt;=)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(&lt;=)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Igual</a:t>
            </a:r>
            <a:r>
              <a:rPr lang="en-US" sz="2400" dirty="0"/>
              <a:t> (=)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Diferente</a:t>
            </a:r>
            <a:r>
              <a:rPr lang="en-US" sz="2400" dirty="0"/>
              <a:t> (&lt;&gt;)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 Condicional Simples</a:t>
            </a:r>
          </a:p>
        </p:txBody>
      </p:sp>
    </p:spTree>
    <p:extLst>
      <p:ext uri="{BB962C8B-B14F-4D97-AF65-F5344CB8AC3E}">
        <p14:creationId xmlns:p14="http://schemas.microsoft.com/office/powerpoint/2010/main" val="318502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2000" dirty="0" err="1"/>
              <a:t>Desenvolva</a:t>
            </a:r>
            <a:r>
              <a:rPr lang="en-US" sz="2000" dirty="0"/>
              <a:t> um </a:t>
            </a:r>
            <a:r>
              <a:rPr lang="en-US" sz="2000" dirty="0" err="1"/>
              <a:t>algoritmo</a:t>
            </a:r>
            <a:r>
              <a:rPr lang="en-US" sz="2000" dirty="0"/>
              <a:t> que </a:t>
            </a:r>
            <a:r>
              <a:rPr lang="en-US" sz="2000" dirty="0" err="1"/>
              <a:t>peça</a:t>
            </a:r>
            <a:r>
              <a:rPr lang="en-US" sz="2000" dirty="0"/>
              <a:t> para o </a:t>
            </a:r>
            <a:r>
              <a:rPr lang="en-US" sz="2000" dirty="0" err="1"/>
              <a:t>usuário</a:t>
            </a:r>
            <a:r>
              <a:rPr lang="en-US" sz="2000" dirty="0"/>
              <a:t> </a:t>
            </a:r>
            <a:r>
              <a:rPr lang="en-US" sz="2000" dirty="0" err="1"/>
              <a:t>informar</a:t>
            </a:r>
            <a:r>
              <a:rPr lang="en-US" sz="2000" dirty="0"/>
              <a:t> um </a:t>
            </a:r>
            <a:r>
              <a:rPr lang="en-US" sz="2000" dirty="0" err="1"/>
              <a:t>número</a:t>
            </a:r>
            <a:r>
              <a:rPr lang="en-US" sz="2000" dirty="0"/>
              <a:t>. Caso o </a:t>
            </a:r>
            <a:r>
              <a:rPr lang="en-US" sz="2000" dirty="0" err="1"/>
              <a:t>número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do que 10, o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devera</a:t>
            </a:r>
            <a:r>
              <a:rPr lang="en-US" sz="2000" dirty="0"/>
              <a:t>́ </a:t>
            </a:r>
            <a:r>
              <a:rPr lang="en-US" sz="2000" dirty="0" err="1"/>
              <a:t>notificar</a:t>
            </a:r>
            <a:r>
              <a:rPr lang="en-US" sz="2000" dirty="0"/>
              <a:t> o </a:t>
            </a:r>
            <a:r>
              <a:rPr lang="en-US" sz="2000" dirty="0" err="1"/>
              <a:t>usuário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b="1" dirty="0" err="1"/>
              <a:t>Construção</a:t>
            </a:r>
            <a:r>
              <a:rPr lang="en-US" sz="2000" b="1" dirty="0"/>
              <a:t> do </a:t>
            </a:r>
            <a:r>
              <a:rPr lang="en-US" sz="2000" b="1" dirty="0" err="1"/>
              <a:t>algoritmo</a:t>
            </a:r>
            <a:r>
              <a:rPr lang="en-US" sz="2000" dirty="0"/>
              <a:t>: </a:t>
            </a:r>
          </a:p>
          <a:p>
            <a:pPr lvl="1"/>
            <a:r>
              <a:rPr lang="en-US" sz="2800" dirty="0"/>
              <a:t>Entrada: valor </a:t>
            </a:r>
            <a:r>
              <a:rPr lang="en-US" sz="2800" dirty="0" err="1"/>
              <a:t>numérico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Saída</a:t>
            </a:r>
            <a:r>
              <a:rPr lang="en-US" sz="2800" dirty="0"/>
              <a:t>: </a:t>
            </a:r>
            <a:r>
              <a:rPr lang="en-US" sz="2800" dirty="0" err="1"/>
              <a:t>mensagem</a:t>
            </a:r>
            <a:r>
              <a:rPr lang="en-US" sz="2800" dirty="0"/>
              <a:t> que </a:t>
            </a:r>
            <a:r>
              <a:rPr lang="en-US" sz="2800" dirty="0" err="1"/>
              <a:t>informa</a:t>
            </a:r>
            <a:r>
              <a:rPr lang="en-US" sz="2800" dirty="0"/>
              <a:t> que o </a:t>
            </a:r>
            <a:r>
              <a:rPr lang="en-US" sz="2800" dirty="0" err="1"/>
              <a:t>número</a:t>
            </a:r>
            <a:r>
              <a:rPr lang="en-US" sz="2800" dirty="0"/>
              <a:t> é </a:t>
            </a:r>
            <a:r>
              <a:rPr lang="en-US" sz="2800" dirty="0" err="1"/>
              <a:t>maior</a:t>
            </a:r>
            <a:r>
              <a:rPr lang="en-US" sz="2800" dirty="0"/>
              <a:t> que 10 </a:t>
            </a:r>
          </a:p>
          <a:p>
            <a:pPr lvl="1"/>
            <a:r>
              <a:rPr lang="en-US" sz="2800" dirty="0" err="1"/>
              <a:t>Passo</a:t>
            </a:r>
            <a:r>
              <a:rPr lang="en-US" sz="2800" dirty="0"/>
              <a:t> a </a:t>
            </a:r>
            <a:r>
              <a:rPr lang="en-US" sz="2800" dirty="0" err="1"/>
              <a:t>passo</a:t>
            </a:r>
            <a:r>
              <a:rPr lang="en-US" sz="2800" dirty="0"/>
              <a:t>: </a:t>
            </a:r>
          </a:p>
          <a:p>
            <a:pPr lvl="2"/>
            <a:r>
              <a:rPr lang="en-US" sz="2400" dirty="0" err="1"/>
              <a:t>Informar</a:t>
            </a:r>
            <a:r>
              <a:rPr lang="en-US" sz="2400" dirty="0"/>
              <a:t> o </a:t>
            </a:r>
            <a:r>
              <a:rPr lang="en-US" sz="2400" dirty="0" err="1"/>
              <a:t>número</a:t>
            </a:r>
            <a:r>
              <a:rPr lang="en-US" sz="2400" dirty="0"/>
              <a:t> </a:t>
            </a:r>
          </a:p>
          <a:p>
            <a:pPr lvl="2"/>
            <a:r>
              <a:rPr lang="en-US" sz="2400" dirty="0"/>
              <a:t>Se o </a:t>
            </a:r>
            <a:r>
              <a:rPr lang="en-US" sz="2400" dirty="0" err="1"/>
              <a:t>número</a:t>
            </a:r>
            <a:r>
              <a:rPr lang="en-US" sz="2400" dirty="0"/>
              <a:t> &gt; 10: </a:t>
            </a:r>
            <a:r>
              <a:rPr lang="en-US" sz="2400" dirty="0" err="1"/>
              <a:t>informar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usuário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87430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maiorQueDez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10)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então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Número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que 10”) 	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74455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Podemos </a:t>
            </a:r>
            <a:r>
              <a:rPr lang="en-US" sz="2000" dirty="0" err="1"/>
              <a:t>utilizar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operadores</a:t>
            </a:r>
            <a:r>
              <a:rPr lang="en-US" sz="2000" dirty="0"/>
              <a:t> </a:t>
            </a:r>
            <a:r>
              <a:rPr lang="en-US" sz="2000" dirty="0" err="1"/>
              <a:t>lógicos</a:t>
            </a:r>
            <a:r>
              <a:rPr lang="en-US" sz="2000" dirty="0"/>
              <a:t> para </a:t>
            </a:r>
            <a:r>
              <a:rPr lang="en-US" sz="2000" dirty="0" err="1"/>
              <a:t>compor</a:t>
            </a:r>
            <a:r>
              <a:rPr lang="en-US" sz="2000" dirty="0"/>
              <a:t> </a:t>
            </a:r>
            <a:r>
              <a:rPr lang="en-US" sz="2000" dirty="0" err="1"/>
              <a:t>condições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complexas</a:t>
            </a:r>
            <a:r>
              <a:rPr lang="en-US" sz="2000" dirty="0"/>
              <a:t>. </a:t>
            </a:r>
            <a:endParaRPr lang="x-non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Condição complexa une duas ou mais condições simples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Operadores: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x-none" sz="2800" dirty="0"/>
              <a:t>Conjunção (e)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x-none" sz="2800" dirty="0"/>
              <a:t>Disjunção (ou)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x-none" sz="2800" dirty="0"/>
              <a:t>Negação (não)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 Condicional Simples</a:t>
            </a:r>
          </a:p>
        </p:txBody>
      </p:sp>
    </p:spTree>
    <p:extLst>
      <p:ext uri="{BB962C8B-B14F-4D97-AF65-F5344CB8AC3E}">
        <p14:creationId xmlns:p14="http://schemas.microsoft.com/office/powerpoint/2010/main" val="327239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Só terá como resultado o valor </a:t>
            </a:r>
            <a:r>
              <a:rPr lang="x-none" sz="1800" b="1" dirty="0"/>
              <a:t>verdadeiro</a:t>
            </a:r>
            <a:r>
              <a:rPr lang="x-none" sz="1800" dirty="0"/>
              <a:t> caso ambos operandos tiverem o valor lógico </a:t>
            </a:r>
            <a:r>
              <a:rPr lang="x-none" sz="1800" b="1" dirty="0"/>
              <a:t>verdadeiro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x-none" sz="2400" dirty="0"/>
              <a:t>Se um operando for </a:t>
            </a:r>
            <a:r>
              <a:rPr lang="x-none" sz="2400" b="1" dirty="0"/>
              <a:t>falso</a:t>
            </a:r>
            <a:r>
              <a:rPr lang="x-none" sz="2400" dirty="0"/>
              <a:t>, o resultado será </a:t>
            </a:r>
            <a:r>
              <a:rPr lang="x-none" sz="2400" b="1" dirty="0"/>
              <a:t>falso</a:t>
            </a:r>
            <a:r>
              <a:rPr lang="x-none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x-non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Exemplo de conjunção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x-none" sz="2400" dirty="0"/>
              <a:t> = “Trouxe ovos”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q = “</a:t>
            </a:r>
            <a:r>
              <a:rPr lang="en-US" sz="2400" dirty="0" err="1"/>
              <a:t>Trouxe</a:t>
            </a:r>
            <a:r>
              <a:rPr lang="en-US" sz="2400" dirty="0"/>
              <a:t> </a:t>
            </a:r>
            <a:r>
              <a:rPr lang="en-US" sz="2400" dirty="0" err="1"/>
              <a:t>leite</a:t>
            </a:r>
            <a:r>
              <a:rPr lang="en-US" sz="24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Tabela verdade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Expressões Lógicas – Conjunção ( E 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1C4399-DAB9-F646-A747-FD8A8F41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36" y="4347851"/>
            <a:ext cx="5612609" cy="2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6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Só é </a:t>
            </a:r>
            <a:r>
              <a:rPr lang="x-none" sz="2000" b="1" dirty="0"/>
              <a:t>falso</a:t>
            </a:r>
            <a:r>
              <a:rPr lang="x-none" sz="2000" dirty="0"/>
              <a:t> caso ambos os operandos forem </a:t>
            </a:r>
            <a:r>
              <a:rPr lang="x-none" sz="2000" b="1" dirty="0"/>
              <a:t>falso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x-none" sz="2800" dirty="0"/>
              <a:t>Se ao menos um dos operandos for </a:t>
            </a:r>
            <a:r>
              <a:rPr lang="x-none" sz="2800" b="1" dirty="0"/>
              <a:t>verdadeiro</a:t>
            </a:r>
            <a:r>
              <a:rPr lang="x-none" sz="2800" dirty="0"/>
              <a:t>, então o resultado também será </a:t>
            </a:r>
            <a:r>
              <a:rPr lang="x-none" sz="2800" b="1" dirty="0"/>
              <a:t>verdadeiro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x-non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Exemplo de disjunção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x-none" sz="2800" dirty="0"/>
              <a:t> = “Trouxe suco”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q</a:t>
            </a:r>
            <a:r>
              <a:rPr lang="x-none" sz="2800" dirty="0"/>
              <a:t> = “Trouxe refrigerante”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x-non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Tabela verdade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Expressões Lógicas – Disjunção ( OU 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034C4B-6DB2-9C4E-9E13-3C40D322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77" y="4367687"/>
            <a:ext cx="5742709" cy="24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3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Inverte o valor lógico aplicado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Exemplo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x-none" sz="2800" dirty="0"/>
              <a:t> = “O Brasil é hexacampeão”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x-non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Tabela verdade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32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Expressões Lógicas – Negação ( NÃO 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56F13A-5872-A140-B72A-49C34CAE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16" y="3775204"/>
            <a:ext cx="2837551" cy="15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01</a:t>
            </a:r>
            <a:br>
              <a:rPr lang="pt-BR" dirty="0"/>
            </a:br>
            <a:r>
              <a:rPr lang="pt-BR" dirty="0"/>
              <a:t>Entrada e Saída de Dados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1) Imagine que é </a:t>
            </a:r>
            <a:r>
              <a:rPr lang="en-US" sz="2400" dirty="0" err="1"/>
              <a:t>preciso</a:t>
            </a:r>
            <a:r>
              <a:rPr lang="en-US" sz="2400" dirty="0"/>
              <a:t> </a:t>
            </a:r>
            <a:r>
              <a:rPr lang="en-US" sz="2400" dirty="0" err="1"/>
              <a:t>informar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usuário</a:t>
            </a:r>
            <a:r>
              <a:rPr lang="en-US" sz="2400" dirty="0"/>
              <a:t> se um </a:t>
            </a:r>
            <a:r>
              <a:rPr lang="en-US" sz="2400" dirty="0" err="1"/>
              <a:t>número</a:t>
            </a:r>
            <a:r>
              <a:rPr lang="en-US" sz="2400" dirty="0"/>
              <a:t> é </a:t>
            </a:r>
            <a:r>
              <a:rPr lang="en-US" sz="2400" dirty="0" err="1"/>
              <a:t>maior</a:t>
            </a:r>
            <a:r>
              <a:rPr lang="en-US" sz="2400" dirty="0"/>
              <a:t> que 10 e, </a:t>
            </a:r>
            <a:r>
              <a:rPr lang="en-US" sz="2400" dirty="0" err="1"/>
              <a:t>simultaneamente</a:t>
            </a:r>
            <a:r>
              <a:rPr lang="en-US" sz="2400" dirty="0"/>
              <a:t>, </a:t>
            </a:r>
            <a:r>
              <a:rPr lang="en-US" sz="2400" dirty="0" err="1"/>
              <a:t>menor</a:t>
            </a:r>
            <a:r>
              <a:rPr lang="en-US" sz="2400" dirty="0"/>
              <a:t> que 20: </a:t>
            </a:r>
          </a:p>
          <a:p>
            <a:endParaRPr lang="x-none" sz="2400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entreDezEVinte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20))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então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Número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entre 10 e 20”)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Exemplo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58B87F-CCB5-FC44-9E7B-2E47E9E1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631" y="3189389"/>
            <a:ext cx="1602392" cy="14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02</a:t>
            </a:r>
            <a:br>
              <a:rPr lang="pt-BR" dirty="0"/>
            </a:br>
            <a:r>
              <a:rPr lang="pt-BR" dirty="0"/>
              <a:t>Estruturas Condicionais</a:t>
            </a:r>
            <a:br>
              <a:rPr lang="pt-BR" dirty="0"/>
            </a:br>
            <a:r>
              <a:rPr lang="pt-BR" dirty="0"/>
              <a:t>Compostas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183013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Testa uma condição e, caso ela seja verdadeira, executa um bloco de comandos, </a:t>
            </a:r>
            <a:r>
              <a:rPr lang="pt-BR" sz="2000" b="1" dirty="0"/>
              <a:t>senão</a:t>
            </a:r>
            <a:r>
              <a:rPr lang="pt-BR" sz="2000" dirty="0"/>
              <a:t>, executa outro bloco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Sintaxe em pseudocódigo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Se</a:t>
            </a:r>
            <a:r>
              <a:rPr lang="pt-BR" sz="2000" dirty="0"/>
              <a:t> (&lt;expressão lógica&gt;) </a:t>
            </a:r>
            <a:r>
              <a:rPr lang="pt-BR" sz="2000" b="1" dirty="0"/>
              <a:t>então</a:t>
            </a:r>
          </a:p>
          <a:p>
            <a:r>
              <a:rPr lang="pt-BR" sz="2000" b="1" dirty="0"/>
              <a:t>	</a:t>
            </a:r>
            <a:r>
              <a:rPr lang="pt-BR" sz="2000" dirty="0"/>
              <a:t>&lt;sequência de comandos 1&gt;</a:t>
            </a:r>
          </a:p>
          <a:p>
            <a:r>
              <a:rPr lang="pt-BR" sz="2000" b="1" dirty="0"/>
              <a:t>Senão</a:t>
            </a:r>
          </a:p>
          <a:p>
            <a:r>
              <a:rPr lang="pt-BR" sz="2000" b="1" dirty="0"/>
              <a:t>	</a:t>
            </a:r>
            <a:r>
              <a:rPr lang="pt-BR" sz="2000" dirty="0"/>
              <a:t>&lt;sequência de comandos 2&gt;</a:t>
            </a:r>
            <a:endParaRPr lang="pt-BR" sz="2000" b="1" dirty="0"/>
          </a:p>
          <a:p>
            <a:r>
              <a:rPr lang="pt-BR" sz="2000" b="1" dirty="0" err="1"/>
              <a:t>Fim_se</a:t>
            </a:r>
            <a:endParaRPr lang="pt-BR" sz="2000" b="1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 Condicional Composta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8A7CCC-7CBB-734F-A767-3FFCA036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18" y="4375909"/>
            <a:ext cx="2977644" cy="10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8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parOuImpar1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resto: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resto ←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2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resto ←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(resto * 2)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(resto = 0)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então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número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é par”)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Senão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número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é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ímpar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Exemplo – Versão 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1A7D4D-053E-3644-8473-1D450655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53" y="1486912"/>
            <a:ext cx="1549747" cy="19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6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parOuImpar2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resto: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resto ←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 2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(resto = 0)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então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número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é par”)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Senão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número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é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ímpar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Exemplo – Versão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7483A3-EF1E-8A4A-A2CD-6FD518F5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427" y="1910631"/>
            <a:ext cx="1988056" cy="18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02</a:t>
            </a:r>
            <a:br>
              <a:rPr lang="pt-BR" dirty="0"/>
            </a:br>
            <a:r>
              <a:rPr lang="pt-BR" dirty="0"/>
              <a:t>Estruturas Condicionais</a:t>
            </a:r>
            <a:br>
              <a:rPr lang="pt-BR" dirty="0"/>
            </a:br>
            <a:r>
              <a:rPr lang="pt-BR" dirty="0"/>
              <a:t>Aninhadas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207694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Pode-secomporumaestruturacondicionalmais</a:t>
            </a:r>
            <a:r>
              <a:rPr lang="en-US" sz="2000" dirty="0"/>
              <a:t> </a:t>
            </a:r>
            <a:r>
              <a:rPr lang="en-US" sz="2000" dirty="0" err="1"/>
              <a:t>complexa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Coloca</a:t>
            </a:r>
            <a:r>
              <a:rPr lang="en-US" sz="2000" dirty="0"/>
              <a:t>-se </a:t>
            </a:r>
            <a:r>
              <a:rPr lang="en-US" sz="2000" dirty="0" err="1"/>
              <a:t>um“Se-Então</a:t>
            </a:r>
            <a:r>
              <a:rPr lang="en-US" sz="2000" dirty="0"/>
              <a:t>-[</a:t>
            </a:r>
            <a:r>
              <a:rPr lang="en-US" sz="2000" dirty="0" err="1"/>
              <a:t>Senão</a:t>
            </a:r>
            <a:r>
              <a:rPr lang="en-US" sz="2000" dirty="0"/>
              <a:t>]”dentro do outro,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necessidade</a:t>
            </a:r>
            <a:r>
              <a:rPr lang="en-US" sz="2000" dirty="0"/>
              <a:t> do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Pode-seutilizarestruturascondicionaissimples</a:t>
            </a:r>
            <a:r>
              <a:rPr lang="en-US" sz="2000" dirty="0"/>
              <a:t>, </a:t>
            </a:r>
            <a:r>
              <a:rPr lang="en-US" sz="2000" dirty="0" err="1"/>
              <a:t>compostas</a:t>
            </a:r>
            <a:r>
              <a:rPr lang="en-US" sz="2000" dirty="0"/>
              <a:t> e </a:t>
            </a:r>
            <a:r>
              <a:rPr lang="en-US" sz="2000" dirty="0" err="1"/>
              <a:t>múltiplas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elas</a:t>
            </a:r>
            <a:r>
              <a:rPr lang="en-US" sz="2000" dirty="0"/>
              <a:t> de </a:t>
            </a:r>
            <a:r>
              <a:rPr lang="en-US" sz="2000" dirty="0" err="1"/>
              <a:t>maneira</a:t>
            </a:r>
            <a:r>
              <a:rPr lang="en-US" sz="2000" dirty="0"/>
              <a:t> </a:t>
            </a:r>
            <a:r>
              <a:rPr lang="en-US" sz="2000" dirty="0" err="1"/>
              <a:t>aninhada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Criam</a:t>
            </a:r>
            <a:r>
              <a:rPr lang="en-US" sz="2000" dirty="0"/>
              <a:t>-se </a:t>
            </a:r>
            <a:r>
              <a:rPr lang="en-US" sz="2000" dirty="0" err="1"/>
              <a:t>vários</a:t>
            </a:r>
            <a:r>
              <a:rPr lang="en-US" sz="2000" dirty="0"/>
              <a:t> </a:t>
            </a:r>
            <a:r>
              <a:rPr lang="en-US" sz="2000" dirty="0" err="1"/>
              <a:t>níveis</a:t>
            </a:r>
            <a:r>
              <a:rPr lang="en-US" sz="2000" dirty="0"/>
              <a:t> de </a:t>
            </a:r>
            <a:r>
              <a:rPr lang="en-US" sz="2000" dirty="0" err="1"/>
              <a:t>decisões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que, a </a:t>
            </a:r>
            <a:r>
              <a:rPr lang="en-US" sz="2000" dirty="0" err="1"/>
              <a:t>decisão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interna só será </a:t>
            </a:r>
            <a:r>
              <a:rPr lang="en-US" sz="2000" dirty="0" err="1"/>
              <a:t>conferida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a </a:t>
            </a:r>
            <a:r>
              <a:rPr lang="en-US" sz="2000" dirty="0" err="1"/>
              <a:t>decisão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externa </a:t>
            </a:r>
            <a:r>
              <a:rPr lang="en-US" sz="2000" dirty="0" err="1"/>
              <a:t>tenha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 </a:t>
            </a:r>
            <a:r>
              <a:rPr lang="en-US" sz="2000" dirty="0" err="1"/>
              <a:t>verdadeiro</a:t>
            </a:r>
            <a:r>
              <a:rPr lang="en-US" sz="2000" dirty="0"/>
              <a:t>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 Condicional Aninhadas</a:t>
            </a:r>
          </a:p>
        </p:txBody>
      </p:sp>
    </p:spTree>
    <p:extLst>
      <p:ext uri="{BB962C8B-B14F-4D97-AF65-F5344CB8AC3E}">
        <p14:creationId xmlns:p14="http://schemas.microsoft.com/office/powerpoint/2010/main" val="209057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expressão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lógica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1&gt;)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então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expressão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lógica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2&gt;)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então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sequência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Senão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sequência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Senão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expressão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lógica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3&gt;)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então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sequência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-se </a:t>
            </a:r>
            <a:endParaRPr lang="x-none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 Condicional Aninhadas</a:t>
            </a:r>
          </a:p>
        </p:txBody>
      </p:sp>
    </p:spTree>
    <p:extLst>
      <p:ext uri="{BB962C8B-B14F-4D97-AF65-F5344CB8AC3E}">
        <p14:creationId xmlns:p14="http://schemas.microsoft.com/office/powerpoint/2010/main" val="174880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Construa</a:t>
            </a:r>
            <a:r>
              <a:rPr lang="en-US" sz="1800" dirty="0"/>
              <a:t> um </a:t>
            </a:r>
            <a:r>
              <a:rPr lang="en-US" sz="1800" dirty="0" err="1"/>
              <a:t>algoritmo</a:t>
            </a:r>
            <a:r>
              <a:rPr lang="en-US" sz="1800" dirty="0"/>
              <a:t> que </a:t>
            </a:r>
            <a:r>
              <a:rPr lang="en-US" sz="1800" dirty="0" err="1"/>
              <a:t>receba</a:t>
            </a:r>
            <a:r>
              <a:rPr lang="en-US" sz="1800" dirty="0"/>
              <a:t>, </a:t>
            </a:r>
            <a:r>
              <a:rPr lang="en-US" sz="1800" dirty="0" err="1"/>
              <a:t>como</a:t>
            </a:r>
            <a:r>
              <a:rPr lang="en-US" sz="1800" dirty="0"/>
              <a:t> entrada, a </a:t>
            </a:r>
            <a:r>
              <a:rPr lang="en-US" sz="1800" dirty="0" err="1"/>
              <a:t>média</a:t>
            </a:r>
            <a:r>
              <a:rPr lang="en-US" sz="1800" dirty="0"/>
              <a:t> final de um </a:t>
            </a:r>
            <a:r>
              <a:rPr lang="en-US" sz="1800" dirty="0" err="1"/>
              <a:t>aluno</a:t>
            </a:r>
            <a:r>
              <a:rPr lang="en-US" sz="18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Imprima</a:t>
            </a:r>
            <a:r>
              <a:rPr lang="en-US" sz="2400" dirty="0"/>
              <a:t> “</a:t>
            </a:r>
            <a:r>
              <a:rPr lang="en-US" sz="2400" dirty="0" err="1"/>
              <a:t>Aprovado</a:t>
            </a:r>
            <a:r>
              <a:rPr lang="en-US" sz="2400" dirty="0"/>
              <a:t>” </a:t>
            </a:r>
            <a:r>
              <a:rPr lang="en-US" sz="2400" dirty="0" err="1"/>
              <a:t>caso</a:t>
            </a:r>
            <a:r>
              <a:rPr lang="en-US" sz="2400" dirty="0"/>
              <a:t> a nota </a:t>
            </a:r>
            <a:r>
              <a:rPr lang="en-US" sz="2400" dirty="0" err="1"/>
              <a:t>seja</a:t>
            </a:r>
            <a:r>
              <a:rPr lang="en-US" sz="2400" dirty="0"/>
              <a:t> </a:t>
            </a:r>
            <a:r>
              <a:rPr lang="en-US" sz="2400" dirty="0" err="1"/>
              <a:t>maior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7.;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Exame</a:t>
            </a:r>
            <a:r>
              <a:rPr lang="en-US" sz="2400" dirty="0"/>
              <a:t>” se a </a:t>
            </a:r>
            <a:r>
              <a:rPr lang="en-US" sz="2400" dirty="0" err="1"/>
              <a:t>média</a:t>
            </a:r>
            <a:r>
              <a:rPr lang="en-US" sz="2400" dirty="0"/>
              <a:t> for </a:t>
            </a:r>
            <a:r>
              <a:rPr lang="en-US" sz="2400" dirty="0" err="1"/>
              <a:t>maior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4, </a:t>
            </a:r>
            <a:r>
              <a:rPr lang="en-US" sz="2400" dirty="0" err="1"/>
              <a:t>porém</a:t>
            </a:r>
            <a:r>
              <a:rPr lang="en-US" sz="2400" dirty="0"/>
              <a:t> </a:t>
            </a:r>
            <a:r>
              <a:rPr lang="en-US" sz="2400" dirty="0" err="1"/>
              <a:t>menor</a:t>
            </a:r>
            <a:r>
              <a:rPr lang="en-US" sz="2400" dirty="0"/>
              <a:t> que 7;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Imprima“Reprovado”casoamédiasejamenor</a:t>
            </a:r>
            <a:r>
              <a:rPr lang="en-US" sz="2400" dirty="0"/>
              <a:t> que 4.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514475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(media)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(media &gt;= 7.0)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então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Aprovado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Senão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(media &gt;= 4.0)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Senão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Reprovado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x-none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Exemplo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FB9130-9B49-A94F-8DAF-A4E6ABE4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41" y="1564426"/>
            <a:ext cx="1988056" cy="18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4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Comando utilizado para o usuário inserir informações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Pode ser através de teclado, mouse, toque, arquivo, etc...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Em pseudocódigo utiliza-se </a:t>
            </a:r>
            <a:r>
              <a:rPr lang="pt-BR" sz="2000" b="1" dirty="0"/>
              <a:t>leia()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Sintaxe: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leia (&lt;</a:t>
            </a:r>
            <a:r>
              <a:rPr lang="pt-BR" sz="2800" dirty="0" err="1"/>
              <a:t>nome_da_variável</a:t>
            </a:r>
            <a:r>
              <a:rPr lang="pt-BR" sz="2800" dirty="0"/>
              <a:t>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Exemplo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leia(idade)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Entrada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02</a:t>
            </a:r>
            <a:br>
              <a:rPr lang="pt-BR" dirty="0"/>
            </a:br>
            <a:r>
              <a:rPr lang="pt-BR" dirty="0"/>
              <a:t>Estruturas Condicionais</a:t>
            </a:r>
            <a:br>
              <a:rPr lang="pt-BR" dirty="0"/>
            </a:br>
            <a:r>
              <a:rPr lang="pt-BR" dirty="0" err="1"/>
              <a:t>Multiplas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2970647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Há </a:t>
            </a:r>
            <a:r>
              <a:rPr lang="en-US" sz="2000" dirty="0" err="1"/>
              <a:t>situações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mesma</a:t>
            </a:r>
            <a:r>
              <a:rPr lang="en-US" sz="2000" dirty="0"/>
              <a:t> </a:t>
            </a:r>
            <a:r>
              <a:rPr lang="en-US" sz="2000" dirty="0" err="1"/>
              <a:t>variável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gerar</a:t>
            </a:r>
            <a:r>
              <a:rPr lang="en-US" sz="2000" dirty="0"/>
              <a:t> </a:t>
            </a:r>
            <a:r>
              <a:rPr lang="en-US" sz="2000" dirty="0" err="1"/>
              <a:t>condições</a:t>
            </a:r>
            <a:r>
              <a:rPr lang="en-US" sz="2000" dirty="0"/>
              <a:t> </a:t>
            </a:r>
            <a:r>
              <a:rPr lang="en-US" sz="2000" dirty="0" err="1"/>
              <a:t>múltiplas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mesma</a:t>
            </a:r>
            <a:r>
              <a:rPr lang="en-US" sz="2000" dirty="0"/>
              <a:t> </a:t>
            </a:r>
            <a:r>
              <a:rPr lang="en-US" sz="2000" dirty="0" err="1"/>
              <a:t>condição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levar</a:t>
            </a:r>
            <a:r>
              <a:rPr lang="en-US" sz="2000" dirty="0"/>
              <a:t> a </a:t>
            </a:r>
            <a:r>
              <a:rPr lang="en-US" sz="2000" dirty="0" err="1"/>
              <a:t>mais</a:t>
            </a:r>
            <a:r>
              <a:rPr lang="en-US" sz="2000" dirty="0"/>
              <a:t> de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caminhos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Geralmente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única</a:t>
            </a:r>
            <a:r>
              <a:rPr lang="en-US" sz="2000" dirty="0"/>
              <a:t> </a:t>
            </a:r>
            <a:r>
              <a:rPr lang="en-US" sz="2000" dirty="0" err="1"/>
              <a:t>variável</a:t>
            </a:r>
            <a:r>
              <a:rPr lang="en-US" sz="2000" dirty="0"/>
              <a:t> </a:t>
            </a:r>
            <a:r>
              <a:rPr lang="en-US" sz="2000" dirty="0" err="1"/>
              <a:t>acaba</a:t>
            </a:r>
            <a:r>
              <a:rPr lang="en-US" sz="2000" dirty="0"/>
              <a:t> </a:t>
            </a:r>
            <a:r>
              <a:rPr lang="en-US" sz="2000" dirty="0" err="1"/>
              <a:t>controlando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vários</a:t>
            </a:r>
            <a:r>
              <a:rPr lang="en-US" sz="2000" dirty="0"/>
              <a:t> </a:t>
            </a:r>
            <a:r>
              <a:rPr lang="en-US" sz="2000" dirty="0" err="1"/>
              <a:t>caminhos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É </a:t>
            </a:r>
            <a:r>
              <a:rPr lang="en-US" sz="2000" dirty="0" err="1"/>
              <a:t>como</a:t>
            </a:r>
            <a:r>
              <a:rPr lang="en-US" sz="2000" dirty="0"/>
              <a:t> se fosse um “menu” de </a:t>
            </a:r>
            <a:r>
              <a:rPr lang="en-US" sz="2000" dirty="0" err="1"/>
              <a:t>opções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Basicamente</a:t>
            </a:r>
            <a:r>
              <a:rPr lang="en-US" sz="2800" dirty="0"/>
              <a:t>, </a:t>
            </a:r>
            <a:r>
              <a:rPr lang="en-US" sz="2800" dirty="0" err="1"/>
              <a:t>substitui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sequência</a:t>
            </a:r>
            <a:r>
              <a:rPr lang="en-US" sz="2800" dirty="0"/>
              <a:t> de </a:t>
            </a:r>
            <a:r>
              <a:rPr lang="en-US" sz="2800" dirty="0" err="1"/>
              <a:t>condições</a:t>
            </a:r>
            <a:r>
              <a:rPr lang="en-US" sz="2800" dirty="0"/>
              <a:t> simples </a:t>
            </a:r>
            <a:r>
              <a:rPr lang="en-US" sz="2800" dirty="0" err="1"/>
              <a:t>baseadas</a:t>
            </a:r>
            <a:r>
              <a:rPr lang="en-US" sz="2800" dirty="0"/>
              <a:t> (</a:t>
            </a:r>
            <a:r>
              <a:rPr lang="en-US" sz="2800" dirty="0" err="1"/>
              <a:t>Se-Então</a:t>
            </a:r>
            <a:r>
              <a:rPr lang="en-US" sz="2800" dirty="0"/>
              <a:t>)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única</a:t>
            </a:r>
            <a:r>
              <a:rPr lang="en-US" sz="2800" dirty="0"/>
              <a:t> </a:t>
            </a:r>
            <a:r>
              <a:rPr lang="en-US" sz="2800" dirty="0" err="1"/>
              <a:t>variável</a:t>
            </a:r>
            <a:r>
              <a:rPr lang="en-US" sz="2800" dirty="0"/>
              <a:t>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 Condicional Múltipla</a:t>
            </a:r>
          </a:p>
        </p:txBody>
      </p:sp>
    </p:spTree>
    <p:extLst>
      <p:ext uri="{BB962C8B-B14F-4D97-AF65-F5344CB8AC3E}">
        <p14:creationId xmlns:p14="http://schemas.microsoft.com/office/powerpoint/2010/main" val="262398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variável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&lt;valor 1&gt;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1&gt;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&lt;valor 2&gt;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2&gt;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&lt;valor 3&gt;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3&gt;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⁞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&lt;valor N&gt;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N&gt;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Senão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padrão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Fim_caso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 Condicional Múltipla</a:t>
            </a:r>
          </a:p>
        </p:txBody>
      </p:sp>
    </p:spTree>
    <p:extLst>
      <p:ext uri="{BB962C8B-B14F-4D97-AF65-F5344CB8AC3E}">
        <p14:creationId xmlns:p14="http://schemas.microsoft.com/office/powerpoint/2010/main" val="406076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2000" dirty="0" err="1"/>
              <a:t>Desenvolva</a:t>
            </a:r>
            <a:r>
              <a:rPr lang="en-US" sz="2000" dirty="0"/>
              <a:t> um </a:t>
            </a:r>
            <a:r>
              <a:rPr lang="en-US" sz="2000" dirty="0" err="1"/>
              <a:t>algoritmo</a:t>
            </a:r>
            <a:r>
              <a:rPr lang="en-US" sz="2000" dirty="0"/>
              <a:t> que, </a:t>
            </a:r>
            <a:r>
              <a:rPr lang="en-US" sz="2000" dirty="0" err="1"/>
              <a:t>dependendo</a:t>
            </a:r>
            <a:r>
              <a:rPr lang="en-US" sz="2000" dirty="0"/>
              <a:t> do valor (</a:t>
            </a:r>
            <a:r>
              <a:rPr lang="en-US" sz="2000" dirty="0" err="1"/>
              <a:t>número</a:t>
            </a:r>
            <a:r>
              <a:rPr lang="en-US" sz="2000" dirty="0"/>
              <a:t> </a:t>
            </a:r>
            <a:r>
              <a:rPr lang="en-US" sz="2000" dirty="0" err="1"/>
              <a:t>inteiro</a:t>
            </a:r>
            <a:r>
              <a:rPr lang="en-US" sz="2000" dirty="0"/>
              <a:t>) </a:t>
            </a:r>
            <a:r>
              <a:rPr lang="en-US" sz="2000" dirty="0" err="1"/>
              <a:t>digitado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usuário</a:t>
            </a:r>
            <a:r>
              <a:rPr lang="en-US" sz="2000" dirty="0"/>
              <a:t>, </a:t>
            </a:r>
            <a:r>
              <a:rPr lang="en-US" sz="2000" dirty="0" err="1"/>
              <a:t>imprimir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tela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 da </a:t>
            </a:r>
            <a:r>
              <a:rPr lang="en-US" sz="2000" dirty="0" err="1"/>
              <a:t>semana</a:t>
            </a:r>
            <a:r>
              <a:rPr lang="en-US" sz="2000" dirty="0"/>
              <a:t> </a:t>
            </a:r>
            <a:r>
              <a:rPr lang="en-US" sz="2000" dirty="0" err="1"/>
              <a:t>correspondente</a:t>
            </a:r>
            <a:r>
              <a:rPr lang="en-US" sz="2000" dirty="0"/>
              <a:t> </a:t>
            </a:r>
            <a:r>
              <a:rPr lang="en-US" sz="2000" dirty="0" err="1"/>
              <a:t>àquele</a:t>
            </a:r>
            <a:r>
              <a:rPr lang="en-US" sz="2000" dirty="0"/>
              <a:t> </a:t>
            </a:r>
            <a:r>
              <a:rPr lang="en-US" sz="2000" dirty="0" err="1"/>
              <a:t>número</a:t>
            </a:r>
            <a:r>
              <a:rPr lang="en-US" sz="2000" dirty="0"/>
              <a:t>: </a:t>
            </a:r>
          </a:p>
          <a:p>
            <a:r>
              <a:rPr lang="en-US" sz="2000" dirty="0"/>
              <a:t>	1 → </a:t>
            </a:r>
            <a:r>
              <a:rPr lang="en-US" sz="2000" dirty="0" err="1"/>
              <a:t>domingo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2 → </a:t>
            </a:r>
            <a:r>
              <a:rPr lang="en-US" sz="2000" dirty="0" err="1"/>
              <a:t>segunda-feira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	3 → </a:t>
            </a:r>
            <a:r>
              <a:rPr lang="en-US" sz="2000" dirty="0" err="1"/>
              <a:t>terça-feira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4 → </a:t>
            </a:r>
            <a:r>
              <a:rPr lang="en-US" sz="2000" dirty="0" err="1"/>
              <a:t>quarta-feira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5 → </a:t>
            </a:r>
            <a:r>
              <a:rPr lang="en-US" sz="2000" dirty="0" err="1"/>
              <a:t>quinta-feira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6 → </a:t>
            </a:r>
            <a:r>
              <a:rPr lang="en-US" sz="2000" dirty="0" err="1"/>
              <a:t>sexta-feira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7 → </a:t>
            </a:r>
            <a:r>
              <a:rPr lang="en-US" sz="2000" dirty="0" err="1"/>
              <a:t>sábado</a:t>
            </a:r>
            <a:r>
              <a:rPr lang="en-US" sz="2000" dirty="0"/>
              <a:t>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616208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876822"/>
            <a:ext cx="9791599" cy="60563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diaDaSemana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Domingo”)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Segunda”)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Quinta”)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escreval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Sábado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Senão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(“Valor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Inválido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Fim_caso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73601" y="518316"/>
            <a:ext cx="8652318" cy="444706"/>
          </a:xfrm>
        </p:spPr>
        <p:txBody>
          <a:bodyPr>
            <a:normAutofit lnSpcReduction="10000"/>
          </a:bodyPr>
          <a:lstStyle/>
          <a:p>
            <a:r>
              <a:rPr lang="x-none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589821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Comando utilizado para que o programa escreva algo para o usuário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x-non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Pode ser via monitor, tela, impressora, arquivo, etc…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Em pseudocódigo utiliza-se </a:t>
            </a:r>
            <a:r>
              <a:rPr lang="x-none" sz="1800" b="1" dirty="0"/>
              <a:t>escreva() </a:t>
            </a:r>
            <a:r>
              <a:rPr lang="x-none" sz="1800" dirty="0"/>
              <a:t>ou </a:t>
            </a:r>
            <a:r>
              <a:rPr lang="x-none" sz="1800" b="1" dirty="0"/>
              <a:t>escreval()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Sintaxe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x-none" sz="2400" dirty="0"/>
              <a:t>screva(nome_da_variavel)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x-non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Exemplo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x-none" sz="2400" dirty="0"/>
              <a:t>screva(idade) ou escreva(“Olá Mundo!”);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16827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Entrada de Dados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x-none" sz="2400" dirty="0"/>
              <a:t>eia(num)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x-none" sz="2400" dirty="0"/>
              <a:t>eia(var1, var2)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x-non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 dirty="0"/>
              <a:t>Saída de Dados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x-none" sz="2400" dirty="0"/>
              <a:t>screval (“Insira um número:”)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x-none" sz="2400" dirty="0"/>
              <a:t>screva(num)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x-none" sz="2400" dirty="0"/>
              <a:t>screval(“O número é: “, num)</a:t>
            </a:r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Entrada e Saída de Dados - Exemplo</a:t>
            </a:r>
          </a:p>
        </p:txBody>
      </p:sp>
    </p:spTree>
    <p:extLst>
      <p:ext uri="{BB962C8B-B14F-4D97-AF65-F5344CB8AC3E}">
        <p14:creationId xmlns:p14="http://schemas.microsoft.com/office/powerpoint/2010/main" val="357006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Todo algoritmo deve ter no mínimo a estrutura:</a:t>
            </a:r>
            <a:endParaRPr lang="x-none" sz="18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 Geral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AAC7DF0-AF66-B249-A567-47092FED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26" y="1510315"/>
            <a:ext cx="9031997" cy="491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8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02</a:t>
            </a:r>
            <a:br>
              <a:rPr lang="pt-BR" dirty="0"/>
            </a:br>
            <a:r>
              <a:rPr lang="pt-BR" dirty="0"/>
              <a:t>Estruturas Condicionais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191198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Permite a montagem de condições que podem gerar diferentes trajetórias de operação do programa.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Por exemplo, tomar decisões, escolher entre diferentes opções, realizar comparações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Imagine um programa, onde é preciso determinar se a idade da pessoa for menor que 18 anos alguma ação deverá ser tomada.</a:t>
            </a:r>
            <a:endParaRPr lang="x-none" sz="24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77763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800" dirty="0"/>
              <a:t>Chamado também de estrutura de decisão ou esrtutura de seleção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800" dirty="0"/>
              <a:t>A sequencia a ser executada depende de uma condição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800" dirty="0"/>
              <a:t>Caso a condição seja </a:t>
            </a:r>
            <a:r>
              <a:rPr lang="x-none" sz="2800" b="1" dirty="0"/>
              <a:t>verdadeira</a:t>
            </a:r>
            <a:r>
              <a:rPr lang="x-none" sz="2800" dirty="0"/>
              <a:t>, o bloco de comandos é </a:t>
            </a:r>
            <a:r>
              <a:rPr lang="x-none" sz="2800" b="1" dirty="0"/>
              <a:t>executado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800" dirty="0"/>
              <a:t>Caso a condição seja </a:t>
            </a:r>
            <a:r>
              <a:rPr lang="x-none" sz="2800" b="1" dirty="0"/>
              <a:t>falsa</a:t>
            </a:r>
            <a:r>
              <a:rPr lang="x-none" sz="2800" dirty="0"/>
              <a:t>, o bloco de comandos é </a:t>
            </a:r>
            <a:r>
              <a:rPr lang="x-none" sz="2800" b="1" dirty="0"/>
              <a:t>ignorado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800" dirty="0"/>
              <a:t>Permite i</a:t>
            </a:r>
            <a:r>
              <a:rPr lang="x-none" sz="2800" b="1" dirty="0"/>
              <a:t>nterromper</a:t>
            </a:r>
            <a:r>
              <a:rPr lang="x-none" sz="2800" dirty="0"/>
              <a:t> e/ou </a:t>
            </a:r>
            <a:r>
              <a:rPr lang="x-none" sz="2800" b="1" dirty="0"/>
              <a:t>redirecionar</a:t>
            </a:r>
            <a:r>
              <a:rPr lang="x-none" sz="2800" dirty="0"/>
              <a:t> o fluxo de um algoritm</a:t>
            </a: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Estruturas Condicionais</a:t>
            </a:r>
          </a:p>
        </p:txBody>
      </p:sp>
    </p:spTree>
    <p:extLst>
      <p:ext uri="{BB962C8B-B14F-4D97-AF65-F5344CB8AC3E}">
        <p14:creationId xmlns:p14="http://schemas.microsoft.com/office/powerpoint/2010/main" val="339527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942</Words>
  <Application>Microsoft Office PowerPoint</Application>
  <PresentationFormat>Personalizar</PresentationFormat>
  <Paragraphs>277</Paragraphs>
  <Slides>35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Algoritmos e Lógica de Programação I</vt:lpstr>
      <vt:lpstr>Unidade 01 Entrada e Saída de Dados</vt:lpstr>
      <vt:lpstr>Apresentação do PowerPoint</vt:lpstr>
      <vt:lpstr>Apresentação do PowerPoint</vt:lpstr>
      <vt:lpstr>Apresentação do PowerPoint</vt:lpstr>
      <vt:lpstr>Apresentação do PowerPoint</vt:lpstr>
      <vt:lpstr>Unidade 02 Estruturas Condicionais</vt:lpstr>
      <vt:lpstr>Apresentação do PowerPoint</vt:lpstr>
      <vt:lpstr>Apresentação do PowerPoint</vt:lpstr>
      <vt:lpstr>Apresentação do PowerPoint</vt:lpstr>
      <vt:lpstr>Unidade 02 Estruturas Condicionais Simples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Unidade 02 Estruturas Condicionais Compostas</vt:lpstr>
      <vt:lpstr>Apresentação do PowerPoint</vt:lpstr>
      <vt:lpstr>Apresentação do PowerPoint</vt:lpstr>
      <vt:lpstr>Apresentação do PowerPoint</vt:lpstr>
      <vt:lpstr>Unidade 02 Estruturas Condicionais Aninhadas</vt:lpstr>
      <vt:lpstr>Apresentação do PowerPoint</vt:lpstr>
      <vt:lpstr>Apresentação do PowerPoint</vt:lpstr>
      <vt:lpstr>Apresentação do PowerPoint</vt:lpstr>
      <vt:lpstr>Apresentação do PowerPoint</vt:lpstr>
      <vt:lpstr>Unidade 02 Estruturas Condicionais Multiplas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Samantha Freitas</cp:lastModifiedBy>
  <cp:revision>219</cp:revision>
  <cp:lastPrinted>2021-05-21T20:29:14Z</cp:lastPrinted>
  <dcterms:created xsi:type="dcterms:W3CDTF">2020-01-23T19:05:58Z</dcterms:created>
  <dcterms:modified xsi:type="dcterms:W3CDTF">2022-05-10T22:48:39Z</dcterms:modified>
</cp:coreProperties>
</file>