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4" r:id="rId4"/>
    <p:sldId id="265" r:id="rId5"/>
    <p:sldId id="269" r:id="rId6"/>
    <p:sldId id="273" r:id="rId7"/>
    <p:sldId id="274" r:id="rId8"/>
    <p:sldId id="276" r:id="rId9"/>
    <p:sldId id="275" r:id="rId10"/>
    <p:sldId id="270" r:id="rId11"/>
    <p:sldId id="263" r:id="rId1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0A435A"/>
    <a:srgbClr val="FF9933"/>
    <a:srgbClr val="F03CDB"/>
    <a:srgbClr val="00A6E9"/>
    <a:srgbClr val="1F3039"/>
    <a:srgbClr val="EE7325"/>
    <a:srgbClr val="FDC432"/>
    <a:srgbClr val="8A4194"/>
    <a:srgbClr val="E8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9" autoAdjust="0"/>
    <p:restoredTop sz="94833"/>
  </p:normalViewPr>
  <p:slideViewPr>
    <p:cSldViewPr snapToGrid="0">
      <p:cViewPr varScale="1">
        <p:scale>
          <a:sx n="108" d="100"/>
          <a:sy n="108" d="100"/>
        </p:scale>
        <p:origin x="85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07/04/2022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791E-3897-9641-8CDD-690656A0846F}" type="datetimeFigureOut">
              <a:rPr lang="en-BR" smtClean="0"/>
              <a:t>07/04/22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A236-B422-6F47-85B4-ABECEC1B834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301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8935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116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9169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4178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64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3816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212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9"/>
          <a:stretch/>
        </p:blipFill>
        <p:spPr>
          <a:xfrm>
            <a:off x="-13252" y="-17276"/>
            <a:ext cx="12205252" cy="687527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7997" y="17276"/>
            <a:ext cx="12159534" cy="6858000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74" y="6051521"/>
            <a:ext cx="2244060" cy="432498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0503425-6922-1048-8027-C08742593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 animBg="1"/>
      <p:bldP spid="8" grpId="0"/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EE7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35" y="-78418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61" r:id="rId6"/>
    <p:sldLayoutId id="2147483653" r:id="rId7"/>
    <p:sldLayoutId id="2147483659" r:id="rId8"/>
    <p:sldLayoutId id="2147483654" r:id="rId9"/>
    <p:sldLayoutId id="2147483660" r:id="rId10"/>
    <p:sldLayoutId id="2147483655" r:id="rId11"/>
    <p:sldLayoutId id="2147483662" r:id="rId12"/>
    <p:sldLayoutId id="2147483663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297" y="2378329"/>
            <a:ext cx="6007766" cy="16764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Algoritmos e Lógica de Programação </a:t>
            </a:r>
            <a:r>
              <a:rPr lang="pt-B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I</a:t>
            </a:r>
            <a:endParaRPr lang="pt-BR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g ← q * 1000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peso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quilos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:”)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(pes)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(pes)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(“O peso,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é:”,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39527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05</a:t>
            </a:r>
            <a:br>
              <a:rPr lang="pt-BR" dirty="0"/>
            </a:br>
            <a:r>
              <a:rPr lang="pt-BR" dirty="0"/>
              <a:t>Sub-rotinas – Procedimentos e Funções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Uma sub-</a:t>
            </a:r>
            <a:r>
              <a:rPr lang="en-US" sz="1800" dirty="0" err="1"/>
              <a:t>rotina</a:t>
            </a:r>
            <a:r>
              <a:rPr lang="en-US" sz="1800" dirty="0"/>
              <a:t> é um </a:t>
            </a:r>
            <a:r>
              <a:rPr lang="en-US" sz="1800" dirty="0" err="1"/>
              <a:t>bloco</a:t>
            </a:r>
            <a:r>
              <a:rPr lang="en-US" sz="1800" dirty="0"/>
              <a:t> de </a:t>
            </a:r>
            <a:r>
              <a:rPr lang="en-US" sz="1800" dirty="0" err="1"/>
              <a:t>instruções</a:t>
            </a:r>
            <a:r>
              <a:rPr lang="en-US" sz="1800" dirty="0"/>
              <a:t> que </a:t>
            </a:r>
            <a:r>
              <a:rPr lang="en-US" sz="1800" dirty="0" err="1"/>
              <a:t>realiza</a:t>
            </a:r>
            <a:r>
              <a:rPr lang="en-US" sz="1800" dirty="0"/>
              <a:t> </a:t>
            </a:r>
            <a:r>
              <a:rPr lang="en-US" sz="1800" dirty="0" err="1"/>
              <a:t>tarefas</a:t>
            </a:r>
            <a:r>
              <a:rPr lang="en-US" sz="1800" dirty="0"/>
              <a:t> </a:t>
            </a:r>
            <a:r>
              <a:rPr lang="en-US" sz="1800" dirty="0" err="1"/>
              <a:t>específicas</a:t>
            </a:r>
            <a:r>
              <a:rPr lang="en-US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Durante a </a:t>
            </a:r>
            <a:r>
              <a:rPr lang="en-US" sz="1800" dirty="0" err="1"/>
              <a:t>execução</a:t>
            </a:r>
            <a:r>
              <a:rPr lang="en-US" sz="1800" dirty="0"/>
              <a:t> </a:t>
            </a:r>
            <a:r>
              <a:rPr lang="en-US" sz="1800" dirty="0" err="1"/>
              <a:t>são</a:t>
            </a:r>
            <a:r>
              <a:rPr lang="en-US" sz="1800" dirty="0"/>
              <a:t> </a:t>
            </a:r>
            <a:r>
              <a:rPr lang="en-US" sz="1800" dirty="0" err="1"/>
              <a:t>carregadas</a:t>
            </a:r>
            <a:r>
              <a:rPr lang="en-US" sz="1800" dirty="0"/>
              <a:t> </a:t>
            </a:r>
            <a:r>
              <a:rPr lang="en-US" sz="1800" dirty="0" err="1"/>
              <a:t>apenas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 e </a:t>
            </a:r>
            <a:r>
              <a:rPr lang="en-US" sz="1800" dirty="0" err="1"/>
              <a:t>podem</a:t>
            </a:r>
            <a:r>
              <a:rPr lang="en-US" sz="1800" dirty="0"/>
              <a:t> ser </a:t>
            </a:r>
            <a:r>
              <a:rPr lang="en-US" sz="1800" dirty="0" err="1"/>
              <a:t>executadas</a:t>
            </a:r>
            <a:r>
              <a:rPr lang="en-US" sz="1800" dirty="0"/>
              <a:t> </a:t>
            </a:r>
            <a:r>
              <a:rPr lang="en-US" sz="1800" dirty="0" err="1"/>
              <a:t>quantas</a:t>
            </a:r>
            <a:r>
              <a:rPr lang="en-US" sz="1800" dirty="0"/>
              <a:t> </a:t>
            </a:r>
            <a:r>
              <a:rPr lang="en-US" sz="1800" dirty="0" err="1"/>
              <a:t>vezes</a:t>
            </a:r>
            <a:r>
              <a:rPr lang="en-US" sz="1800" dirty="0"/>
              <a:t> for </a:t>
            </a:r>
            <a:r>
              <a:rPr lang="en-US" sz="1800" dirty="0" err="1"/>
              <a:t>necessário</a:t>
            </a:r>
            <a:r>
              <a:rPr lang="en-US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São</a:t>
            </a:r>
            <a:r>
              <a:rPr lang="en-US" sz="1800" dirty="0"/>
              <a:t> </a:t>
            </a:r>
            <a:r>
              <a:rPr lang="en-US" sz="1800" dirty="0" err="1"/>
              <a:t>utilizadas</a:t>
            </a:r>
            <a:r>
              <a:rPr lang="en-US" sz="1800" dirty="0"/>
              <a:t> para se </a:t>
            </a:r>
            <a:r>
              <a:rPr lang="en-US" sz="1800" dirty="0" err="1"/>
              <a:t>dividir</a:t>
            </a:r>
            <a:r>
              <a:rPr lang="en-US" sz="1800" dirty="0"/>
              <a:t> um </a:t>
            </a:r>
            <a:r>
              <a:rPr lang="en-US" sz="1800" dirty="0" err="1"/>
              <a:t>problema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problemas</a:t>
            </a:r>
            <a:r>
              <a:rPr lang="en-US" sz="1800" dirty="0"/>
              <a:t> </a:t>
            </a:r>
            <a:r>
              <a:rPr lang="en-US" sz="1800" dirty="0" err="1"/>
              <a:t>menores</a:t>
            </a:r>
            <a:r>
              <a:rPr lang="en-US" sz="1800" dirty="0"/>
              <a:t> (</a:t>
            </a:r>
            <a:r>
              <a:rPr lang="en-US" sz="1800" dirty="0" err="1"/>
              <a:t>subproblemas</a:t>
            </a:r>
            <a:r>
              <a:rPr lang="en-US" sz="180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Modularização</a:t>
            </a:r>
            <a:r>
              <a:rPr lang="en-US" sz="2400" dirty="0"/>
              <a:t>: o </a:t>
            </a:r>
            <a:r>
              <a:rPr lang="en-US" sz="2400" dirty="0" err="1"/>
              <a:t>problema</a:t>
            </a:r>
            <a:r>
              <a:rPr lang="en-US" sz="2400" dirty="0"/>
              <a:t> é </a:t>
            </a:r>
            <a:r>
              <a:rPr lang="en-US" sz="2400" dirty="0" err="1"/>
              <a:t>dividido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partes</a:t>
            </a:r>
            <a:r>
              <a:rPr lang="en-US" sz="2400" dirty="0"/>
              <a:t> </a:t>
            </a:r>
            <a:r>
              <a:rPr lang="en-US" sz="2400" dirty="0" err="1"/>
              <a:t>coerentes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Evita-se </a:t>
            </a:r>
            <a:r>
              <a:rPr lang="en-US" sz="1800" dirty="0" err="1"/>
              <a:t>repetição</a:t>
            </a:r>
            <a:r>
              <a:rPr lang="en-US" sz="1800" dirty="0"/>
              <a:t> de </a:t>
            </a:r>
            <a:r>
              <a:rPr lang="en-US" sz="1800" dirty="0" err="1"/>
              <a:t>código</a:t>
            </a:r>
            <a:r>
              <a:rPr lang="en-US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Legibilidade</a:t>
            </a:r>
            <a:r>
              <a:rPr lang="en-US" sz="1800" dirty="0"/>
              <a:t> </a:t>
            </a:r>
            <a:r>
              <a:rPr lang="en-US" sz="1800" dirty="0" err="1"/>
              <a:t>facilitada</a:t>
            </a:r>
            <a:r>
              <a:rPr lang="en-US" sz="1800" dirty="0"/>
              <a:t> (</a:t>
            </a:r>
            <a:r>
              <a:rPr lang="en-US" sz="1800" dirty="0" err="1"/>
              <a:t>abstração</a:t>
            </a:r>
            <a:r>
              <a:rPr lang="en-US" sz="1800" dirty="0"/>
              <a:t> da </a:t>
            </a:r>
            <a:r>
              <a:rPr lang="en-US" sz="1800" dirty="0" err="1"/>
              <a:t>complexidade</a:t>
            </a:r>
            <a:r>
              <a:rPr lang="en-US" sz="1800" dirty="0"/>
              <a:t>)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Sub-rotinas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Exemplos</a:t>
            </a:r>
            <a:r>
              <a:rPr lang="en-US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Validação</a:t>
            </a:r>
            <a:r>
              <a:rPr lang="en-US" sz="2800" dirty="0"/>
              <a:t> de CPF/CNPJ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Encontrar</a:t>
            </a:r>
            <a:r>
              <a:rPr lang="en-US" sz="2800" dirty="0"/>
              <a:t> um CEP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Calcular</a:t>
            </a:r>
            <a:r>
              <a:rPr lang="en-US" sz="2800" dirty="0"/>
              <a:t> </a:t>
            </a:r>
            <a:r>
              <a:rPr lang="en-US" sz="2800" dirty="0" err="1"/>
              <a:t>frete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Inicialização</a:t>
            </a:r>
            <a:r>
              <a:rPr lang="en-US" sz="2800" dirty="0"/>
              <a:t> de </a:t>
            </a:r>
            <a:r>
              <a:rPr lang="en-US" sz="2800" dirty="0" err="1"/>
              <a:t>vetores</a:t>
            </a:r>
            <a:r>
              <a:rPr lang="en-US" sz="2800" dirty="0"/>
              <a:t> e </a:t>
            </a:r>
            <a:r>
              <a:rPr lang="en-US" sz="2800" dirty="0" err="1"/>
              <a:t>matrizes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Exibição</a:t>
            </a:r>
            <a:r>
              <a:rPr lang="en-US" sz="2800" dirty="0"/>
              <a:t> de </a:t>
            </a:r>
            <a:r>
              <a:rPr lang="en-US" sz="2800" dirty="0" err="1"/>
              <a:t>mensagens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sub-</a:t>
            </a:r>
            <a:r>
              <a:rPr lang="en-US" sz="2000" dirty="0" err="1"/>
              <a:t>rotinas</a:t>
            </a:r>
            <a:r>
              <a:rPr lang="en-US" sz="2000" dirty="0"/>
              <a:t> </a:t>
            </a:r>
            <a:r>
              <a:rPr lang="en-US" sz="2000" dirty="0" err="1"/>
              <a:t>são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úteis</a:t>
            </a:r>
            <a:r>
              <a:rPr lang="en-US" sz="2000" dirty="0"/>
              <a:t> para se </a:t>
            </a:r>
            <a:r>
              <a:rPr lang="en-US" sz="2000" dirty="0" err="1"/>
              <a:t>reutilizar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solução</a:t>
            </a:r>
            <a:r>
              <a:rPr lang="en-US" sz="2000" dirty="0"/>
              <a:t>, dentro do </a:t>
            </a:r>
            <a:r>
              <a:rPr lang="en-US" sz="2000" dirty="0" err="1"/>
              <a:t>algoritmo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Podemos definer </a:t>
            </a:r>
            <a:r>
              <a:rPr lang="en-US" sz="2000" dirty="0" err="1"/>
              <a:t>uma</a:t>
            </a:r>
            <a:r>
              <a:rPr lang="en-US" sz="2000" dirty="0"/>
              <a:t> sub-</a:t>
            </a:r>
            <a:r>
              <a:rPr lang="en-US" sz="2000" dirty="0" err="1"/>
              <a:t>rotina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Procedimentos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Funções</a:t>
            </a:r>
            <a:endParaRPr lang="en-US" sz="2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Sub-rotinas</a:t>
            </a:r>
          </a:p>
        </p:txBody>
      </p:sp>
    </p:spTree>
    <p:extLst>
      <p:ext uri="{BB962C8B-B14F-4D97-AF65-F5344CB8AC3E}">
        <p14:creationId xmlns:p14="http://schemas.microsoft.com/office/powerpoint/2010/main" val="16827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Um </a:t>
            </a:r>
            <a:r>
              <a:rPr lang="en-US" sz="2000" dirty="0" err="1"/>
              <a:t>procedimento</a:t>
            </a:r>
            <a:r>
              <a:rPr lang="en-US" sz="2000" dirty="0"/>
              <a:t> é </a:t>
            </a:r>
            <a:r>
              <a:rPr lang="en-US" sz="2000" dirty="0" err="1"/>
              <a:t>uma</a:t>
            </a:r>
            <a:r>
              <a:rPr lang="en-US" sz="2000" dirty="0"/>
              <a:t> sub-</a:t>
            </a:r>
            <a:r>
              <a:rPr lang="en-US" sz="2000" dirty="0" err="1"/>
              <a:t>rotina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qual </a:t>
            </a:r>
            <a:r>
              <a:rPr lang="en-US" sz="2000" dirty="0" err="1"/>
              <a:t>não</a:t>
            </a:r>
            <a:r>
              <a:rPr lang="en-US" sz="2000" dirty="0"/>
              <a:t> há a </a:t>
            </a:r>
            <a:r>
              <a:rPr lang="en-US" sz="2000" dirty="0" err="1"/>
              <a:t>obrigatoriedade</a:t>
            </a:r>
            <a:r>
              <a:rPr lang="en-US" sz="2000" dirty="0"/>
              <a:t> de se </a:t>
            </a:r>
            <a:r>
              <a:rPr lang="en-US" sz="2000" dirty="0" err="1"/>
              <a:t>retornar</a:t>
            </a:r>
            <a:r>
              <a:rPr lang="en-US" sz="2000" dirty="0"/>
              <a:t> um valor a </a:t>
            </a:r>
            <a:r>
              <a:rPr lang="en-US" sz="2000" dirty="0" err="1"/>
              <a:t>quem</a:t>
            </a:r>
            <a:r>
              <a:rPr lang="en-US" sz="2000" dirty="0"/>
              <a:t> o </a:t>
            </a:r>
            <a:r>
              <a:rPr lang="en-US" sz="2000" dirty="0" err="1"/>
              <a:t>invocou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É um </a:t>
            </a:r>
            <a:r>
              <a:rPr lang="en-US" sz="2000" b="1" dirty="0" err="1"/>
              <a:t>subalgoritmo</a:t>
            </a:r>
            <a:r>
              <a:rPr lang="en-US" sz="2000" b="1" dirty="0"/>
              <a:t> </a:t>
            </a:r>
            <a:r>
              <a:rPr lang="en-US" sz="2000" dirty="0"/>
              <a:t>- Um </a:t>
            </a:r>
            <a:r>
              <a:rPr lang="en-US" sz="2000" dirty="0" err="1"/>
              <a:t>procedimento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mesmos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de um </a:t>
            </a:r>
            <a:r>
              <a:rPr lang="en-US" sz="2000" dirty="0" err="1"/>
              <a:t>algoritmo</a:t>
            </a:r>
            <a:r>
              <a:rPr lang="en-US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Declaração</a:t>
            </a:r>
            <a:r>
              <a:rPr lang="en-US" sz="2800" dirty="0"/>
              <a:t> de </a:t>
            </a:r>
            <a:r>
              <a:rPr lang="en-US" sz="2800" dirty="0" err="1"/>
              <a:t>variáveis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Início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Processamento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Fim</a:t>
            </a:r>
            <a:r>
              <a:rPr lang="en-US" sz="2800" dirty="0"/>
              <a:t>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Procedimentos</a:t>
            </a:r>
          </a:p>
        </p:txBody>
      </p:sp>
    </p:spTree>
    <p:extLst>
      <p:ext uri="{BB962C8B-B14F-4D97-AF65-F5344CB8AC3E}">
        <p14:creationId xmlns:p14="http://schemas.microsoft.com/office/powerpoint/2010/main" val="27776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nome_do_algoritmo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Procedimento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nome_proc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parâmetros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lista_variaveis_procedimento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código_do_procedimento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Fim_procedimento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lista_de_variaveis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código_do_algoritmo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nome_proc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57194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5005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somaNumeros2 </a:t>
            </a:r>
          </a:p>
          <a:p>
            <a:pPr>
              <a:lnSpc>
                <a:spcPct val="120000"/>
              </a:lnSpc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Procedimento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somar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x, y, soma: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x:”)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y:”)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	soma ← x + y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(soma) </a:t>
            </a:r>
          </a:p>
          <a:p>
            <a:pPr>
              <a:lnSpc>
                <a:spcPct val="120000"/>
              </a:lnSpc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Fim_procedimento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somar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somar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somar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74676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Uma </a:t>
            </a:r>
            <a:r>
              <a:rPr lang="en-US" sz="2000" dirty="0" err="1"/>
              <a:t>função</a:t>
            </a:r>
            <a:r>
              <a:rPr lang="en-US" sz="2000" dirty="0"/>
              <a:t> é </a:t>
            </a:r>
            <a:r>
              <a:rPr lang="en-US" sz="2000" dirty="0" err="1"/>
              <a:t>uma</a:t>
            </a:r>
            <a:r>
              <a:rPr lang="en-US" sz="2000" dirty="0"/>
              <a:t> sub-</a:t>
            </a:r>
            <a:r>
              <a:rPr lang="en-US" sz="2000" dirty="0" err="1"/>
              <a:t>rotina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qual é </a:t>
            </a:r>
            <a:r>
              <a:rPr lang="en-US" sz="2000" dirty="0" err="1"/>
              <a:t>preciso</a:t>
            </a:r>
            <a:r>
              <a:rPr lang="en-US" sz="2000" dirty="0"/>
              <a:t> RETORNAR um valor para </a:t>
            </a:r>
            <a:r>
              <a:rPr lang="en-US" sz="2000" dirty="0" err="1"/>
              <a:t>quem</a:t>
            </a:r>
            <a:r>
              <a:rPr lang="en-US" sz="2000" dirty="0"/>
              <a:t> a </a:t>
            </a:r>
            <a:r>
              <a:rPr lang="en-US" sz="2000" dirty="0" err="1"/>
              <a:t>invocou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É um </a:t>
            </a:r>
            <a:r>
              <a:rPr lang="en-US" sz="2000" b="1" dirty="0" err="1"/>
              <a:t>subalgoritmo</a:t>
            </a:r>
            <a:r>
              <a:rPr lang="en-US" sz="2000" b="1" dirty="0"/>
              <a:t> </a:t>
            </a:r>
            <a:r>
              <a:rPr lang="en-US" sz="2000" dirty="0"/>
              <a:t>- Um </a:t>
            </a:r>
            <a:r>
              <a:rPr lang="en-US" sz="2000" dirty="0" err="1"/>
              <a:t>procedimento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mesmos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de um </a:t>
            </a:r>
            <a:r>
              <a:rPr lang="en-US" sz="2000" dirty="0" err="1"/>
              <a:t>algoritmo</a:t>
            </a:r>
            <a:r>
              <a:rPr lang="en-US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Nome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Declaração</a:t>
            </a:r>
            <a:r>
              <a:rPr lang="en-US" sz="2800" dirty="0"/>
              <a:t> de </a:t>
            </a:r>
            <a:r>
              <a:rPr lang="en-US" sz="2800" dirty="0" err="1"/>
              <a:t>variáveis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Início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Processamento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Fim</a:t>
            </a:r>
            <a:r>
              <a:rPr lang="en-US" sz="2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Característica</a:t>
            </a:r>
            <a:r>
              <a:rPr lang="en-US" sz="2000" b="1" dirty="0"/>
              <a:t> especial</a:t>
            </a:r>
            <a:r>
              <a:rPr lang="en-US" sz="2000" dirty="0"/>
              <a:t>: </a:t>
            </a:r>
            <a:r>
              <a:rPr lang="en-US" sz="2000" dirty="0" err="1"/>
              <a:t>possui</a:t>
            </a:r>
            <a:r>
              <a:rPr lang="en-US" sz="2000" dirty="0"/>
              <a:t> um </a:t>
            </a:r>
            <a:r>
              <a:rPr lang="en-US" sz="2000" b="1" dirty="0" err="1"/>
              <a:t>tipo</a:t>
            </a:r>
            <a:r>
              <a:rPr lang="en-US" sz="2000" b="1" dirty="0"/>
              <a:t>! 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Define o </a:t>
            </a:r>
            <a:r>
              <a:rPr lang="en-US" sz="2800" b="1" dirty="0" err="1"/>
              <a:t>tipo</a:t>
            </a:r>
            <a:r>
              <a:rPr lang="en-US" sz="2800" b="1" dirty="0"/>
              <a:t> do valor de </a:t>
            </a:r>
            <a:r>
              <a:rPr lang="en-US" sz="2800" b="1" dirty="0" err="1"/>
              <a:t>retorno</a:t>
            </a:r>
            <a:r>
              <a:rPr lang="en-US" sz="2800" b="1" dirty="0"/>
              <a:t> 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36413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nome_do_algoritmo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parâm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lista_variaveis_da_funcao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codigo_da_funcao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&lt;dado&gt;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lista_de_variaveis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Início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9148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547</Words>
  <Application>Microsoft Macintosh PowerPoint</Application>
  <PresentationFormat>Widescreen</PresentationFormat>
  <Paragraphs>106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Franklin Gothic Demi</vt:lpstr>
      <vt:lpstr>Franklin Gothic Demi Cond</vt:lpstr>
      <vt:lpstr>Tema do Office</vt:lpstr>
      <vt:lpstr>Algoritmos e Lógica de Programação I</vt:lpstr>
      <vt:lpstr>Unidade 05 Sub-rotinas – Procedimentos e Funções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Rogerio Napoleao Junior</cp:lastModifiedBy>
  <cp:revision>224</cp:revision>
  <cp:lastPrinted>2021-05-21T20:29:14Z</cp:lastPrinted>
  <dcterms:created xsi:type="dcterms:W3CDTF">2020-01-23T19:05:58Z</dcterms:created>
  <dcterms:modified xsi:type="dcterms:W3CDTF">2022-04-07T17:03:34Z</dcterms:modified>
</cp:coreProperties>
</file>