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65" r:id="rId5"/>
    <p:sldId id="273" r:id="rId6"/>
    <p:sldId id="274" r:id="rId7"/>
    <p:sldId id="276" r:id="rId8"/>
    <p:sldId id="275" r:id="rId9"/>
    <p:sldId id="270" r:id="rId10"/>
    <p:sldId id="277" r:id="rId11"/>
    <p:sldId id="278" r:id="rId12"/>
    <p:sldId id="279" r:id="rId13"/>
    <p:sldId id="281" r:id="rId14"/>
    <p:sldId id="280" r:id="rId15"/>
    <p:sldId id="263" r:id="rId1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4833"/>
  </p:normalViewPr>
  <p:slideViewPr>
    <p:cSldViewPr snapToGrid="0">
      <p:cViewPr varScale="1">
        <p:scale>
          <a:sx n="108" d="100"/>
          <a:sy n="108" d="100"/>
        </p:scale>
        <p:origin x="85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07/04/2022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07/04/22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6661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169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4178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64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816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08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962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2140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05</a:t>
            </a:r>
            <a:br>
              <a:rPr lang="pt-BR" dirty="0"/>
            </a:br>
            <a:r>
              <a:rPr lang="pt-BR" dirty="0"/>
              <a:t>Recursividade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11629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5005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Definição</a:t>
            </a:r>
            <a:r>
              <a:rPr lang="en-US" sz="2000" b="1" dirty="0"/>
              <a:t>: </a:t>
            </a:r>
            <a:r>
              <a:rPr lang="en-US" sz="2000" dirty="0"/>
              <a:t>O </a:t>
            </a:r>
            <a:r>
              <a:rPr lang="en-US" sz="2000" dirty="0" err="1"/>
              <a:t>conceito</a:t>
            </a:r>
            <a:r>
              <a:rPr lang="en-US" sz="2000" dirty="0"/>
              <a:t> de </a:t>
            </a:r>
            <a:r>
              <a:rPr lang="en-US" sz="2000" dirty="0" err="1"/>
              <a:t>recursividade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́ </a:t>
            </a:r>
            <a:r>
              <a:rPr lang="en-US" sz="2000" dirty="0" err="1"/>
              <a:t>relacionado</a:t>
            </a:r>
            <a:r>
              <a:rPr lang="en-US" sz="2000" dirty="0"/>
              <a:t> a algo que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definido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termos</a:t>
            </a:r>
            <a:r>
              <a:rPr lang="en-US" sz="2000" dirty="0"/>
              <a:t> de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próprio</a:t>
            </a:r>
            <a:r>
              <a:rPr lang="en-US" sz="2000" dirty="0"/>
              <a:t>.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programação</a:t>
            </a:r>
            <a:r>
              <a:rPr lang="en-US" sz="2000" dirty="0"/>
              <a:t>: </a:t>
            </a:r>
            <a:r>
              <a:rPr lang="en-US" sz="2000" dirty="0" err="1"/>
              <a:t>recursividade</a:t>
            </a:r>
            <a:r>
              <a:rPr lang="en-US" sz="2000" dirty="0"/>
              <a:t> é um </a:t>
            </a:r>
            <a:r>
              <a:rPr lang="en-US" sz="2000" dirty="0" err="1"/>
              <a:t>mecanismo</a:t>
            </a:r>
            <a:r>
              <a:rPr lang="en-US" sz="2000" dirty="0"/>
              <a:t> que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função</a:t>
            </a:r>
            <a:r>
              <a:rPr lang="en-US" sz="2000" dirty="0"/>
              <a:t> chamar 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direta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indiretamente</a:t>
            </a:r>
            <a:r>
              <a:rPr lang="en-US" sz="2000" dirty="0"/>
              <a:t>.</a:t>
            </a:r>
          </a:p>
          <a:p>
            <a:endParaRPr lang="en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Exemplo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Relação</a:t>
            </a:r>
            <a:r>
              <a:rPr lang="en-US" sz="2000" dirty="0"/>
              <a:t> de </a:t>
            </a:r>
            <a:r>
              <a:rPr lang="en-US" sz="2000" dirty="0" err="1"/>
              <a:t>parentesco</a:t>
            </a:r>
            <a:r>
              <a:rPr lang="en-US" sz="2000" dirty="0"/>
              <a:t> (F = </a:t>
            </a:r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o pai?):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Recursividade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C106D-D50B-A14B-84E3-342D4ED7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64" y="5074301"/>
            <a:ext cx="5748872" cy="16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5005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princípio</a:t>
            </a:r>
            <a:r>
              <a:rPr lang="en-US" sz="1800" dirty="0"/>
              <a:t> da </a:t>
            </a:r>
            <a:r>
              <a:rPr lang="en-US" sz="1800" dirty="0" err="1"/>
              <a:t>recursividade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diminuir</a:t>
            </a:r>
            <a:r>
              <a:rPr lang="en-US" sz="1800" b="1" dirty="0"/>
              <a:t> um </a:t>
            </a:r>
            <a:r>
              <a:rPr lang="en-US" sz="1800" b="1" dirty="0" err="1"/>
              <a:t>problema</a:t>
            </a:r>
            <a:r>
              <a:rPr lang="en-US" sz="1800" dirty="0"/>
              <a:t>, </a:t>
            </a:r>
            <a:r>
              <a:rPr lang="en-US" sz="1800" dirty="0" err="1"/>
              <a:t>sucessivamente</a:t>
            </a:r>
            <a:r>
              <a:rPr lang="en-US" sz="1800" dirty="0"/>
              <a:t>,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problemas</a:t>
            </a:r>
            <a:r>
              <a:rPr lang="en-US" sz="1800" b="1" dirty="0"/>
              <a:t> </a:t>
            </a:r>
            <a:r>
              <a:rPr lang="en-US" sz="1800" b="1" dirty="0" err="1"/>
              <a:t>menores</a:t>
            </a:r>
            <a:r>
              <a:rPr lang="en-US" sz="18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 </a:t>
            </a:r>
            <a:r>
              <a:rPr lang="en-US" sz="1800" b="1" dirty="0" err="1"/>
              <a:t>função</a:t>
            </a:r>
            <a:r>
              <a:rPr lang="en-US" sz="1800" b="1" dirty="0"/>
              <a:t> </a:t>
            </a:r>
            <a:r>
              <a:rPr lang="en-US" sz="1800" b="1" dirty="0" err="1"/>
              <a:t>recursiva</a:t>
            </a:r>
            <a:r>
              <a:rPr lang="en-US" sz="1800" b="1" dirty="0"/>
              <a:t> </a:t>
            </a:r>
            <a:r>
              <a:rPr lang="en-US" sz="1800" b="1" dirty="0" err="1"/>
              <a:t>precisa</a:t>
            </a:r>
            <a:r>
              <a:rPr lang="en-US" sz="1800" b="1" dirty="0"/>
              <a:t> </a:t>
            </a:r>
            <a:r>
              <a:rPr lang="en-US" sz="1800" b="1" dirty="0" err="1"/>
              <a:t>ter</a:t>
            </a:r>
            <a:r>
              <a:rPr lang="en-US" sz="1800" b="1" dirty="0"/>
              <a:t> </a:t>
            </a:r>
            <a:r>
              <a:rPr lang="en-US" sz="1800" b="1" dirty="0" err="1"/>
              <a:t>duas</a:t>
            </a:r>
            <a:r>
              <a:rPr lang="en-US" sz="1800" b="1" dirty="0"/>
              <a:t> </a:t>
            </a:r>
            <a:r>
              <a:rPr lang="en-US" sz="1800" b="1" dirty="0" err="1"/>
              <a:t>partes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Caso base: </a:t>
            </a:r>
            <a:r>
              <a:rPr lang="en-US" sz="2400" dirty="0" err="1"/>
              <a:t>determina</a:t>
            </a:r>
            <a:r>
              <a:rPr lang="en-US" sz="2400" dirty="0"/>
              <a:t> que o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esta</a:t>
            </a:r>
            <a:r>
              <a:rPr lang="en-US" sz="2400" dirty="0"/>
              <a:t>́ no 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tamanho</a:t>
            </a:r>
            <a:r>
              <a:rPr lang="en-US" sz="2400" dirty="0"/>
              <a:t> </a:t>
            </a:r>
            <a:r>
              <a:rPr lang="en-US" sz="2400" dirty="0" err="1"/>
              <a:t>possível</a:t>
            </a:r>
            <a:r>
              <a:rPr lang="en-US" sz="2400" dirty="0"/>
              <a:t> (</a:t>
            </a:r>
            <a:r>
              <a:rPr lang="en-US" sz="2400" dirty="0" err="1"/>
              <a:t>não</a:t>
            </a:r>
            <a:r>
              <a:rPr lang="en-US" sz="2400" dirty="0"/>
              <a:t> é </a:t>
            </a:r>
            <a:r>
              <a:rPr lang="en-US" sz="2400" dirty="0" err="1"/>
              <a:t>possível</a:t>
            </a:r>
            <a:r>
              <a:rPr lang="en-US" sz="2400" dirty="0"/>
              <a:t> </a:t>
            </a:r>
            <a:r>
              <a:rPr lang="en-US" sz="2400" dirty="0" err="1"/>
              <a:t>diminuir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) </a:t>
            </a:r>
            <a:r>
              <a:rPr lang="en-US" sz="2400" dirty="0" err="1"/>
              <a:t>solução</a:t>
            </a:r>
            <a:r>
              <a:rPr lang="en-US" sz="2400" dirty="0"/>
              <a:t> </a:t>
            </a:r>
            <a:r>
              <a:rPr lang="en-US" sz="2400" dirty="0" err="1"/>
              <a:t>direta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dirty="0" err="1"/>
              <a:t>recursiva</a:t>
            </a:r>
            <a:r>
              <a:rPr lang="en-US" sz="2400" dirty="0"/>
              <a:t>: que </a:t>
            </a:r>
            <a:r>
              <a:rPr lang="en-US" sz="2400" dirty="0" err="1"/>
              <a:t>faz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nova </a:t>
            </a:r>
            <a:r>
              <a:rPr lang="en-US" sz="2400" dirty="0" err="1"/>
              <a:t>chamada</a:t>
            </a:r>
            <a:r>
              <a:rPr lang="en-US" sz="2400" dirty="0"/>
              <a:t> da </a:t>
            </a:r>
            <a:r>
              <a:rPr lang="en-US" sz="2400" dirty="0" err="1"/>
              <a:t>função</a:t>
            </a:r>
            <a:r>
              <a:rPr lang="en-US" sz="2400" dirty="0"/>
              <a:t> </a:t>
            </a:r>
            <a:r>
              <a:rPr lang="en-US" sz="2400" dirty="0" err="1"/>
              <a:t>transformando</a:t>
            </a:r>
            <a:r>
              <a:rPr lang="en-US" sz="2400" dirty="0"/>
              <a:t> o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atual</a:t>
            </a:r>
            <a:r>
              <a:rPr lang="en-US" sz="2400" dirty="0"/>
              <a:t> num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menor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Recursividade</a:t>
            </a:r>
          </a:p>
        </p:txBody>
      </p:sp>
    </p:spTree>
    <p:extLst>
      <p:ext uri="{BB962C8B-B14F-4D97-AF65-F5344CB8AC3E}">
        <p14:creationId xmlns:p14="http://schemas.microsoft.com/office/powerpoint/2010/main" val="54326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5005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Definir</a:t>
            </a:r>
            <a:r>
              <a:rPr lang="en-US" dirty="0"/>
              <a:t> o </a:t>
            </a:r>
            <a:r>
              <a:rPr lang="en-US" dirty="0" err="1"/>
              <a:t>fatorial</a:t>
            </a:r>
            <a:r>
              <a:rPr lang="en-US" dirty="0"/>
              <a:t> de um </a:t>
            </a:r>
            <a:r>
              <a:rPr lang="en-US" dirty="0" err="1"/>
              <a:t>número</a:t>
            </a:r>
            <a:r>
              <a:rPr lang="en-US" dirty="0"/>
              <a:t> </a:t>
            </a:r>
            <a:r>
              <a:rPr lang="en-US" b="1" i="1" dirty="0"/>
              <a:t>n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o </a:t>
            </a:r>
            <a:r>
              <a:rPr lang="en-US" dirty="0" err="1"/>
              <a:t>próprio</a:t>
            </a:r>
            <a:r>
              <a:rPr lang="en-US" dirty="0"/>
              <a:t> </a:t>
            </a:r>
            <a:r>
              <a:rPr lang="en-US" dirty="0" err="1"/>
              <a:t>número</a:t>
            </a:r>
            <a:r>
              <a:rPr lang="en-US" dirty="0"/>
              <a:t> </a:t>
            </a:r>
            <a:r>
              <a:rPr lang="en-US" b="1" i="1" dirty="0"/>
              <a:t>n </a:t>
            </a:r>
            <a:r>
              <a:rPr lang="en-US" dirty="0" err="1"/>
              <a:t>multiplicado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antecessor </a:t>
            </a:r>
            <a:r>
              <a:rPr lang="en-US" b="1" i="1" dirty="0"/>
              <a:t>n-1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n! = n × (n-1)!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Fatorial</a:t>
            </a:r>
            <a:r>
              <a:rPr lang="en-US" dirty="0"/>
              <a:t> de 5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BR" dirty="0"/>
              <a:t>5! = 5 × 4 × 3 × 2 × 1 = 120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fat (n: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 = 0) OU (n = 1)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* fat(n-1)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32069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27D0-065C-2547-859C-14780CC80D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 – Teste de Mesa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0CBE3-65CF-C84F-BC1B-579BF2D9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68" y="1790024"/>
            <a:ext cx="3312176" cy="4240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3F924-76E9-DA43-8118-6F3263C7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06" y="1794730"/>
            <a:ext cx="3277132" cy="4240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C57F7-34C2-C940-896E-54F83D70939B}"/>
              </a:ext>
            </a:extLst>
          </p:cNvPr>
          <p:cNvSpPr txBox="1"/>
          <p:nvPr/>
        </p:nvSpPr>
        <p:spPr>
          <a:xfrm>
            <a:off x="6539104" y="1279342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chemeClr val="accent6"/>
                </a:solidFill>
              </a:rPr>
              <a:t>Resultados após execução</a:t>
            </a:r>
          </a:p>
        </p:txBody>
      </p:sp>
    </p:spTree>
    <p:extLst>
      <p:ext uri="{BB962C8B-B14F-4D97-AF65-F5344CB8AC3E}">
        <p14:creationId xmlns:p14="http://schemas.microsoft.com/office/powerpoint/2010/main" val="289519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05</a:t>
            </a:r>
            <a:br>
              <a:rPr lang="pt-BR" dirty="0"/>
            </a:br>
            <a:r>
              <a:rPr lang="pt-BR" dirty="0"/>
              <a:t>Escopo de Variáveis e Parâmetros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escopo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variável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́ </a:t>
            </a:r>
            <a:r>
              <a:rPr lang="en-US" sz="2000" dirty="0" err="1"/>
              <a:t>ligado</a:t>
            </a:r>
            <a:r>
              <a:rPr lang="en-US" sz="2000" dirty="0"/>
              <a:t> à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visibilidade</a:t>
            </a:r>
            <a:r>
              <a:rPr lang="en-US" sz="2000" dirty="0"/>
              <a:t> dentro de um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Variável</a:t>
            </a:r>
            <a:r>
              <a:rPr lang="en-US" sz="2000" b="1" dirty="0"/>
              <a:t> global</a:t>
            </a:r>
            <a:r>
              <a:rPr lang="en-US" sz="2000" dirty="0"/>
              <a:t>: </a:t>
            </a:r>
            <a:r>
              <a:rPr lang="en-US" sz="2000" dirty="0" err="1"/>
              <a:t>declarada</a:t>
            </a:r>
            <a:r>
              <a:rPr lang="en-US" sz="2000" dirty="0"/>
              <a:t> no </a:t>
            </a:r>
            <a:r>
              <a:rPr lang="en-US" sz="2000" dirty="0" err="1"/>
              <a:t>corpo</a:t>
            </a:r>
            <a:r>
              <a:rPr lang="en-US" sz="2000" dirty="0"/>
              <a:t> principal do </a:t>
            </a:r>
            <a:r>
              <a:rPr lang="en-US" sz="2000" dirty="0" err="1"/>
              <a:t>algoritmo</a:t>
            </a:r>
            <a:r>
              <a:rPr lang="en-US" sz="2000" dirty="0"/>
              <a:t>, é </a:t>
            </a:r>
            <a:r>
              <a:rPr lang="en-US" sz="2000" dirty="0" err="1"/>
              <a:t>visível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o </a:t>
            </a:r>
            <a:r>
              <a:rPr lang="en-US" sz="2000" dirty="0" err="1"/>
              <a:t>programa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São</a:t>
            </a:r>
            <a:r>
              <a:rPr lang="en-US" sz="2800" dirty="0"/>
              <a:t> </a:t>
            </a:r>
            <a:r>
              <a:rPr lang="en-US" sz="2800" dirty="0" err="1"/>
              <a:t>criadas</a:t>
            </a:r>
            <a:r>
              <a:rPr lang="en-US" sz="2800" dirty="0"/>
              <a:t> </a:t>
            </a:r>
            <a:r>
              <a:rPr lang="en-US" sz="2800" dirty="0" err="1"/>
              <a:t>quando</a:t>
            </a:r>
            <a:r>
              <a:rPr lang="en-US" sz="2800" dirty="0"/>
              <a:t> </a:t>
            </a:r>
            <a:r>
              <a:rPr lang="en-US" sz="2800" dirty="0" err="1"/>
              <a:t>programa</a:t>
            </a:r>
            <a:r>
              <a:rPr lang="en-US" sz="2800" dirty="0"/>
              <a:t> </a:t>
            </a:r>
            <a:r>
              <a:rPr lang="en-US" sz="2800" dirty="0" err="1"/>
              <a:t>passa</a:t>
            </a:r>
            <a:r>
              <a:rPr lang="en-US" sz="2800" dirty="0"/>
              <a:t> a </a:t>
            </a:r>
            <a:r>
              <a:rPr lang="en-US" sz="2800" dirty="0" err="1"/>
              <a:t>executar</a:t>
            </a:r>
            <a:r>
              <a:rPr lang="en-US" sz="28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Variável</a:t>
            </a:r>
            <a:r>
              <a:rPr lang="en-US" sz="2000" b="1" dirty="0"/>
              <a:t> local</a:t>
            </a:r>
            <a:r>
              <a:rPr lang="en-US" sz="2000" dirty="0"/>
              <a:t>: </a:t>
            </a:r>
            <a:r>
              <a:rPr lang="en-US" sz="2000" dirty="0" err="1"/>
              <a:t>declarada</a:t>
            </a:r>
            <a:r>
              <a:rPr lang="en-US" sz="2000" dirty="0"/>
              <a:t> dentro de </a:t>
            </a:r>
            <a:r>
              <a:rPr lang="en-US" sz="2000" dirty="0" err="1"/>
              <a:t>uma</a:t>
            </a:r>
            <a:r>
              <a:rPr lang="en-US" sz="2000" dirty="0"/>
              <a:t> sub-</a:t>
            </a:r>
            <a:r>
              <a:rPr lang="en-US" sz="2000" dirty="0" err="1"/>
              <a:t>rotina</a:t>
            </a:r>
            <a:r>
              <a:rPr lang="en-US" sz="2000" dirty="0"/>
              <a:t>, só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acessada</a:t>
            </a:r>
            <a:r>
              <a:rPr lang="en-US" sz="2000" dirty="0"/>
              <a:t> dentro da sub-</a:t>
            </a:r>
            <a:r>
              <a:rPr lang="en-US" sz="2000" dirty="0" err="1"/>
              <a:t>rotina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Criadas</a:t>
            </a:r>
            <a:r>
              <a:rPr lang="en-US" sz="2800" dirty="0"/>
              <a:t> </a:t>
            </a:r>
            <a:r>
              <a:rPr lang="en-US" sz="2800" dirty="0" err="1"/>
              <a:t>apenas</a:t>
            </a:r>
            <a:r>
              <a:rPr lang="en-US" sz="2800" dirty="0"/>
              <a:t> </a:t>
            </a:r>
            <a:r>
              <a:rPr lang="en-US" sz="2800" dirty="0" err="1"/>
              <a:t>quando</a:t>
            </a:r>
            <a:r>
              <a:rPr lang="en-US" sz="2800" dirty="0"/>
              <a:t> o </a:t>
            </a:r>
            <a:r>
              <a:rPr lang="en-US" sz="2800" dirty="0" err="1"/>
              <a:t>programa</a:t>
            </a:r>
            <a:r>
              <a:rPr lang="en-US" sz="2800" dirty="0"/>
              <a:t> </a:t>
            </a:r>
            <a:r>
              <a:rPr lang="en-US" sz="2800" dirty="0" err="1"/>
              <a:t>invoca</a:t>
            </a:r>
            <a:r>
              <a:rPr lang="en-US" sz="2800" dirty="0"/>
              <a:t> a sub-</a:t>
            </a:r>
            <a:r>
              <a:rPr lang="en-US" sz="2800" dirty="0" err="1"/>
              <a:t>rotina</a:t>
            </a:r>
            <a:r>
              <a:rPr lang="en-US" sz="28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Quando</a:t>
            </a:r>
            <a:r>
              <a:rPr lang="en-US" sz="2800" dirty="0"/>
              <a:t> a </a:t>
            </a:r>
            <a:r>
              <a:rPr lang="en-US" sz="2800" dirty="0" err="1"/>
              <a:t>execução</a:t>
            </a:r>
            <a:r>
              <a:rPr lang="en-US" sz="2800" dirty="0"/>
              <a:t> da sub-</a:t>
            </a:r>
            <a:r>
              <a:rPr lang="en-US" sz="2800" dirty="0" err="1"/>
              <a:t>rotina</a:t>
            </a:r>
            <a:r>
              <a:rPr lang="en-US" sz="2800" dirty="0"/>
              <a:t> </a:t>
            </a:r>
            <a:r>
              <a:rPr lang="en-US" sz="2800" dirty="0" err="1"/>
              <a:t>acaba</a:t>
            </a:r>
            <a:r>
              <a:rPr lang="en-US" sz="2800" dirty="0"/>
              <a:t>, a </a:t>
            </a:r>
            <a:r>
              <a:rPr lang="en-US" sz="2800" dirty="0" err="1"/>
              <a:t>variável</a:t>
            </a:r>
            <a:r>
              <a:rPr lang="en-US" sz="2800" dirty="0"/>
              <a:t> é </a:t>
            </a:r>
            <a:r>
              <a:rPr lang="en-US" sz="2800" dirty="0" err="1"/>
              <a:t>destruída</a:t>
            </a:r>
            <a:r>
              <a:rPr lang="en-US" sz="2800" dirty="0"/>
              <a:t>.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Escopo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Algoritmo</a:t>
            </a:r>
            <a:endParaRPr lang="en-US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Escopo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556BC-86D3-AF43-A25B-C847437C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2180386"/>
            <a:ext cx="6522720" cy="35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(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1000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peso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quilos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:”)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←convertePeso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 peso,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é:”,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57194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5005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Qual o </a:t>
            </a:r>
            <a:r>
              <a:rPr lang="en-US" sz="1800" dirty="0" err="1"/>
              <a:t>propósito</a:t>
            </a:r>
            <a:r>
              <a:rPr lang="en-US" sz="1800" dirty="0"/>
              <a:t> dos </a:t>
            </a:r>
            <a:r>
              <a:rPr lang="en-US" sz="1800" dirty="0" err="1"/>
              <a:t>parâmetros</a:t>
            </a:r>
            <a:r>
              <a:rPr lang="en-US" sz="1800" dirty="0"/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Servem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de </a:t>
            </a:r>
            <a:r>
              <a:rPr lang="en-US" sz="2400" dirty="0" err="1"/>
              <a:t>comunicação</a:t>
            </a:r>
            <a:r>
              <a:rPr lang="en-US" sz="2400" dirty="0"/>
              <a:t> </a:t>
            </a:r>
            <a:r>
              <a:rPr lang="en-US" sz="2400" dirty="0" err="1"/>
              <a:t>bidirecional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entre </a:t>
            </a:r>
            <a:r>
              <a:rPr lang="en-US" sz="2400" dirty="0" err="1"/>
              <a:t>uma</a:t>
            </a:r>
            <a:r>
              <a:rPr lang="en-US" sz="2400" dirty="0"/>
              <a:t> sub-</a:t>
            </a:r>
            <a:r>
              <a:rPr lang="en-US" sz="2400" dirty="0" err="1"/>
              <a:t>rotina</a:t>
            </a:r>
            <a:r>
              <a:rPr lang="en-US" sz="2400" dirty="0"/>
              <a:t> e o </a:t>
            </a:r>
            <a:r>
              <a:rPr lang="en-US" sz="2400" dirty="0" err="1"/>
              <a:t>programa</a:t>
            </a:r>
            <a:r>
              <a:rPr lang="en-US" sz="2400" dirty="0"/>
              <a:t> principal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Ou</a:t>
            </a:r>
            <a:r>
              <a:rPr lang="en-US" sz="2400" dirty="0"/>
              <a:t> para trocar </a:t>
            </a:r>
            <a:r>
              <a:rPr lang="en-US" sz="2400" dirty="0" err="1"/>
              <a:t>valores</a:t>
            </a:r>
            <a:r>
              <a:rPr lang="en-US" sz="2400" dirty="0"/>
              <a:t> entre a sub-</a:t>
            </a:r>
            <a:r>
              <a:rPr lang="en-US" sz="2400" dirty="0" err="1"/>
              <a:t>rotina</a:t>
            </a:r>
            <a:r>
              <a:rPr lang="en-US" sz="2400" dirty="0"/>
              <a:t> e a </a:t>
            </a:r>
            <a:r>
              <a:rPr lang="en-US" sz="2400" dirty="0" err="1"/>
              <a:t>rotina</a:t>
            </a:r>
            <a:r>
              <a:rPr lang="en-US" sz="2400" dirty="0"/>
              <a:t> que a </a:t>
            </a:r>
            <a:r>
              <a:rPr lang="en-US" sz="2400" dirty="0" err="1"/>
              <a:t>invocou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Distinção</a:t>
            </a:r>
            <a:r>
              <a:rPr lang="en-US" sz="1800" dirty="0"/>
              <a:t> entre </a:t>
            </a:r>
            <a:r>
              <a:rPr lang="en-US" sz="1800" b="1" i="1" dirty="0" err="1"/>
              <a:t>parâmetros</a:t>
            </a:r>
            <a:r>
              <a:rPr lang="en-US" sz="1800" b="1" i="1" dirty="0"/>
              <a:t> </a:t>
            </a:r>
            <a:r>
              <a:rPr lang="en-US" sz="1800" b="1" i="1" dirty="0" err="1"/>
              <a:t>formais</a:t>
            </a:r>
            <a:r>
              <a:rPr lang="en-US" sz="1800" b="1" i="1" dirty="0"/>
              <a:t> </a:t>
            </a:r>
            <a:r>
              <a:rPr lang="en-US" sz="1800" dirty="0"/>
              <a:t>e </a:t>
            </a:r>
            <a:r>
              <a:rPr lang="en-US" sz="1800" b="1" i="1" dirty="0" err="1"/>
              <a:t>parâmetros</a:t>
            </a:r>
            <a:r>
              <a:rPr lang="en-US" sz="1800" b="1" i="1" dirty="0"/>
              <a:t> reais 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Existem</a:t>
            </a:r>
            <a:r>
              <a:rPr lang="en-US" sz="1800" dirty="0"/>
              <a:t> </a:t>
            </a:r>
            <a:r>
              <a:rPr lang="en-US" sz="1800" dirty="0" err="1"/>
              <a:t>dois</a:t>
            </a:r>
            <a:r>
              <a:rPr lang="en-US" sz="1800" dirty="0"/>
              <a:t> </a:t>
            </a:r>
            <a:r>
              <a:rPr lang="en-US" sz="1800" dirty="0" err="1"/>
              <a:t>modos</a:t>
            </a:r>
            <a:r>
              <a:rPr lang="en-US" sz="1800" dirty="0"/>
              <a:t> de </a:t>
            </a:r>
            <a:r>
              <a:rPr lang="en-US" sz="1800" dirty="0" err="1"/>
              <a:t>utilização</a:t>
            </a:r>
            <a:r>
              <a:rPr lang="en-US" sz="1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Por valor</a:t>
            </a:r>
            <a:r>
              <a:rPr lang="en-US" sz="2400" dirty="0"/>
              <a:t>: </a:t>
            </a:r>
            <a:r>
              <a:rPr lang="en-US" sz="2400" dirty="0" err="1"/>
              <a:t>não</a:t>
            </a:r>
            <a:r>
              <a:rPr lang="en-US" sz="2400" dirty="0"/>
              <a:t> altera o </a:t>
            </a:r>
            <a:r>
              <a:rPr lang="en-US" sz="2400" dirty="0" err="1"/>
              <a:t>parâmetro</a:t>
            </a:r>
            <a:r>
              <a:rPr lang="en-US" sz="2400" dirty="0"/>
              <a:t> real – a sub-</a:t>
            </a:r>
            <a:r>
              <a:rPr lang="en-US" sz="2400" dirty="0" err="1"/>
              <a:t>rotina</a:t>
            </a:r>
            <a:r>
              <a:rPr lang="en-US" sz="2400" dirty="0"/>
              <a:t> </a:t>
            </a:r>
            <a:r>
              <a:rPr lang="en-US" sz="2400" dirty="0" err="1"/>
              <a:t>trabalha</a:t>
            </a:r>
            <a:r>
              <a:rPr lang="en-US" sz="2400" dirty="0"/>
              <a:t> com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cópia</a:t>
            </a:r>
            <a:r>
              <a:rPr lang="en-US" sz="2400" dirty="0"/>
              <a:t> do valor </a:t>
            </a:r>
            <a:r>
              <a:rPr lang="en-US" sz="2400" dirty="0" err="1"/>
              <a:t>passado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Por </a:t>
            </a:r>
            <a:r>
              <a:rPr lang="en-US" sz="2400" b="1" i="1" dirty="0" err="1"/>
              <a:t>referência</a:t>
            </a:r>
            <a:r>
              <a:rPr lang="en-US" sz="2400" dirty="0"/>
              <a:t>: altera o </a:t>
            </a:r>
            <a:r>
              <a:rPr lang="en-US" sz="2400" dirty="0" err="1"/>
              <a:t>parâmetro</a:t>
            </a:r>
            <a:r>
              <a:rPr lang="en-US" sz="2400" dirty="0"/>
              <a:t> real – a sub-</a:t>
            </a:r>
            <a:r>
              <a:rPr lang="en-US" sz="2400" dirty="0" err="1"/>
              <a:t>rotina</a:t>
            </a:r>
            <a:r>
              <a:rPr lang="en-US" sz="2400" dirty="0"/>
              <a:t> </a:t>
            </a:r>
            <a:r>
              <a:rPr lang="en-US" sz="2400" dirty="0" err="1"/>
              <a:t>trabalha</a:t>
            </a:r>
            <a:r>
              <a:rPr lang="en-US" sz="2400" dirty="0"/>
              <a:t> </a:t>
            </a:r>
            <a:r>
              <a:rPr lang="en-US" sz="2400" dirty="0" err="1"/>
              <a:t>diretamente</a:t>
            </a:r>
            <a:r>
              <a:rPr lang="en-US" sz="2400" dirty="0"/>
              <a:t> com o </a:t>
            </a:r>
            <a:r>
              <a:rPr lang="en-US" sz="2400" dirty="0" err="1"/>
              <a:t>parâmetro</a:t>
            </a:r>
            <a:r>
              <a:rPr lang="en-US" sz="2400" dirty="0"/>
              <a:t> de </a:t>
            </a:r>
            <a:r>
              <a:rPr lang="en-US" sz="2400" dirty="0" err="1"/>
              <a:t>quem</a:t>
            </a:r>
            <a:r>
              <a:rPr lang="en-US" sz="2400" dirty="0"/>
              <a:t> </a:t>
            </a:r>
            <a:r>
              <a:rPr lang="en-US" sz="2400" dirty="0" err="1"/>
              <a:t>invocou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Passagem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74676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 ← q * 1000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peso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quilos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:”)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(pes)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gra←convertePeso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 peso,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é:”,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36413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 ← q * 1000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peso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:”)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(pes)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gra←convertePeso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(“O peso,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é:”,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30885-5FA2-9049-AB77-28447FE4B166}"/>
              </a:ext>
            </a:extLst>
          </p:cNvPr>
          <p:cNvSpPr txBox="1"/>
          <p:nvPr/>
        </p:nvSpPr>
        <p:spPr>
          <a:xfrm>
            <a:off x="5334000" y="3327638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accent1">
                    <a:lumMod val="75000"/>
                  </a:schemeClr>
                </a:solidFill>
              </a:rPr>
              <a:t>Passagem de parâmetro por valor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9D2641-7405-7E47-A56A-B83D1B228FE6}"/>
              </a:ext>
            </a:extLst>
          </p:cNvPr>
          <p:cNvCxnSpPr/>
          <p:nvPr/>
        </p:nvCxnSpPr>
        <p:spPr>
          <a:xfrm flipH="1" flipV="1">
            <a:off x="5334000" y="1899920"/>
            <a:ext cx="65024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D54A37-A148-E247-80DB-3169C552310F}"/>
              </a:ext>
            </a:extLst>
          </p:cNvPr>
          <p:cNvCxnSpPr/>
          <p:nvPr/>
        </p:nvCxnSpPr>
        <p:spPr>
          <a:xfrm flipH="1">
            <a:off x="4572000" y="3779520"/>
            <a:ext cx="1188720" cy="12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Procedimento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(q: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 ← q * 1000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peso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quilos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:”)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(pes)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(pes,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 peso,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é:”,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129AF-7045-1C46-9F5E-7695F46762FB}"/>
              </a:ext>
            </a:extLst>
          </p:cNvPr>
          <p:cNvSpPr txBox="1"/>
          <p:nvPr/>
        </p:nvSpPr>
        <p:spPr>
          <a:xfrm>
            <a:off x="5748674" y="324433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accent6"/>
                </a:solidFill>
              </a:rPr>
              <a:t>Passagem de parâmetro por referência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FF7AD-5488-074B-8393-8914F72F49A3}"/>
              </a:ext>
            </a:extLst>
          </p:cNvPr>
          <p:cNvCxnSpPr>
            <a:cxnSpLocks/>
          </p:cNvCxnSpPr>
          <p:nvPr/>
        </p:nvCxnSpPr>
        <p:spPr>
          <a:xfrm flipV="1">
            <a:off x="6311207" y="2063492"/>
            <a:ext cx="56896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3EA34D-6D19-5B48-AC32-12E2AEFAFEAE}"/>
              </a:ext>
            </a:extLst>
          </p:cNvPr>
          <p:cNvCxnSpPr/>
          <p:nvPr/>
        </p:nvCxnSpPr>
        <p:spPr>
          <a:xfrm flipH="1">
            <a:off x="5273040" y="4182475"/>
            <a:ext cx="1645920" cy="9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776</Words>
  <Application>Microsoft Macintosh PowerPoint</Application>
  <PresentationFormat>Widescreen</PresentationFormat>
  <Paragraphs>127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05 Escopo de Variáveis e Parâmetros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Unidade 05 Recursividade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225</cp:revision>
  <cp:lastPrinted>2021-05-21T20:29:14Z</cp:lastPrinted>
  <dcterms:created xsi:type="dcterms:W3CDTF">2020-01-23T19:05:58Z</dcterms:created>
  <dcterms:modified xsi:type="dcterms:W3CDTF">2022-04-07T17:18:53Z</dcterms:modified>
</cp:coreProperties>
</file>