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88" r:id="rId2"/>
    <p:sldId id="362" r:id="rId3"/>
    <p:sldId id="372" r:id="rId4"/>
    <p:sldId id="380" r:id="rId5"/>
    <p:sldId id="381" r:id="rId6"/>
    <p:sldId id="382" r:id="rId7"/>
    <p:sldId id="377" r:id="rId8"/>
    <p:sldId id="379" r:id="rId9"/>
    <p:sldId id="369" r:id="rId10"/>
    <p:sldId id="383" r:id="rId11"/>
    <p:sldId id="371" r:id="rId12"/>
    <p:sldId id="364" r:id="rId13"/>
    <p:sldId id="347" r:id="rId14"/>
    <p:sldId id="374" r:id="rId15"/>
    <p:sldId id="38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0" autoAdjust="0"/>
    <p:restoredTop sz="94660"/>
  </p:normalViewPr>
  <p:slideViewPr>
    <p:cSldViewPr>
      <p:cViewPr>
        <p:scale>
          <a:sx n="80" d="100"/>
          <a:sy n="80" d="100"/>
        </p:scale>
        <p:origin x="-1182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19936-8955-4193-B395-D1CB114EB0FB}" type="datetimeFigureOut">
              <a:rPr lang="pt-BR" smtClean="0"/>
              <a:pPr/>
              <a:t>20/07/2016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4D20-BFFB-4D3C-8288-250A78A42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82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388424" y="6381328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8A702CED-7586-48B9-9641-5E039316CC69}" type="slidenum">
              <a:rPr lang="pt-BR" sz="1400"/>
              <a:pPr algn="r"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/index.php?title=Venha_ver_o_p%C3%B4r-do-sol_e_outros_contos&amp;action=edit&amp;redlink=1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pt-BR" sz="3200" b="1" kern="0" dirty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NIVELAMENTO DE LÍNGUA PORTUGUESA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949280"/>
            <a:ext cx="9144000" cy="910045"/>
          </a:xfrm>
        </p:spPr>
        <p:txBody>
          <a:bodyPr/>
          <a:lstStyle/>
          <a:p>
            <a:pPr eaLnBrk="1" hangingPunct="1"/>
            <a:r>
              <a:rPr lang="pt-BR" dirty="0" smtClean="0"/>
              <a:t>Prof.ª Dra. Angela Enz Teixeira</a:t>
            </a:r>
          </a:p>
          <a:p>
            <a:pPr eaLnBrk="1" hangingPunct="1"/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2051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388" y="1268760"/>
            <a:ext cx="8785225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pt-BR" sz="3200" dirty="0" smtClean="0">
                <a:solidFill>
                  <a:srgbClr val="C00000"/>
                </a:solidFill>
                <a:latin typeface="+mj-lt"/>
                <a:ea typeface="Calibri"/>
                <a:cs typeface="Times New Roman"/>
              </a:rPr>
              <a:t>Selecionar </a:t>
            </a:r>
            <a:r>
              <a:rPr lang="pt-BR" sz="3200" dirty="0" smtClean="0">
                <a:latin typeface="+mj-lt"/>
                <a:ea typeface="Calibri"/>
                <a:cs typeface="Times New Roman"/>
              </a:rPr>
              <a:t>- relativa a nossas escolhas de leitura.</a:t>
            </a:r>
            <a:endParaRPr lang="pt-BR" sz="3200" dirty="0" smtClean="0">
              <a:solidFill>
                <a:srgbClr val="C00000"/>
              </a:solidFill>
              <a:latin typeface="+mj-lt"/>
              <a:ea typeface="Calibri"/>
              <a:cs typeface="Times New Roman"/>
            </a:endParaRPr>
          </a:p>
          <a:p>
            <a:pPr algn="just"/>
            <a:endParaRPr lang="pt-BR" sz="3200" dirty="0" smtClean="0">
              <a:solidFill>
                <a:srgbClr val="C00000"/>
              </a:solidFill>
              <a:latin typeface="+mj-lt"/>
              <a:ea typeface="Calibri"/>
              <a:cs typeface="Times New Roman"/>
            </a:endParaRPr>
          </a:p>
          <a:p>
            <a:pPr algn="just"/>
            <a:r>
              <a:rPr lang="pt-BR" sz="3200" dirty="0" smtClean="0">
                <a:solidFill>
                  <a:srgbClr val="C00000"/>
                </a:solidFill>
                <a:latin typeface="+mj-lt"/>
                <a:ea typeface="Calibri"/>
                <a:cs typeface="Times New Roman"/>
              </a:rPr>
              <a:t>Antecipar </a:t>
            </a:r>
            <a:r>
              <a:rPr lang="pt-BR" sz="3200" dirty="0" smtClean="0">
                <a:latin typeface="+mj-lt"/>
                <a:ea typeface="Calibri"/>
                <a:cs typeface="Times New Roman"/>
              </a:rPr>
              <a:t>– tessitura de hipóteses.</a:t>
            </a:r>
            <a:endParaRPr lang="pt-BR" sz="3200" dirty="0" smtClean="0">
              <a:solidFill>
                <a:srgbClr val="C00000"/>
              </a:solidFill>
              <a:latin typeface="+mj-lt"/>
              <a:ea typeface="Calibri"/>
              <a:cs typeface="Times New Roman"/>
            </a:endParaRPr>
          </a:p>
          <a:p>
            <a:pPr algn="just"/>
            <a:endParaRPr lang="pt-BR" sz="3200" dirty="0" smtClean="0">
              <a:solidFill>
                <a:srgbClr val="C00000"/>
              </a:solidFill>
              <a:latin typeface="+mj-lt"/>
              <a:ea typeface="Calibri"/>
              <a:cs typeface="Times New Roman"/>
            </a:endParaRPr>
          </a:p>
          <a:p>
            <a:pPr algn="just"/>
            <a:r>
              <a:rPr lang="pt-BR" sz="3200" dirty="0" smtClean="0">
                <a:solidFill>
                  <a:srgbClr val="C00000"/>
                </a:solidFill>
                <a:latin typeface="+mj-lt"/>
                <a:ea typeface="Calibri"/>
                <a:cs typeface="Times New Roman"/>
              </a:rPr>
              <a:t>Inferir – </a:t>
            </a:r>
            <a:r>
              <a:rPr lang="pt-BR" sz="3200" dirty="0" smtClean="0">
                <a:latin typeface="+mj-lt"/>
                <a:ea typeface="Calibri"/>
                <a:cs typeface="Times New Roman"/>
              </a:rPr>
              <a:t>preenchimento de lacunas, a partir de pressupostos e subentendidos.</a:t>
            </a:r>
            <a:endParaRPr lang="pt-BR" sz="3200" dirty="0" smtClean="0">
              <a:solidFill>
                <a:srgbClr val="C00000"/>
              </a:solidFill>
              <a:latin typeface="+mj-lt"/>
              <a:ea typeface="Calibri"/>
              <a:cs typeface="Times New Roman"/>
            </a:endParaRPr>
          </a:p>
          <a:p>
            <a:pPr algn="just"/>
            <a:endParaRPr lang="pt-BR" sz="3200" dirty="0" smtClean="0">
              <a:solidFill>
                <a:srgbClr val="C00000"/>
              </a:solidFill>
              <a:latin typeface="+mj-lt"/>
              <a:ea typeface="Calibri"/>
              <a:cs typeface="Times New Roman"/>
            </a:endParaRPr>
          </a:p>
          <a:p>
            <a:pPr algn="just"/>
            <a:r>
              <a:rPr lang="pt-BR" sz="3200" dirty="0" smtClean="0">
                <a:solidFill>
                  <a:srgbClr val="C00000"/>
                </a:solidFill>
                <a:latin typeface="+mj-lt"/>
                <a:ea typeface="Calibri"/>
                <a:cs typeface="Times New Roman"/>
              </a:rPr>
              <a:t>Verificar </a:t>
            </a:r>
            <a:r>
              <a:rPr lang="pt-BR" sz="3200" dirty="0" smtClean="0">
                <a:latin typeface="+mj-lt"/>
                <a:ea typeface="Calibri"/>
                <a:cs typeface="Times New Roman"/>
              </a:rPr>
              <a:t>– confirmação ou não das hipóteses e inferências, comparação entre o dito e o não dito.</a:t>
            </a:r>
            <a:endParaRPr lang="pt-BR" sz="3200" dirty="0" smtClean="0">
              <a:solidFill>
                <a:srgbClr val="C00000"/>
              </a:solidFill>
              <a:latin typeface="+mj-lt"/>
              <a:ea typeface="Calibri"/>
              <a:cs typeface="Times New Roman"/>
            </a:endParaRPr>
          </a:p>
          <a:p>
            <a:pPr algn="just"/>
            <a:r>
              <a:rPr lang="pt-BR" sz="3200" dirty="0" smtClean="0">
                <a:solidFill>
                  <a:schemeClr val="accent5">
                    <a:lumMod val="50000"/>
                  </a:schemeClr>
                </a:solidFill>
                <a:latin typeface="+mj-lt"/>
                <a:ea typeface="Calibri"/>
                <a:cs typeface="Times New Roman"/>
              </a:rPr>
              <a:t> </a:t>
            </a:r>
            <a:endParaRPr lang="pt-BR" sz="3200" dirty="0" smtClean="0">
              <a:solidFill>
                <a:srgbClr val="C00000"/>
              </a:solidFill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19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1124744"/>
            <a:ext cx="9144000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2500" u="sng" dirty="0"/>
              <a:t>Lena </a:t>
            </a:r>
            <a:r>
              <a:rPr lang="pt-BR" sz="2500" b="1" u="sng" dirty="0"/>
              <a:t>terminou</a:t>
            </a:r>
            <a:r>
              <a:rPr lang="pt-BR" sz="2500" u="sng" dirty="0"/>
              <a:t> de escrever seu livro, </a:t>
            </a:r>
            <a:r>
              <a:rPr lang="pt-BR" sz="2500" b="1" u="sng" dirty="0"/>
              <a:t>agora</a:t>
            </a:r>
            <a:r>
              <a:rPr lang="pt-BR" sz="2500" u="sng" dirty="0"/>
              <a:t> está saindo com os amigos</a:t>
            </a:r>
            <a:r>
              <a:rPr lang="pt-BR" sz="2500" u="sng" dirty="0" smtClean="0"/>
              <a:t>.</a:t>
            </a:r>
          </a:p>
          <a:p>
            <a:endParaRPr lang="pt-BR" sz="2500" dirty="0" smtClean="0"/>
          </a:p>
          <a:p>
            <a:r>
              <a:rPr lang="pt-BR" sz="2500" dirty="0" smtClean="0">
                <a:solidFill>
                  <a:srgbClr val="0070C0"/>
                </a:solidFill>
              </a:rPr>
              <a:t>Pressuposto 1</a:t>
            </a:r>
            <a:r>
              <a:rPr lang="pt-BR" sz="2500" dirty="0">
                <a:solidFill>
                  <a:srgbClr val="0070C0"/>
                </a:solidFill>
              </a:rPr>
              <a:t>: </a:t>
            </a:r>
            <a:r>
              <a:rPr lang="pt-BR" sz="2500" dirty="0"/>
              <a:t>Lena escrevia um </a:t>
            </a:r>
            <a:r>
              <a:rPr lang="pt-BR" sz="2500" dirty="0" smtClean="0"/>
              <a:t>livro, ele está finalizado.</a:t>
            </a:r>
          </a:p>
          <a:p>
            <a:r>
              <a:rPr lang="pt-BR" sz="2500" dirty="0" smtClean="0">
                <a:solidFill>
                  <a:srgbClr val="0070C0"/>
                </a:solidFill>
              </a:rPr>
              <a:t>Pressuposto 2</a:t>
            </a:r>
            <a:r>
              <a:rPr lang="pt-BR" sz="2500" dirty="0">
                <a:solidFill>
                  <a:srgbClr val="0070C0"/>
                </a:solidFill>
              </a:rPr>
              <a:t>: </a:t>
            </a:r>
            <a:r>
              <a:rPr lang="pt-BR" sz="2500" dirty="0"/>
              <a:t>Durante a escrita, ela não saía com os amigos</a:t>
            </a:r>
            <a:r>
              <a:rPr lang="pt-BR" sz="2500" dirty="0" smtClean="0"/>
              <a:t>.</a:t>
            </a:r>
          </a:p>
          <a:p>
            <a:r>
              <a:rPr lang="pt-BR" sz="2500" dirty="0" smtClean="0">
                <a:solidFill>
                  <a:srgbClr val="C00000"/>
                </a:solidFill>
              </a:rPr>
              <a:t>Subentendido 1: </a:t>
            </a:r>
            <a:r>
              <a:rPr lang="pt-BR" sz="2500" dirty="0" smtClean="0"/>
              <a:t>Lena tem muitos amigos.</a:t>
            </a:r>
          </a:p>
          <a:p>
            <a:r>
              <a:rPr lang="pt-BR" sz="2500" dirty="0">
                <a:solidFill>
                  <a:srgbClr val="C00000"/>
                </a:solidFill>
              </a:rPr>
              <a:t>Subentendido </a:t>
            </a:r>
            <a:r>
              <a:rPr lang="pt-BR" sz="2500" dirty="0" smtClean="0">
                <a:solidFill>
                  <a:srgbClr val="C00000"/>
                </a:solidFill>
              </a:rPr>
              <a:t>2: </a:t>
            </a:r>
            <a:r>
              <a:rPr lang="pt-BR" sz="2500" dirty="0" smtClean="0"/>
              <a:t>Lena tinha prazo curto para entregar o livro.</a:t>
            </a:r>
          </a:p>
          <a:p>
            <a:r>
              <a:rPr lang="pt-BR" sz="2500" dirty="0">
                <a:solidFill>
                  <a:srgbClr val="C00000"/>
                </a:solidFill>
              </a:rPr>
              <a:t>Subentendido </a:t>
            </a:r>
            <a:r>
              <a:rPr lang="pt-BR" sz="2500" dirty="0" smtClean="0">
                <a:solidFill>
                  <a:srgbClr val="C00000"/>
                </a:solidFill>
              </a:rPr>
              <a:t>3: </a:t>
            </a:r>
            <a:r>
              <a:rPr lang="pt-BR" sz="2500" dirty="0" smtClean="0"/>
              <a:t>Enquanto saía com amigos, Lena não produzia com qualidade.</a:t>
            </a:r>
          </a:p>
          <a:p>
            <a:endParaRPr lang="pt-BR" sz="2500" u="sng" dirty="0">
              <a:solidFill>
                <a:srgbClr val="0070C0"/>
              </a:solidFill>
            </a:endParaRPr>
          </a:p>
          <a:p>
            <a:r>
              <a:rPr lang="pt-BR" sz="2500" b="1" u="sng" dirty="0"/>
              <a:t>Infelizmente</a:t>
            </a:r>
            <a:r>
              <a:rPr lang="pt-BR" sz="2500" u="sng" dirty="0"/>
              <a:t>, </a:t>
            </a:r>
            <a:r>
              <a:rPr lang="pt-BR" sz="2500" u="sng" dirty="0" smtClean="0"/>
              <a:t>almoço em </a:t>
            </a:r>
            <a:r>
              <a:rPr lang="pt-BR" sz="2500" u="sng" dirty="0"/>
              <a:t>restaurante aos domingos. </a:t>
            </a:r>
            <a:endParaRPr lang="pt-BR" sz="2500" u="sng" dirty="0" smtClean="0"/>
          </a:p>
          <a:p>
            <a:endParaRPr lang="pt-BR" sz="2500" dirty="0"/>
          </a:p>
          <a:p>
            <a:r>
              <a:rPr lang="pt-BR" sz="2500" dirty="0" smtClean="0">
                <a:solidFill>
                  <a:srgbClr val="0070C0"/>
                </a:solidFill>
              </a:rPr>
              <a:t>Pressuposto: </a:t>
            </a:r>
            <a:r>
              <a:rPr lang="pt-BR" sz="2500" dirty="0"/>
              <a:t>o emissor considera a situação ruim</a:t>
            </a:r>
            <a:r>
              <a:rPr lang="pt-BR" sz="2500" dirty="0" smtClean="0"/>
              <a:t>.</a:t>
            </a:r>
          </a:p>
          <a:p>
            <a:r>
              <a:rPr lang="pt-BR" sz="2500" dirty="0" smtClean="0">
                <a:solidFill>
                  <a:srgbClr val="C00000"/>
                </a:solidFill>
              </a:rPr>
              <a:t>Subentendido: </a:t>
            </a:r>
            <a:r>
              <a:rPr lang="pt-BR" sz="2500" dirty="0"/>
              <a:t>o </a:t>
            </a:r>
            <a:r>
              <a:rPr lang="pt-BR" sz="2500" dirty="0" smtClean="0"/>
              <a:t>emissor enjoou de comer fora.  </a:t>
            </a:r>
            <a:r>
              <a:rPr lang="pt-BR" sz="2500" dirty="0" smtClean="0">
                <a:solidFill>
                  <a:srgbClr val="C00000"/>
                </a:solidFill>
              </a:rPr>
              <a:t>  </a:t>
            </a:r>
            <a:endParaRPr lang="pt-BR" sz="2500" dirty="0"/>
          </a:p>
          <a:p>
            <a:endParaRPr lang="pt-BR" sz="2500" dirty="0">
              <a:solidFill>
                <a:srgbClr val="0070C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195735" y="393631"/>
            <a:ext cx="67688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000" b="1" kern="0" dirty="0" smtClean="0">
                <a:solidFill>
                  <a:srgbClr val="3366CC"/>
                </a:solidFill>
                <a:latin typeface="+mj-lt"/>
              </a:rPr>
              <a:t>INFORMAÇÕES IMPLÍCITAS</a:t>
            </a:r>
            <a:endParaRPr lang="pt-BR" sz="3000" b="1" kern="0" dirty="0">
              <a:solidFill>
                <a:srgbClr val="3366C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92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ixaDeTexto 1"/>
          <p:cNvSpPr txBox="1">
            <a:spLocks noChangeArrowheads="1"/>
          </p:cNvSpPr>
          <p:nvPr/>
        </p:nvSpPr>
        <p:spPr bwMode="auto">
          <a:xfrm>
            <a:off x="357158" y="1285860"/>
            <a:ext cx="8640763" cy="446276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342900" indent="-342900">
              <a:buFont typeface="Arial" pitchFamily="34" charset="0"/>
              <a:buChar char="•"/>
              <a:defRPr/>
            </a:pPr>
            <a:r>
              <a:rPr lang="pt-BR" sz="2600" dirty="0" smtClean="0">
                <a:latin typeface="+mj-lt"/>
              </a:rPr>
              <a:t>Usar estratégias </a:t>
            </a:r>
            <a:r>
              <a:rPr lang="pt-BR" sz="2600" dirty="0" err="1" smtClean="0">
                <a:latin typeface="+mj-lt"/>
              </a:rPr>
              <a:t>metacognitivas</a:t>
            </a:r>
            <a:r>
              <a:rPr lang="pt-BR" sz="2600" dirty="0" smtClean="0">
                <a:latin typeface="+mj-lt"/>
              </a:rPr>
              <a:t> de leitura.</a:t>
            </a:r>
            <a:endParaRPr lang="pt-BR" sz="2600" dirty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pt-BR" sz="2600" dirty="0" smtClean="0">
                <a:latin typeface="+mj-lt"/>
              </a:rPr>
              <a:t>Ler </a:t>
            </a:r>
            <a:r>
              <a:rPr lang="pt-BR" sz="2600" dirty="0">
                <a:latin typeface="+mj-lt"/>
              </a:rPr>
              <a:t>o que é solicitado e algo mais.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pt-BR" sz="2600" dirty="0" smtClean="0">
                <a:latin typeface="+mj-lt"/>
              </a:rPr>
              <a:t>Interpretar </a:t>
            </a:r>
            <a:r>
              <a:rPr lang="pt-BR" sz="2600" dirty="0">
                <a:latin typeface="+mj-lt"/>
              </a:rPr>
              <a:t>canções, poemas (textos curtos).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pt-BR" sz="2600" dirty="0" smtClean="0">
                <a:latin typeface="+mj-lt"/>
              </a:rPr>
              <a:t>Ler </a:t>
            </a:r>
            <a:r>
              <a:rPr lang="pt-BR" sz="2600" dirty="0">
                <a:latin typeface="+mj-lt"/>
              </a:rPr>
              <a:t>análises de textos na internet.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pt-BR" sz="2600" dirty="0">
                <a:latin typeface="+mj-lt"/>
              </a:rPr>
              <a:t>Participar de: oficinas literárias, dramatização de textos, leitura de poesias.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pt-BR" sz="2600" dirty="0">
                <a:latin typeface="+mj-lt"/>
              </a:rPr>
              <a:t>Comentar o que lê.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pt-BR" sz="2600" dirty="0">
                <a:latin typeface="+mj-lt"/>
              </a:rPr>
              <a:t>Ler para/com alguém.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pt-BR" sz="2600" dirty="0">
                <a:latin typeface="+mj-lt"/>
              </a:rPr>
              <a:t>Ter livros de seu interesse </a:t>
            </a:r>
            <a:endParaRPr lang="pt-BR" sz="2600" dirty="0" smtClean="0">
              <a:latin typeface="+mj-lt"/>
            </a:endParaRPr>
          </a:p>
          <a:p>
            <a:pPr>
              <a:defRPr/>
            </a:pPr>
            <a:r>
              <a:rPr lang="pt-BR" sz="2600" dirty="0" smtClean="0">
                <a:latin typeface="+mj-lt"/>
              </a:rPr>
              <a:t>em casa</a:t>
            </a:r>
            <a:r>
              <a:rPr lang="pt-BR" sz="2600" dirty="0">
                <a:latin typeface="+mj-lt"/>
              </a:rPr>
              <a:t>.</a:t>
            </a:r>
          </a:p>
          <a:p>
            <a:pPr algn="just" eaLnBrk="1" hangingPunct="1">
              <a:defRPr/>
            </a:pPr>
            <a:endParaRPr lang="pt-BR" sz="2400" dirty="0" smtClean="0">
              <a:latin typeface="+mn-lt"/>
              <a:cs typeface="Tahoma" pitchFamily="34" charset="0"/>
            </a:endParaRPr>
          </a:p>
        </p:txBody>
      </p:sp>
      <p:sp>
        <p:nvSpPr>
          <p:cNvPr id="17411" name="Retângulo 2"/>
          <p:cNvSpPr>
            <a:spLocks noChangeArrowheads="1"/>
          </p:cNvSpPr>
          <p:nvPr/>
        </p:nvSpPr>
        <p:spPr bwMode="auto">
          <a:xfrm>
            <a:off x="2643174" y="303212"/>
            <a:ext cx="63309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600" b="1" dirty="0">
                <a:solidFill>
                  <a:srgbClr val="1B14A8"/>
                </a:solidFill>
                <a:latin typeface="Tahoma" pitchFamily="34" charset="0"/>
                <a:cs typeface="Tahoma" pitchFamily="34" charset="0"/>
              </a:rPr>
              <a:t>PARA </a:t>
            </a:r>
            <a:r>
              <a:rPr lang="pt-BR" sz="3200" b="1" dirty="0">
                <a:solidFill>
                  <a:srgbClr val="1B14A8"/>
                </a:solidFill>
                <a:latin typeface="Tahoma" pitchFamily="34" charset="0"/>
                <a:cs typeface="Tahoma" pitchFamily="34" charset="0"/>
              </a:rPr>
              <a:t>APRIMORAR </a:t>
            </a:r>
            <a:r>
              <a:rPr lang="pt-BR" sz="3200" b="1" dirty="0">
                <a:solidFill>
                  <a:srgbClr val="1B14A8"/>
                </a:solidFill>
                <a:cs typeface="Tahoma" pitchFamily="34" charset="0"/>
              </a:rPr>
              <a:t>A LEITURA</a:t>
            </a:r>
          </a:p>
        </p:txBody>
      </p:sp>
      <p:pic>
        <p:nvPicPr>
          <p:cNvPr id="17412" name="Imagem 3" descr="http://thumb7.shutterstock.com/display_pic_with_logo/347116/190750799/stock-photo-vintage-books-with-coffee-cup-and-specs-free-copy-space-190750799.jpg"/>
          <p:cNvPicPr>
            <a:picLocks noChangeAspect="1" noChangeArrowheads="1"/>
          </p:cNvPicPr>
          <p:nvPr/>
        </p:nvPicPr>
        <p:blipFill rotWithShape="1">
          <a:blip r:embed="rId2"/>
          <a:srcRect b="5432"/>
          <a:stretch/>
        </p:blipFill>
        <p:spPr bwMode="auto">
          <a:xfrm>
            <a:off x="5076056" y="3573016"/>
            <a:ext cx="3833979" cy="281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5076056" y="6361693"/>
            <a:ext cx="17119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Imagem: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14454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386" y="123256"/>
            <a:ext cx="8874912" cy="6618111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just"/>
            <a:r>
              <a:rPr lang="pt-BR" sz="2800" b="1" kern="0" dirty="0">
                <a:solidFill>
                  <a:srgbClr val="C00000"/>
                </a:solidFill>
              </a:rPr>
              <a:t>LEITOR </a:t>
            </a:r>
            <a:r>
              <a:rPr lang="pt-BR" sz="2800" b="1" kern="0" dirty="0" smtClean="0">
                <a:solidFill>
                  <a:srgbClr val="C00000"/>
                </a:solidFill>
              </a:rPr>
              <a:t>COMPETENTE</a:t>
            </a:r>
          </a:p>
          <a:p>
            <a:pPr lvl="0" algn="just"/>
            <a:endParaRPr lang="pt-BR" sz="2800" b="1" kern="0" dirty="0">
              <a:solidFill>
                <a:srgbClr val="C0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600" dirty="0" smtClean="0">
                <a:ea typeface="Calibri"/>
                <a:cs typeface="Times New Roman"/>
              </a:rPr>
              <a:t>Emprega estratégias </a:t>
            </a:r>
            <a:r>
              <a:rPr lang="pt-BR" sz="2600" dirty="0">
                <a:ea typeface="Calibri"/>
                <a:cs typeface="Times New Roman"/>
              </a:rPr>
              <a:t>de </a:t>
            </a:r>
            <a:r>
              <a:rPr lang="pt-BR" sz="2600" dirty="0" smtClean="0">
                <a:ea typeface="Calibri"/>
                <a:cs typeface="Times New Roman"/>
              </a:rPr>
              <a:t>leitura (</a:t>
            </a:r>
            <a:r>
              <a:rPr lang="pt-BR" sz="2600" dirty="0">
                <a:ea typeface="Calibri"/>
                <a:cs typeface="Times New Roman"/>
              </a:rPr>
              <a:t>seleciona o que lê e escolhe como ler </a:t>
            </a:r>
            <a:r>
              <a:rPr lang="pt-BR" sz="2600" dirty="0" smtClean="0">
                <a:ea typeface="Calibri"/>
                <a:cs typeface="Times New Roman"/>
              </a:rPr>
              <a:t>adequadamente, para atender aos objetivos de leitura).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600" dirty="0" smtClean="0">
                <a:solidFill>
                  <a:srgbClr val="0070C0"/>
                </a:solidFill>
                <a:ea typeface="Calibri"/>
                <a:cs typeface="Times New Roman"/>
              </a:rPr>
              <a:t>Delimita objetivos para a leitura.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600" dirty="0" smtClean="0">
                <a:ea typeface="Calibri"/>
                <a:cs typeface="Times New Roman"/>
              </a:rPr>
              <a:t>Analisa </a:t>
            </a:r>
            <a:r>
              <a:rPr lang="pt-BR" sz="2600" dirty="0">
                <a:ea typeface="Calibri"/>
                <a:cs typeface="Times New Roman"/>
              </a:rPr>
              <a:t>sua própria </a:t>
            </a:r>
            <a:r>
              <a:rPr lang="pt-BR" sz="2600" dirty="0" smtClean="0">
                <a:ea typeface="Calibri"/>
                <a:cs typeface="Times New Roman"/>
              </a:rPr>
              <a:t>leitura, pois controla </a:t>
            </a:r>
            <a:r>
              <a:rPr lang="pt-BR" sz="2600" dirty="0">
                <a:ea typeface="Calibri"/>
                <a:cs typeface="Times New Roman"/>
              </a:rPr>
              <a:t>o que lê e toma decisões diante de dificuldades de compreensão</a:t>
            </a:r>
            <a:r>
              <a:rPr lang="pt-BR" sz="2600" dirty="0" smtClean="0">
                <a:ea typeface="Calibri"/>
                <a:cs typeface="Times New Roman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600" dirty="0" smtClean="0">
                <a:solidFill>
                  <a:srgbClr val="0070C0"/>
                </a:solidFill>
                <a:ea typeface="Calibri"/>
                <a:cs typeface="Times New Roman"/>
              </a:rPr>
              <a:t>Compreende a mensagem que o autor pretendia e propõe outras leituras não previstas pelo autor.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600" dirty="0" smtClean="0">
                <a:ea typeface="Calibri"/>
                <a:cs typeface="Times New Roman"/>
              </a:rPr>
              <a:t>Compreende </a:t>
            </a:r>
            <a:r>
              <a:rPr lang="pt-BR" sz="2600" dirty="0">
                <a:ea typeface="Calibri"/>
                <a:cs typeface="Times New Roman"/>
              </a:rPr>
              <a:t>o que lê </a:t>
            </a:r>
            <a:r>
              <a:rPr lang="pt-BR" sz="2600" dirty="0" smtClean="0">
                <a:ea typeface="Calibri"/>
                <a:cs typeface="Times New Roman"/>
              </a:rPr>
              <a:t>e também o que </a:t>
            </a:r>
            <a:r>
              <a:rPr lang="pt-BR" sz="2600" dirty="0">
                <a:ea typeface="Calibri"/>
                <a:cs typeface="Times New Roman"/>
              </a:rPr>
              <a:t>não está escrito.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600" dirty="0" smtClean="0">
                <a:solidFill>
                  <a:srgbClr val="0070C0"/>
                </a:solidFill>
                <a:ea typeface="Calibri"/>
                <a:cs typeface="Times New Roman"/>
              </a:rPr>
              <a:t>É leitor ativo/agente, que busca </a:t>
            </a:r>
            <a:r>
              <a:rPr lang="pt-BR" sz="2600" dirty="0">
                <a:solidFill>
                  <a:srgbClr val="0070C0"/>
                </a:solidFill>
                <a:ea typeface="Calibri"/>
                <a:cs typeface="Times New Roman"/>
              </a:rPr>
              <a:t>atribuir </a:t>
            </a:r>
            <a:r>
              <a:rPr lang="pt-BR" sz="2600" dirty="0" smtClean="0">
                <a:solidFill>
                  <a:srgbClr val="0070C0"/>
                </a:solidFill>
                <a:ea typeface="Calibri"/>
                <a:cs typeface="Times New Roman"/>
              </a:rPr>
              <a:t>significados e constrói sentidos </a:t>
            </a:r>
            <a:r>
              <a:rPr lang="pt-BR" sz="2600" dirty="0">
                <a:solidFill>
                  <a:srgbClr val="0070C0"/>
                </a:solidFill>
                <a:ea typeface="Calibri"/>
                <a:cs typeface="Times New Roman"/>
              </a:rPr>
              <a:t>possíveis e coerentes com o conteúdo do texto.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600" dirty="0" smtClean="0">
                <a:ea typeface="Calibri"/>
                <a:cs typeface="Times New Roman"/>
              </a:rPr>
              <a:t>Estabelece </a:t>
            </a:r>
            <a:r>
              <a:rPr lang="pt-BR" sz="2600" dirty="0">
                <a:ea typeface="Calibri"/>
                <a:cs typeface="Times New Roman"/>
              </a:rPr>
              <a:t>relações entre o texto que lê e outros já </a:t>
            </a:r>
            <a:r>
              <a:rPr lang="pt-BR" sz="2600" dirty="0" smtClean="0">
                <a:ea typeface="Calibri"/>
                <a:cs typeface="Times New Roman"/>
              </a:rPr>
              <a:t>lidos.</a:t>
            </a:r>
            <a:endParaRPr lang="pt-BR" sz="2600" dirty="0">
              <a:ea typeface="Calibri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600" dirty="0">
              <a:ea typeface="Calibri"/>
              <a:cs typeface="Times New Roman"/>
            </a:endParaRPr>
          </a:p>
          <a:p>
            <a:pPr algn="just"/>
            <a:endParaRPr lang="pt-BR" sz="2600" dirty="0" smtClean="0">
              <a:solidFill>
                <a:srgbClr val="00B0F0"/>
              </a:solidFill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59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1B14A8"/>
                </a:solidFill>
              </a:rPr>
              <a:t>REFERÊNCIAS </a:t>
            </a:r>
          </a:p>
        </p:txBody>
      </p:sp>
      <p:sp>
        <p:nvSpPr>
          <p:cNvPr id="43011" name="Retângulo 2"/>
          <p:cNvSpPr>
            <a:spLocks noChangeArrowheads="1"/>
          </p:cNvSpPr>
          <p:nvPr/>
        </p:nvSpPr>
        <p:spPr bwMode="auto">
          <a:xfrm>
            <a:off x="179512" y="1196753"/>
            <a:ext cx="8712968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dirty="0"/>
              <a:t>GERALDI, </a:t>
            </a:r>
            <a:r>
              <a:rPr lang="pt-BR" dirty="0" smtClean="0"/>
              <a:t>João Wanderley (Org.). </a:t>
            </a:r>
            <a:r>
              <a:rPr lang="pt-BR" b="1" dirty="0"/>
              <a:t>O texto na sala de aula. </a:t>
            </a:r>
            <a:r>
              <a:rPr lang="pt-BR" dirty="0"/>
              <a:t>São Paulo: Ática, 2002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>
                <a:ea typeface="Calibri"/>
                <a:cs typeface="Times New Roman"/>
              </a:rPr>
              <a:t>PARÂMETROS CURRICULARES NACIONAIS: terceiro </a:t>
            </a:r>
            <a:r>
              <a:rPr lang="pt-BR" dirty="0">
                <a:ea typeface="Calibri"/>
                <a:cs typeface="Times New Roman"/>
              </a:rPr>
              <a:t>e quarto ciclos de ensino fundamental: língua portuguesa/Secretaria de Educação Fundamental. – Brasília: MEC/SEF, 1998, pp. </a:t>
            </a:r>
            <a:r>
              <a:rPr lang="pt-BR" dirty="0" smtClean="0">
                <a:ea typeface="Calibri"/>
                <a:cs typeface="Times New Roman"/>
              </a:rPr>
              <a:t>69-70.</a:t>
            </a:r>
          </a:p>
          <a:p>
            <a:endParaRPr lang="pt-BR" dirty="0">
              <a:ea typeface="Calibri"/>
              <a:cs typeface="Times New Roman"/>
            </a:endParaRPr>
          </a:p>
          <a:p>
            <a:r>
              <a:rPr lang="pt-BR" dirty="0"/>
              <a:t>SMITH, F. </a:t>
            </a:r>
            <a:r>
              <a:rPr lang="pt-BR" b="1" dirty="0"/>
              <a:t>Leitura significativa. </a:t>
            </a:r>
            <a:r>
              <a:rPr lang="pt-BR" dirty="0"/>
              <a:t>Porto Alegre: Artes Médicas, 1999</a:t>
            </a:r>
            <a:r>
              <a:rPr lang="pt-BR" dirty="0" smtClean="0"/>
              <a:t>.</a:t>
            </a:r>
            <a:endParaRPr lang="pt-BR" dirty="0">
              <a:ea typeface="Calibri"/>
              <a:cs typeface="Times New Roman"/>
            </a:endParaRPr>
          </a:p>
          <a:p>
            <a:endParaRPr lang="pt-BR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442" y="4330308"/>
            <a:ext cx="8857108" cy="2431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pt-BR" altLang="pt-BR" sz="3200" b="1" dirty="0" smtClean="0">
                <a:cs typeface="Times New Roman" pitchFamily="18" charset="0"/>
              </a:rPr>
              <a:t>Betsy</a:t>
            </a:r>
            <a:r>
              <a:rPr lang="pt-BR" altLang="pt-BR" sz="3200" b="1" dirty="0">
                <a:cs typeface="Times New Roman" pitchFamily="18" charset="0"/>
              </a:rPr>
              <a:t>, </a:t>
            </a:r>
            <a:r>
              <a:rPr lang="pt-BR" altLang="pt-BR" sz="3200" dirty="0">
                <a:cs typeface="Times New Roman" pitchFamily="18" charset="0"/>
              </a:rPr>
              <a:t>de Rubem Fonseca</a:t>
            </a:r>
          </a:p>
          <a:p>
            <a:pPr eaLnBrk="0" hangingPunct="0"/>
            <a:endParaRPr lang="pt-BR" altLang="pt-BR" sz="2000" dirty="0" smtClean="0">
              <a:cs typeface="Times New Roman" pitchFamily="18" charset="0"/>
            </a:endParaRPr>
          </a:p>
          <a:p>
            <a:pPr eaLnBrk="0" hangingPunct="0"/>
            <a:r>
              <a:rPr lang="pt-BR" altLang="pt-BR" sz="2000" dirty="0" smtClean="0">
                <a:cs typeface="Times New Roman" pitchFamily="18" charset="0"/>
              </a:rPr>
              <a:t>In</a:t>
            </a:r>
            <a:r>
              <a:rPr lang="pt-BR" altLang="pt-BR" sz="2000" dirty="0">
                <a:cs typeface="Times New Roman" pitchFamily="18" charset="0"/>
              </a:rPr>
              <a:t>: ______. </a:t>
            </a:r>
            <a:r>
              <a:rPr lang="pt-BR" altLang="pt-BR" sz="2000" b="1" i="1" dirty="0">
                <a:cs typeface="Times New Roman" pitchFamily="18" charset="0"/>
              </a:rPr>
              <a:t>Histórias de amor</a:t>
            </a:r>
            <a:r>
              <a:rPr lang="pt-BR" altLang="pt-BR" sz="2000" i="1" dirty="0">
                <a:cs typeface="Times New Roman" pitchFamily="18" charset="0"/>
              </a:rPr>
              <a:t>: contos. São Paulo: Cia. das Letras, 1997. p.9.</a:t>
            </a:r>
          </a:p>
          <a:p>
            <a:pPr eaLnBrk="0" hangingPunct="0"/>
            <a:r>
              <a:rPr lang="pt-BR" altLang="pt-BR" sz="2000" dirty="0" smtClean="0"/>
              <a:t>Possui </a:t>
            </a:r>
            <a:r>
              <a:rPr lang="pt-BR" altLang="pt-BR" sz="2000" dirty="0"/>
              <a:t>7 contos: </a:t>
            </a:r>
            <a:r>
              <a:rPr lang="pt-BR" altLang="pt-BR" sz="2000" b="1" dirty="0"/>
              <a:t>Betsy</a:t>
            </a:r>
            <a:r>
              <a:rPr lang="pt-BR" altLang="pt-BR" sz="2000" dirty="0"/>
              <a:t>, </a:t>
            </a:r>
            <a:r>
              <a:rPr lang="pt-BR" altLang="pt-BR" sz="2000" b="1" dirty="0"/>
              <a:t>Cidade de Deus</a:t>
            </a:r>
            <a:r>
              <a:rPr lang="pt-BR" altLang="pt-BR" sz="2000" dirty="0"/>
              <a:t>, </a:t>
            </a:r>
            <a:r>
              <a:rPr lang="pt-BR" altLang="pt-BR" sz="2000" b="1" dirty="0"/>
              <a:t>Família</a:t>
            </a:r>
            <a:r>
              <a:rPr lang="pt-BR" altLang="pt-BR" sz="2000" dirty="0"/>
              <a:t>, </a:t>
            </a:r>
            <a:r>
              <a:rPr lang="pt-BR" altLang="pt-BR" sz="2000" b="1" dirty="0"/>
              <a:t>O anjo da guarda</a:t>
            </a:r>
            <a:r>
              <a:rPr lang="pt-BR" altLang="pt-BR" sz="2000" dirty="0"/>
              <a:t>, </a:t>
            </a:r>
            <a:r>
              <a:rPr lang="pt-BR" altLang="pt-BR" sz="2000" b="1" dirty="0"/>
              <a:t>Viagem de núpcias</a:t>
            </a:r>
            <a:r>
              <a:rPr lang="pt-BR" altLang="pt-BR" sz="2000" dirty="0"/>
              <a:t>, </a:t>
            </a:r>
            <a:r>
              <a:rPr lang="pt-BR" altLang="pt-BR" sz="2000" b="1" dirty="0"/>
              <a:t>O amor de Jesus no coração</a:t>
            </a:r>
            <a:r>
              <a:rPr lang="pt-BR" altLang="pt-BR" sz="2000" dirty="0"/>
              <a:t> e </a:t>
            </a:r>
            <a:r>
              <a:rPr lang="pt-BR" altLang="pt-BR" sz="2000" b="1" dirty="0"/>
              <a:t>Carpe Diem</a:t>
            </a:r>
            <a:r>
              <a:rPr lang="pt-BR" altLang="pt-BR" sz="2000" dirty="0"/>
              <a:t>. </a:t>
            </a:r>
          </a:p>
        </p:txBody>
      </p:sp>
      <p:sp>
        <p:nvSpPr>
          <p:cNvPr id="2" name="Retângulo 1"/>
          <p:cNvSpPr/>
          <p:nvPr/>
        </p:nvSpPr>
        <p:spPr>
          <a:xfrm>
            <a:off x="3347864" y="3745532"/>
            <a:ext cx="20730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600" b="1" dirty="0" smtClean="0">
                <a:solidFill>
                  <a:srgbClr val="FF0000"/>
                </a:solidFill>
                <a:latin typeface="+mj-lt"/>
              </a:rPr>
              <a:t>INDICAÇÃO</a:t>
            </a:r>
            <a:endParaRPr lang="pt-BR" sz="26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45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pt-BR" sz="3200" b="1" kern="0" dirty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NIVELAMENTO DE LÍNGUA PORTUGUESA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949280"/>
            <a:ext cx="9144000" cy="910045"/>
          </a:xfrm>
        </p:spPr>
        <p:txBody>
          <a:bodyPr/>
          <a:lstStyle/>
          <a:p>
            <a:pPr eaLnBrk="1" hangingPunct="1"/>
            <a:r>
              <a:rPr lang="pt-BR" dirty="0" smtClean="0"/>
              <a:t>Prof.ª Dra. Angela Enz Teixeira</a:t>
            </a:r>
          </a:p>
          <a:p>
            <a:pPr eaLnBrk="1" hangingPunct="1"/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2051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500034" y="2008188"/>
            <a:ext cx="8572560" cy="4643450"/>
          </a:xfrm>
        </p:spPr>
        <p:txBody>
          <a:bodyPr/>
          <a:lstStyle/>
          <a:p>
            <a:pPr algn="l">
              <a:defRPr/>
            </a:pPr>
            <a:r>
              <a:rPr lang="pt-BR" altLang="pt-BR" sz="26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Objetivo geral: </a:t>
            </a:r>
            <a:r>
              <a:rPr lang="pt-BR" altLang="pt-BR" sz="2600" b="0" dirty="0" smtClean="0">
                <a:solidFill>
                  <a:schemeClr val="tx1"/>
                </a:solidFill>
                <a:latin typeface="+mn-lt"/>
                <a:cs typeface="Times New Roman"/>
              </a:rPr>
              <a:t>Refletir sobre </a:t>
            </a:r>
            <a:r>
              <a:rPr lang="pt-BR" sz="2600" b="0" dirty="0" smtClean="0">
                <a:solidFill>
                  <a:schemeClr val="tx1"/>
                </a:solidFill>
                <a:latin typeface="+mn-lt"/>
                <a:ea typeface="Calibri"/>
                <a:cs typeface="Times New Roman"/>
              </a:rPr>
              <a:t>a </a:t>
            </a:r>
            <a:r>
              <a:rPr lang="pt-BR" sz="2600" b="0" dirty="0">
                <a:solidFill>
                  <a:schemeClr val="tx1"/>
                </a:solidFill>
                <a:latin typeface="+mn-lt"/>
                <a:ea typeface="Calibri"/>
                <a:cs typeface="Times New Roman"/>
              </a:rPr>
              <a:t>leitura enquanto produção de sentidos, </a:t>
            </a:r>
            <a:r>
              <a:rPr lang="pt-BR" sz="2600" b="0" dirty="0" smtClean="0">
                <a:solidFill>
                  <a:schemeClr val="tx1"/>
                </a:solidFill>
                <a:latin typeface="+mn-lt"/>
                <a:ea typeface="Calibri"/>
                <a:cs typeface="Times New Roman"/>
              </a:rPr>
              <a:t>pressupondo o leitor como sujeito ativo </a:t>
            </a:r>
            <a:r>
              <a:rPr lang="pt-BR" sz="2600" b="0" dirty="0">
                <a:solidFill>
                  <a:schemeClr val="tx1"/>
                </a:solidFill>
                <a:latin typeface="+mn-lt"/>
                <a:ea typeface="Calibri"/>
                <a:cs typeface="Times New Roman"/>
              </a:rPr>
              <a:t>diante dos textos.</a:t>
            </a:r>
            <a:br>
              <a:rPr lang="pt-BR" sz="2600" b="0" dirty="0">
                <a:solidFill>
                  <a:schemeClr val="tx1"/>
                </a:solidFill>
                <a:latin typeface="+mn-lt"/>
                <a:ea typeface="Calibri"/>
                <a:cs typeface="Times New Roman"/>
              </a:rPr>
            </a:br>
            <a:r>
              <a:rPr lang="pt-BR" altLang="pt-BR" sz="2600" dirty="0" smtClean="0">
                <a:latin typeface="+mn-lt"/>
                <a:cs typeface="Arial" pitchFamily="34" charset="0"/>
              </a:rPr>
              <a:t/>
            </a:r>
            <a:br>
              <a:rPr lang="pt-BR" altLang="pt-BR" sz="2600" dirty="0" smtClean="0">
                <a:latin typeface="+mn-lt"/>
                <a:cs typeface="Arial" pitchFamily="34" charset="0"/>
              </a:rPr>
            </a:br>
            <a:r>
              <a:rPr lang="pt-BR" altLang="pt-BR" sz="26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 Objetivos específicos:</a:t>
            </a:r>
            <a:r>
              <a:rPr lang="pt-BR" altLang="pt-BR" sz="2600" b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/>
            </a:r>
            <a:br>
              <a:rPr lang="pt-BR" altLang="pt-BR" sz="2600" b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pt-BR" altLang="pt-BR" sz="2600" b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* Explicar os conhecimentos</a:t>
            </a:r>
            <a:br>
              <a:rPr lang="pt-BR" altLang="pt-BR" sz="2600" b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pt-BR" altLang="pt-BR" sz="2600" b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trazidos pelo leitor para a </a:t>
            </a:r>
            <a:br>
              <a:rPr lang="pt-BR" altLang="pt-BR" sz="2600" b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pt-BR" altLang="pt-BR" sz="2600" b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leitura. </a:t>
            </a:r>
            <a:br>
              <a:rPr lang="pt-BR" altLang="pt-BR" sz="2600" b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pt-BR" altLang="pt-BR" sz="2600" b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* Apresentar as estratégias </a:t>
            </a:r>
            <a:br>
              <a:rPr lang="pt-BR" altLang="pt-BR" sz="2600" b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pt-BR" altLang="pt-BR" sz="2600" b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de leitura.</a:t>
            </a:r>
            <a:endParaRPr lang="pt-BR" altLang="pt-BR" sz="2600" b="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75" name="Título 1"/>
          <p:cNvSpPr txBox="1">
            <a:spLocks/>
          </p:cNvSpPr>
          <p:nvPr/>
        </p:nvSpPr>
        <p:spPr bwMode="auto">
          <a:xfrm>
            <a:off x="250825" y="4137025"/>
            <a:ext cx="7191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altLang="pt-BR" sz="6000" b="1">
                <a:solidFill>
                  <a:srgbClr val="3366CC"/>
                </a:solidFill>
              </a:rPr>
              <a:t>  </a:t>
            </a:r>
          </a:p>
        </p:txBody>
      </p:sp>
      <p:sp>
        <p:nvSpPr>
          <p:cNvPr id="3076" name="Título 1"/>
          <p:cNvSpPr txBox="1">
            <a:spLocks/>
          </p:cNvSpPr>
          <p:nvPr/>
        </p:nvSpPr>
        <p:spPr bwMode="auto">
          <a:xfrm>
            <a:off x="4948238" y="5194300"/>
            <a:ext cx="720725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altLang="pt-BR" sz="6000" b="1">
                <a:solidFill>
                  <a:srgbClr val="3366CC"/>
                </a:solidFill>
              </a:rPr>
              <a:t> </a:t>
            </a:r>
          </a:p>
        </p:txBody>
      </p:sp>
      <p:sp>
        <p:nvSpPr>
          <p:cNvPr id="3077" name="Título 1"/>
          <p:cNvSpPr txBox="1">
            <a:spLocks/>
          </p:cNvSpPr>
          <p:nvPr/>
        </p:nvSpPr>
        <p:spPr bwMode="auto">
          <a:xfrm>
            <a:off x="3995738" y="2133600"/>
            <a:ext cx="72072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altLang="pt-BR" sz="6000" b="1">
                <a:solidFill>
                  <a:srgbClr val="3366CC"/>
                </a:solidFill>
              </a:rPr>
              <a:t> </a:t>
            </a:r>
          </a:p>
        </p:txBody>
      </p:sp>
      <p:sp>
        <p:nvSpPr>
          <p:cNvPr id="3078" name="Título 1"/>
          <p:cNvSpPr txBox="1">
            <a:spLocks/>
          </p:cNvSpPr>
          <p:nvPr/>
        </p:nvSpPr>
        <p:spPr bwMode="auto">
          <a:xfrm>
            <a:off x="2914231" y="3162300"/>
            <a:ext cx="719137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altLang="pt-BR" sz="6000" b="1">
                <a:solidFill>
                  <a:srgbClr val="3366CC"/>
                </a:solidFill>
              </a:rPr>
              <a:t>  </a:t>
            </a:r>
          </a:p>
        </p:txBody>
      </p:sp>
      <p:sp>
        <p:nvSpPr>
          <p:cNvPr id="3079" name="Título 1"/>
          <p:cNvSpPr txBox="1">
            <a:spLocks/>
          </p:cNvSpPr>
          <p:nvPr/>
        </p:nvSpPr>
        <p:spPr bwMode="auto">
          <a:xfrm>
            <a:off x="2571750" y="1000125"/>
            <a:ext cx="7191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altLang="pt-BR" sz="6000" b="1">
                <a:solidFill>
                  <a:srgbClr val="3366CC"/>
                </a:solidFill>
              </a:rPr>
              <a:t> </a:t>
            </a:r>
          </a:p>
        </p:txBody>
      </p:sp>
      <p:sp>
        <p:nvSpPr>
          <p:cNvPr id="3080" name="Título 1"/>
          <p:cNvSpPr txBox="1">
            <a:spLocks/>
          </p:cNvSpPr>
          <p:nvPr/>
        </p:nvSpPr>
        <p:spPr bwMode="auto">
          <a:xfrm>
            <a:off x="3857625" y="3714750"/>
            <a:ext cx="719138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altLang="pt-BR" sz="6000" b="1">
                <a:solidFill>
                  <a:srgbClr val="3366CC"/>
                </a:solidFill>
              </a:rPr>
              <a:t>  </a:t>
            </a:r>
          </a:p>
        </p:txBody>
      </p:sp>
      <p:sp>
        <p:nvSpPr>
          <p:cNvPr id="3081" name="Retângulo 8"/>
          <p:cNvSpPr>
            <a:spLocks noChangeArrowheads="1"/>
          </p:cNvSpPr>
          <p:nvPr/>
        </p:nvSpPr>
        <p:spPr bwMode="auto">
          <a:xfrm>
            <a:off x="3267075" y="215900"/>
            <a:ext cx="533229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 b="1" dirty="0">
                <a:solidFill>
                  <a:srgbClr val="0000FF"/>
                </a:solidFill>
              </a:rPr>
              <a:t>UNIDADE </a:t>
            </a:r>
            <a:r>
              <a:rPr lang="pt-BR" sz="4000" b="1" dirty="0" smtClean="0">
                <a:solidFill>
                  <a:srgbClr val="0000FF"/>
                </a:solidFill>
              </a:rPr>
              <a:t>I </a:t>
            </a:r>
            <a:r>
              <a:rPr lang="pt-BR" sz="4000" b="1" dirty="0">
                <a:solidFill>
                  <a:srgbClr val="0000FF"/>
                </a:solidFill>
              </a:rPr>
              <a:t>– AULA </a:t>
            </a:r>
            <a:r>
              <a:rPr lang="pt-BR" sz="4000" b="1" dirty="0" smtClean="0">
                <a:solidFill>
                  <a:srgbClr val="0000FF"/>
                </a:solidFill>
              </a:rPr>
              <a:t>2 </a:t>
            </a:r>
            <a:endParaRPr lang="pt-BR" sz="4000" b="1" dirty="0">
              <a:solidFill>
                <a:srgbClr val="0000FF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00034" y="1285860"/>
            <a:ext cx="8215370" cy="89255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pt-BR" sz="2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LEITORES E LEITURAS: DA AUTOAVALIAÇÃO PARA A FORMAÇÃO </a:t>
            </a:r>
            <a:endParaRPr lang="pt-BR" sz="2600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://thumb101.shutterstock.com/display_pic_with_logo/580987/363950453/stock-photo-cute-lovely-young-woman-reading-book-and-drinking-coffee-on-bed-36395045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6"/>
          <a:stretch/>
        </p:blipFill>
        <p:spPr bwMode="auto">
          <a:xfrm>
            <a:off x="4894262" y="3429000"/>
            <a:ext cx="4286250" cy="283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857750" y="6264064"/>
            <a:ext cx="17119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Imagem: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29267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388" y="1268760"/>
            <a:ext cx="8785225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ea typeface="Calibri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ea typeface="Calibri"/>
              <a:cs typeface="Times New Roman"/>
            </a:endParaRPr>
          </a:p>
          <a:p>
            <a:r>
              <a:rPr lang="pt-BR" sz="3200" dirty="0" smtClean="0">
                <a:latin typeface="+mj-lt"/>
                <a:ea typeface="Calibri"/>
                <a:cs typeface="Times New Roman"/>
              </a:rPr>
              <a:t>“A </a:t>
            </a:r>
            <a:r>
              <a:rPr lang="pt-BR" sz="3200" dirty="0" smtClean="0">
                <a:solidFill>
                  <a:srgbClr val="C00000"/>
                </a:solidFill>
                <a:latin typeface="+mj-lt"/>
                <a:ea typeface="Calibri"/>
                <a:cs typeface="Times New Roman"/>
              </a:rPr>
              <a:t>leitura é o processo </a:t>
            </a:r>
            <a:r>
              <a:rPr lang="pt-BR" sz="3200" dirty="0" smtClean="0">
                <a:latin typeface="+mj-lt"/>
                <a:ea typeface="Calibri"/>
                <a:cs typeface="Times New Roman"/>
              </a:rPr>
              <a:t>no qual o leitor realiza um </a:t>
            </a:r>
            <a:r>
              <a:rPr lang="pt-BR" sz="3200" dirty="0" smtClean="0">
                <a:solidFill>
                  <a:srgbClr val="C00000"/>
                </a:solidFill>
                <a:latin typeface="+mj-lt"/>
                <a:ea typeface="Calibri"/>
                <a:cs typeface="Times New Roman"/>
              </a:rPr>
              <a:t>trabalho ativo </a:t>
            </a:r>
            <a:r>
              <a:rPr lang="pt-BR" sz="3200" dirty="0" smtClean="0">
                <a:latin typeface="+mj-lt"/>
                <a:ea typeface="Calibri"/>
                <a:cs typeface="Times New Roman"/>
              </a:rPr>
              <a:t>de compreensão e interpretação do texto, a partir de seus </a:t>
            </a:r>
            <a:r>
              <a:rPr lang="pt-BR" sz="3200" dirty="0" smtClean="0">
                <a:solidFill>
                  <a:srgbClr val="C00000"/>
                </a:solidFill>
                <a:latin typeface="+mj-lt"/>
                <a:ea typeface="Calibri"/>
                <a:cs typeface="Times New Roman"/>
              </a:rPr>
              <a:t>objetivos,</a:t>
            </a:r>
            <a:r>
              <a:rPr lang="pt-BR" sz="3200" dirty="0" smtClean="0">
                <a:latin typeface="+mj-lt"/>
                <a:ea typeface="Calibri"/>
                <a:cs typeface="Times New Roman"/>
              </a:rPr>
              <a:t> de seu </a:t>
            </a:r>
            <a:r>
              <a:rPr lang="pt-BR" sz="3200" dirty="0" smtClean="0">
                <a:solidFill>
                  <a:srgbClr val="C00000"/>
                </a:solidFill>
                <a:latin typeface="+mj-lt"/>
                <a:ea typeface="Calibri"/>
                <a:cs typeface="Times New Roman"/>
              </a:rPr>
              <a:t>conhecimento sobre o assunto</a:t>
            </a:r>
            <a:r>
              <a:rPr lang="pt-BR" sz="3200" dirty="0" smtClean="0">
                <a:latin typeface="+mj-lt"/>
                <a:ea typeface="Calibri"/>
                <a:cs typeface="Times New Roman"/>
              </a:rPr>
              <a:t>, </a:t>
            </a:r>
            <a:r>
              <a:rPr lang="pt-BR" sz="3200" dirty="0" smtClean="0">
                <a:solidFill>
                  <a:srgbClr val="C00000"/>
                </a:solidFill>
                <a:latin typeface="+mj-lt"/>
                <a:ea typeface="Calibri"/>
                <a:cs typeface="Times New Roman"/>
              </a:rPr>
              <a:t>sobre o autor</a:t>
            </a:r>
            <a:r>
              <a:rPr lang="pt-BR" sz="3200" dirty="0" smtClean="0">
                <a:latin typeface="+mj-lt"/>
                <a:ea typeface="Calibri"/>
                <a:cs typeface="Times New Roman"/>
              </a:rPr>
              <a:t>, de tudo o que sabe </a:t>
            </a:r>
            <a:r>
              <a:rPr lang="pt-BR" sz="3200" dirty="0" smtClean="0">
                <a:solidFill>
                  <a:srgbClr val="C00000"/>
                </a:solidFill>
                <a:latin typeface="+mj-lt"/>
                <a:ea typeface="Calibri"/>
                <a:cs typeface="Times New Roman"/>
              </a:rPr>
              <a:t>sobre a linguagem etc</a:t>
            </a:r>
            <a:r>
              <a:rPr lang="pt-BR" sz="3200" dirty="0" smtClean="0">
                <a:latin typeface="+mj-lt"/>
                <a:ea typeface="Calibri"/>
                <a:cs typeface="Times New Roman"/>
              </a:rPr>
              <a:t>.(...)”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ea typeface="Calibri"/>
              <a:cs typeface="Times New Roman"/>
            </a:endParaRPr>
          </a:p>
          <a:p>
            <a:r>
              <a:rPr lang="pt-BR" sz="1500" dirty="0" smtClean="0">
                <a:latin typeface="+mj-lt"/>
                <a:ea typeface="Calibri"/>
                <a:cs typeface="Times New Roman"/>
              </a:rPr>
              <a:t>(Parâmetros </a:t>
            </a:r>
            <a:r>
              <a:rPr lang="pt-BR" sz="1500" dirty="0">
                <a:latin typeface="+mj-lt"/>
                <a:ea typeface="Calibri"/>
                <a:cs typeface="Times New Roman"/>
              </a:rPr>
              <a:t>Curriculares Nacionais: terceiro e quarto ciclos de ensino fundamental: </a:t>
            </a:r>
            <a:r>
              <a:rPr lang="pt-BR" sz="1500" dirty="0" smtClean="0">
                <a:latin typeface="+mj-lt"/>
                <a:ea typeface="Calibri"/>
                <a:cs typeface="Times New Roman"/>
              </a:rPr>
              <a:t>língua portuguesa/Secretaria </a:t>
            </a:r>
            <a:r>
              <a:rPr lang="pt-BR" sz="1500" dirty="0">
                <a:latin typeface="+mj-lt"/>
                <a:ea typeface="Calibri"/>
                <a:cs typeface="Times New Roman"/>
              </a:rPr>
              <a:t>de Educação Fundamental. – Brasília: MEC/SEF, 1998, pp. </a:t>
            </a:r>
            <a:r>
              <a:rPr lang="pt-BR" sz="1500" dirty="0" smtClean="0">
                <a:latin typeface="+mj-lt"/>
                <a:ea typeface="Calibri"/>
                <a:cs typeface="Times New Roman"/>
              </a:rPr>
              <a:t>69-70&gt;).</a:t>
            </a:r>
            <a:endParaRPr lang="pt-BR" sz="1500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051720" y="115888"/>
            <a:ext cx="6912893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+mj-ea"/>
                <a:cs typeface="+mj-cs"/>
              </a:rPr>
              <a:t>RELEMBRANDO: CONCEITO</a:t>
            </a:r>
            <a:r>
              <a:rPr kumimoji="0" lang="pt-BR" sz="2800" b="1" i="0" u="none" strike="noStrike" kern="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+mj-ea"/>
                <a:cs typeface="+mj-cs"/>
              </a:rPr>
              <a:t> DE LEITURA INTERATIVA...</a:t>
            </a:r>
            <a:endParaRPr kumimoji="0" lang="pt-BR" sz="28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929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388" y="1268760"/>
            <a:ext cx="8785225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3000" b="1" dirty="0" smtClean="0">
                <a:solidFill>
                  <a:srgbClr val="C00000"/>
                </a:solidFill>
                <a:ea typeface="Calibri"/>
                <a:cs typeface="Times New Roman"/>
              </a:rPr>
              <a:t>TENHA PONTO DE PARTIDA E DE CHEGADA</a:t>
            </a:r>
          </a:p>
          <a:p>
            <a:pPr algn="just"/>
            <a:r>
              <a:rPr lang="pt-BR" sz="1900" dirty="0">
                <a:ea typeface="Calibri"/>
                <a:cs typeface="Times New Roman"/>
              </a:rPr>
              <a:t>	</a:t>
            </a:r>
            <a:r>
              <a:rPr lang="pt-BR" sz="1900" dirty="0" smtClean="0">
                <a:ea typeface="Calibri"/>
                <a:cs typeface="Times New Roman"/>
              </a:rPr>
              <a:t>		           </a:t>
            </a:r>
            <a:r>
              <a:rPr lang="pt-BR" sz="2000" b="1" dirty="0" smtClean="0">
                <a:ea typeface="Calibri"/>
                <a:cs typeface="Times New Roman"/>
              </a:rPr>
              <a:t>OBJETIVOS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1900" dirty="0">
              <a:ea typeface="Calibri"/>
              <a:cs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1900" dirty="0" smtClean="0">
              <a:ea typeface="Calibri"/>
              <a:cs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1900" dirty="0">
              <a:ea typeface="Calibri"/>
              <a:cs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1900" dirty="0" smtClean="0">
              <a:ea typeface="Calibri"/>
              <a:cs typeface="Times New Roman"/>
            </a:endParaRPr>
          </a:p>
          <a:p>
            <a:pPr algn="just"/>
            <a:r>
              <a:rPr lang="pt-BR" sz="1900" dirty="0" smtClean="0">
                <a:ea typeface="Calibri"/>
                <a:cs typeface="Times New Roman"/>
              </a:rPr>
              <a:t>						</a:t>
            </a:r>
          </a:p>
          <a:p>
            <a:pPr algn="just"/>
            <a:endParaRPr lang="pt-BR" sz="1900" dirty="0">
              <a:ea typeface="Calibri"/>
              <a:cs typeface="Times New Roman"/>
            </a:endParaRPr>
          </a:p>
          <a:p>
            <a:pPr algn="just"/>
            <a:endParaRPr lang="pt-BR" sz="1900" dirty="0" smtClean="0">
              <a:ea typeface="Calibri"/>
              <a:cs typeface="Times New Roman"/>
            </a:endParaRPr>
          </a:p>
          <a:p>
            <a:pPr algn="just"/>
            <a:endParaRPr lang="pt-BR" sz="1900" dirty="0">
              <a:ea typeface="Calibri"/>
              <a:cs typeface="Times New Roman"/>
            </a:endParaRPr>
          </a:p>
          <a:p>
            <a:pPr algn="just"/>
            <a:endParaRPr lang="pt-BR" sz="1900" dirty="0" smtClean="0">
              <a:ea typeface="Calibri"/>
              <a:cs typeface="Times New Roman"/>
            </a:endParaRPr>
          </a:p>
          <a:p>
            <a:pPr algn="just"/>
            <a:endParaRPr lang="pt-BR" sz="1900" dirty="0">
              <a:ea typeface="Calibri"/>
              <a:cs typeface="Times New Roman"/>
            </a:endParaRPr>
          </a:p>
          <a:p>
            <a:pPr algn="just"/>
            <a:r>
              <a:rPr lang="pt-BR" sz="1900" dirty="0">
                <a:ea typeface="Calibri"/>
                <a:cs typeface="Times New Roman"/>
              </a:rPr>
              <a:t> </a:t>
            </a:r>
            <a:r>
              <a:rPr lang="pt-BR" sz="1900" dirty="0" smtClean="0">
                <a:ea typeface="Calibri"/>
                <a:cs typeface="Times New Roman"/>
              </a:rPr>
              <a:t>          </a:t>
            </a:r>
            <a:r>
              <a:rPr lang="pt-BR" sz="2000" b="1" dirty="0" smtClean="0">
                <a:ea typeface="Calibri"/>
                <a:cs typeface="Times New Roman"/>
              </a:rPr>
              <a:t>MOTIVAÇÃO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1900" dirty="0" smtClean="0">
              <a:ea typeface="Calibri"/>
              <a:cs typeface="Times New Roman"/>
            </a:endParaRPr>
          </a:p>
          <a:p>
            <a:pPr algn="just"/>
            <a:r>
              <a:rPr lang="pt-BR" sz="1900" dirty="0" smtClean="0">
                <a:ea typeface="Calibri"/>
                <a:cs typeface="Times New Roman"/>
              </a:rPr>
              <a:t>						         </a:t>
            </a:r>
            <a:r>
              <a:rPr lang="pt-BR" sz="2000" b="1" dirty="0" smtClean="0">
                <a:ea typeface="Calibri"/>
                <a:cs typeface="Times New Roman"/>
              </a:rPr>
              <a:t>INTENÇÃO</a:t>
            </a:r>
            <a:endParaRPr lang="pt-BR" sz="2000" b="1" dirty="0">
              <a:ea typeface="Calibri"/>
              <a:cs typeface="Times New Roman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79712" y="115888"/>
            <a:ext cx="6984901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ANTES DE INICIAR</a:t>
            </a:r>
            <a:r>
              <a:rPr kumimoji="0" lang="pt-BR" sz="2800" b="1" i="0" u="none" strike="noStrike" kern="0" cap="none" spc="0" normalizeH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QUALQUER LEITURA</a:t>
            </a:r>
            <a:r>
              <a:rPr kumimoji="0" lang="pt-B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...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132856"/>
            <a:ext cx="360040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15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xfrm>
            <a:off x="1908175" y="188913"/>
            <a:ext cx="7056438" cy="1152525"/>
          </a:xfrm>
        </p:spPr>
        <p:txBody>
          <a:bodyPr/>
          <a:lstStyle/>
          <a:p>
            <a:r>
              <a:rPr lang="pt-BR" dirty="0" smtClean="0">
                <a:solidFill>
                  <a:srgbClr val="0000FF"/>
                </a:solidFill>
              </a:rPr>
              <a:t>FATORES QUE INCINDEM NA COMPREENSÃO LEITORA</a:t>
            </a:r>
            <a:r>
              <a:rPr lang="pt-BR" u="sng" dirty="0" smtClean="0">
                <a:solidFill>
                  <a:srgbClr val="0000FF"/>
                </a:solidFill>
              </a:rPr>
              <a:t/>
            </a:r>
            <a:br>
              <a:rPr lang="pt-BR" u="sng" dirty="0" smtClean="0">
                <a:solidFill>
                  <a:srgbClr val="0000FF"/>
                </a:solidFill>
              </a:rPr>
            </a:br>
            <a:endParaRPr lang="pt-BR" dirty="0" smtClean="0">
              <a:solidFill>
                <a:srgbClr val="0000FF"/>
              </a:solidFill>
            </a:endParaRPr>
          </a:p>
        </p:txBody>
      </p:sp>
      <p:sp>
        <p:nvSpPr>
          <p:cNvPr id="28675" name="Retângulo 2"/>
          <p:cNvSpPr>
            <a:spLocks noChangeArrowheads="1"/>
          </p:cNvSpPr>
          <p:nvPr/>
        </p:nvSpPr>
        <p:spPr bwMode="auto">
          <a:xfrm>
            <a:off x="107950" y="1196975"/>
            <a:ext cx="8712200" cy="47085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lvl="1">
              <a:defRPr/>
            </a:pPr>
            <a:r>
              <a:rPr lang="pt-BR" sz="3000" u="sng" dirty="0" smtClean="0">
                <a:solidFill>
                  <a:srgbClr val="C00000"/>
                </a:solidFill>
              </a:rPr>
              <a:t>Objetivos de leitura</a:t>
            </a:r>
            <a:endParaRPr lang="pt-BR" sz="3000" u="sng" dirty="0">
              <a:solidFill>
                <a:srgbClr val="C00000"/>
              </a:solidFill>
            </a:endParaRPr>
          </a:p>
          <a:p>
            <a:pPr lvl="1">
              <a:defRPr/>
            </a:pPr>
            <a:endParaRPr lang="pt-BR" sz="3000" u="sng" dirty="0"/>
          </a:p>
          <a:p>
            <a:pPr marL="457200" indent="-457200">
              <a:buFont typeface="Arial" charset="0"/>
              <a:buChar char="•"/>
              <a:defRPr/>
            </a:pPr>
            <a:r>
              <a:rPr lang="pt-BR" sz="3000" dirty="0"/>
              <a:t>Leitura “busca de informações” – busca de resposta a uma pergunta.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pt-BR" sz="3000" dirty="0"/>
              <a:t>Leitura “estudo do texto” – o leitor busca tudo o que o texto pode oferecer. 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pt-BR" sz="3000" dirty="0"/>
              <a:t>Leitura “pretexto” – para</a:t>
            </a:r>
          </a:p>
          <a:p>
            <a:pPr>
              <a:defRPr/>
            </a:pPr>
            <a:r>
              <a:rPr lang="pt-BR" sz="3000" dirty="0"/>
              <a:t>produção textual. 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pt-BR" sz="3000" dirty="0"/>
              <a:t>Leitura “fruição” – ler </a:t>
            </a:r>
          </a:p>
          <a:p>
            <a:pPr>
              <a:defRPr/>
            </a:pPr>
            <a:r>
              <a:rPr lang="pt-BR" sz="3000" dirty="0"/>
              <a:t>por prazer.</a:t>
            </a:r>
          </a:p>
        </p:txBody>
      </p:sp>
      <p:pic>
        <p:nvPicPr>
          <p:cNvPr id="18436" name="Picture 11" descr="http://thumb1.shutterstock.com/display_pic_with_logo/76219/234953110/stock-photo-focused-businessman-reading-book-at-desk-in-the-office-234953110.jpg"/>
          <p:cNvPicPr>
            <a:picLocks noChangeAspect="1" noChangeArrowheads="1"/>
          </p:cNvPicPr>
          <p:nvPr/>
        </p:nvPicPr>
        <p:blipFill rotWithShape="1">
          <a:blip r:embed="rId2"/>
          <a:srcRect b="7010"/>
          <a:stretch/>
        </p:blipFill>
        <p:spPr bwMode="auto">
          <a:xfrm>
            <a:off x="5436096" y="4005064"/>
            <a:ext cx="3424448" cy="22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5436096" y="6269360"/>
            <a:ext cx="17119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Imagem: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42332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tângulo 2"/>
          <p:cNvSpPr>
            <a:spLocks noChangeArrowheads="1"/>
          </p:cNvSpPr>
          <p:nvPr/>
        </p:nvSpPr>
        <p:spPr bwMode="auto">
          <a:xfrm>
            <a:off x="113140" y="156416"/>
            <a:ext cx="8923356" cy="5293757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  <a:extLst/>
        </p:spPr>
        <p:txBody>
          <a:bodyPr wrap="square">
            <a:spAutoFit/>
          </a:bodyPr>
          <a:lstStyle/>
          <a:p>
            <a:pPr marL="914400" lvl="1" indent="-457200">
              <a:defRPr/>
            </a:pPr>
            <a:r>
              <a:rPr lang="pt-BR" sz="2600" u="sng" dirty="0" smtClean="0">
                <a:solidFill>
                  <a:srgbClr val="C00000"/>
                </a:solidFill>
                <a:latin typeface="+mj-lt"/>
              </a:rPr>
              <a:t>Contextos</a:t>
            </a:r>
          </a:p>
          <a:p>
            <a:pPr marL="914400" lvl="1" indent="-457200">
              <a:buFont typeface="Arial" charset="0"/>
              <a:buChar char="•"/>
              <a:defRPr/>
            </a:pPr>
            <a:r>
              <a:rPr lang="pt-BR" sz="2600" dirty="0" smtClean="0">
                <a:latin typeface="+mj-lt"/>
              </a:rPr>
              <a:t>Contexto </a:t>
            </a:r>
            <a:r>
              <a:rPr lang="pt-BR" sz="2600" dirty="0">
                <a:latin typeface="+mj-lt"/>
              </a:rPr>
              <a:t>de produção </a:t>
            </a:r>
            <a:r>
              <a:rPr lang="pt-BR" sz="2600" dirty="0" smtClean="0">
                <a:latin typeface="+mj-lt"/>
              </a:rPr>
              <a:t>textual: </a:t>
            </a:r>
          </a:p>
          <a:p>
            <a:pPr lvl="1">
              <a:defRPr/>
            </a:pPr>
            <a:r>
              <a:rPr lang="pt-BR" sz="2600" dirty="0" smtClean="0"/>
              <a:t>conhecimento </a:t>
            </a:r>
            <a:r>
              <a:rPr lang="pt-BR" sz="2600" dirty="0"/>
              <a:t>da situação </a:t>
            </a:r>
          </a:p>
          <a:p>
            <a:pPr lvl="1">
              <a:defRPr/>
            </a:pPr>
            <a:r>
              <a:rPr lang="pt-BR" sz="2600" dirty="0" smtClean="0"/>
              <a:t>comunicativa</a:t>
            </a:r>
            <a:r>
              <a:rPr lang="pt-BR" sz="2600" dirty="0" smtClean="0">
                <a:latin typeface="+mj-lt"/>
              </a:rPr>
              <a:t>.</a:t>
            </a:r>
            <a:endParaRPr lang="pt-BR" sz="2600" dirty="0">
              <a:latin typeface="+mj-lt"/>
            </a:endParaRPr>
          </a:p>
          <a:p>
            <a:pPr marL="914400" lvl="1" indent="-457200">
              <a:buFont typeface="Arial" charset="0"/>
              <a:buChar char="•"/>
              <a:defRPr/>
            </a:pPr>
            <a:r>
              <a:rPr lang="pt-BR" sz="2600" dirty="0" smtClean="0">
                <a:latin typeface="+mj-lt"/>
              </a:rPr>
              <a:t>Contexto de leitura.</a:t>
            </a:r>
          </a:p>
          <a:p>
            <a:pPr lvl="1">
              <a:defRPr/>
            </a:pPr>
            <a:endParaRPr lang="pt-BR" sz="2600" dirty="0">
              <a:latin typeface="+mj-lt"/>
            </a:endParaRPr>
          </a:p>
          <a:p>
            <a:pPr lvl="1">
              <a:defRPr/>
            </a:pPr>
            <a:r>
              <a:rPr lang="pt-BR" sz="2600" u="sng" dirty="0" smtClean="0">
                <a:solidFill>
                  <a:srgbClr val="C00000"/>
                </a:solidFill>
                <a:latin typeface="+mj-lt"/>
              </a:rPr>
              <a:t>Conhecimentos  prévios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pt-BR" sz="2600" b="1" dirty="0" smtClean="0">
                <a:latin typeface="+mj-lt"/>
              </a:rPr>
              <a:t>Sobre </a:t>
            </a:r>
            <a:r>
              <a:rPr lang="pt-BR" sz="2600" b="1" dirty="0">
                <a:latin typeface="+mj-lt"/>
              </a:rPr>
              <a:t>o </a:t>
            </a:r>
            <a:r>
              <a:rPr lang="pt-BR" sz="2600" b="1" dirty="0" smtClean="0">
                <a:latin typeface="+mj-lt"/>
              </a:rPr>
              <a:t>gênero textual. 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pt-BR" sz="2600" b="1" dirty="0" smtClean="0">
                <a:latin typeface="+mj-lt"/>
              </a:rPr>
              <a:t>Sobre </a:t>
            </a:r>
            <a:r>
              <a:rPr lang="pt-BR" sz="2600" b="1" dirty="0">
                <a:latin typeface="+mj-lt"/>
              </a:rPr>
              <a:t>o mundo.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pt-BR" sz="2600" b="1" dirty="0">
                <a:latin typeface="+mj-lt"/>
              </a:rPr>
              <a:t>A historicidade de cada leitor: </a:t>
            </a:r>
            <a:endParaRPr lang="pt-BR" sz="2600" b="1" dirty="0" smtClean="0">
              <a:latin typeface="+mj-lt"/>
            </a:endParaRPr>
          </a:p>
          <a:p>
            <a:pPr>
              <a:defRPr/>
            </a:pPr>
            <a:r>
              <a:rPr lang="pt-BR" sz="2600" dirty="0" smtClean="0">
                <a:latin typeface="+mj-lt"/>
              </a:rPr>
              <a:t>classe </a:t>
            </a:r>
            <a:r>
              <a:rPr lang="pt-BR" sz="2600" dirty="0">
                <a:latin typeface="+mj-lt"/>
              </a:rPr>
              <a:t>social, família, grupo de amigos, </a:t>
            </a:r>
            <a:endParaRPr lang="pt-BR" sz="2600" dirty="0" smtClean="0">
              <a:latin typeface="+mj-lt"/>
            </a:endParaRPr>
          </a:p>
          <a:p>
            <a:pPr>
              <a:defRPr/>
            </a:pPr>
            <a:r>
              <a:rPr lang="pt-BR" sz="2600" dirty="0" smtClean="0">
                <a:latin typeface="+mj-lt"/>
              </a:rPr>
              <a:t>experiências. 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2600" b="1" dirty="0">
                <a:ea typeface="Calibri"/>
                <a:cs typeface="Times New Roman"/>
              </a:rPr>
              <a:t>Sobre o </a:t>
            </a:r>
            <a:r>
              <a:rPr lang="pt-BR" sz="2600" b="1" dirty="0" smtClean="0">
                <a:ea typeface="Calibri"/>
                <a:cs typeface="Times New Roman"/>
              </a:rPr>
              <a:t>assunto.</a:t>
            </a:r>
            <a:r>
              <a:rPr lang="pt-BR" sz="2600" dirty="0" smtClean="0">
                <a:latin typeface="+mj-lt"/>
              </a:rPr>
              <a:t>   </a:t>
            </a:r>
            <a:endParaRPr lang="pt-BR" sz="2600" b="1" u="sng" dirty="0">
              <a:latin typeface="+mj-lt"/>
            </a:endParaRPr>
          </a:p>
        </p:txBody>
      </p:sp>
      <p:pic>
        <p:nvPicPr>
          <p:cNvPr id="19459" name="Picture 5" descr="http://thumb7.shutterstock.com/display_pic_with_logo/2833294/277825745/stock-photo-beautiful-young-woman-reading-book-in-bed-277825745.jpg"/>
          <p:cNvPicPr>
            <a:picLocks noChangeAspect="1" noChangeArrowheads="1"/>
          </p:cNvPicPr>
          <p:nvPr/>
        </p:nvPicPr>
        <p:blipFill rotWithShape="1">
          <a:blip r:embed="rId2"/>
          <a:srcRect b="4862"/>
          <a:stretch/>
        </p:blipFill>
        <p:spPr bwMode="auto">
          <a:xfrm>
            <a:off x="6136250" y="404664"/>
            <a:ext cx="2900246" cy="432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118366" y="5301208"/>
            <a:ext cx="8918130" cy="1431161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pt-BR" sz="2400" dirty="0" smtClean="0"/>
              <a:t>Não </a:t>
            </a:r>
            <a:r>
              <a:rPr lang="pt-BR" sz="2400" dirty="0"/>
              <a:t>há leitura qualitativa no leitor de um livro. A qualidade (profundidade?) do mergulho de um leitor em um texto depende – e muito – de seus mergulhos </a:t>
            </a:r>
            <a:r>
              <a:rPr lang="pt-BR" sz="2400" dirty="0" smtClean="0"/>
              <a:t>anteriores. </a:t>
            </a:r>
          </a:p>
          <a:p>
            <a:r>
              <a:rPr lang="pt-BR" sz="1500" dirty="0" smtClean="0"/>
              <a:t>Adaptado de: João Wanderley </a:t>
            </a:r>
            <a:r>
              <a:rPr lang="pt-BR" sz="1500" dirty="0" err="1" smtClean="0"/>
              <a:t>Geraldi</a:t>
            </a:r>
            <a:r>
              <a:rPr lang="pt-BR" sz="1500" dirty="0" smtClean="0"/>
              <a:t>, em </a:t>
            </a:r>
            <a:r>
              <a:rPr lang="pt-BR" sz="1500" b="1" dirty="0" smtClean="0"/>
              <a:t>O texto na sala de aula </a:t>
            </a:r>
            <a:r>
              <a:rPr lang="pt-BR" sz="1500" dirty="0" smtClean="0"/>
              <a:t>(2002, p. 112). </a:t>
            </a:r>
            <a:endParaRPr lang="pt-BR" sz="15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228184" y="4800601"/>
            <a:ext cx="17119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Imagem: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3213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http://thumb7.shutterstock.com/display_pic_with_logo/770368/124823455/stock-photo-open-book-isolated-on-white-background-12482345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2"/>
          <a:stretch/>
        </p:blipFill>
        <p:spPr bwMode="auto">
          <a:xfrm>
            <a:off x="1042988" y="4613161"/>
            <a:ext cx="1379196" cy="73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2"/>
          <p:cNvSpPr>
            <a:spLocks noChangeArrowheads="1"/>
          </p:cNvSpPr>
          <p:nvPr/>
        </p:nvSpPr>
        <p:spPr bwMode="auto">
          <a:xfrm>
            <a:off x="236538" y="2488247"/>
            <a:ext cx="869318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sz="2600" dirty="0">
                <a:latin typeface="Arial" pitchFamily="34" charset="0"/>
                <a:cs typeface="Arial" pitchFamily="34" charset="0"/>
              </a:rPr>
              <a:t>Aprendemos a escrever a partir do que lemos, pois tudo o que é necessário saber para escrever está nos textos existentes. Para Smith (1999), além da estruturação do texto, </a:t>
            </a:r>
            <a:r>
              <a:rPr lang="pt-BR" sz="2600" dirty="0" smtClean="0">
                <a:latin typeface="Arial" pitchFamily="34" charset="0"/>
                <a:cs typeface="Arial" pitchFamily="34" charset="0"/>
              </a:rPr>
              <a:t>lendo, </a:t>
            </a:r>
            <a:r>
              <a:rPr lang="pt-BR" sz="2600" dirty="0">
                <a:latin typeface="Arial" pitchFamily="34" charset="0"/>
                <a:cs typeface="Arial" pitchFamily="34" charset="0"/>
              </a:rPr>
              <a:t>aprendemos a “como” dizer algo para que o texto conduza o leitor aos sentidos esperados</a:t>
            </a:r>
            <a:r>
              <a:rPr lang="pt-BR" sz="26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 descr="http://thumb7.shutterstock.com/display_pic_with_logo/746491/141348841/stock-photo-handwriting-hand-writes-a-pen-in-a-notebook-14134884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8"/>
          <a:stretch/>
        </p:blipFill>
        <p:spPr bwMode="auto">
          <a:xfrm>
            <a:off x="7523881" y="5207469"/>
            <a:ext cx="1512169" cy="149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thumb9.shutterstock.com/display_pic_with_logo/962999/121823542/stock-photo-fountain-pen-12182354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9"/>
          <a:stretch/>
        </p:blipFill>
        <p:spPr bwMode="auto">
          <a:xfrm>
            <a:off x="5364088" y="5422330"/>
            <a:ext cx="1806051" cy="119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6512" y="1200234"/>
            <a:ext cx="8999538" cy="1292662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  <a:defRPr/>
            </a:pPr>
            <a:r>
              <a:rPr lang="pt-BR" sz="2600" b="1" dirty="0" smtClean="0">
                <a:latin typeface="+mj-lt"/>
                <a:ea typeface="Calibri"/>
                <a:cs typeface="Times New Roman"/>
              </a:rPr>
              <a:t>Conhecimento linguístico – </a:t>
            </a:r>
            <a:r>
              <a:rPr lang="pt-BR" sz="2600" dirty="0" smtClean="0"/>
              <a:t>relações  </a:t>
            </a:r>
            <a:r>
              <a:rPr lang="pt-BR" sz="2600" dirty="0" err="1"/>
              <a:t>grafofônicas</a:t>
            </a:r>
            <a:r>
              <a:rPr lang="pt-BR" sz="2600" dirty="0"/>
              <a:t>, morfológicas, sintáticas </a:t>
            </a:r>
            <a:r>
              <a:rPr lang="pt-BR" sz="2600" dirty="0" smtClean="0"/>
              <a:t>e semânticas.</a:t>
            </a:r>
          </a:p>
          <a:p>
            <a:pPr marL="457200" indent="-457200">
              <a:buFontTx/>
              <a:buChar char="-"/>
              <a:defRPr/>
            </a:pPr>
            <a:endParaRPr lang="pt-BR" sz="2600" dirty="0"/>
          </a:p>
        </p:txBody>
      </p:sp>
      <p:pic>
        <p:nvPicPr>
          <p:cNvPr id="13" name="Picture 4" descr="http://thumb7.shutterstock.com/display_pic_with_logo/770368/124823455/stock-photo-open-book-isolated-on-white-background-12482345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2"/>
          <a:stretch/>
        </p:blipFill>
        <p:spPr bwMode="auto">
          <a:xfrm>
            <a:off x="245099" y="5672633"/>
            <a:ext cx="1379196" cy="73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thumb7.shutterstock.com/display_pic_with_logo/770368/124823455/stock-photo-open-book-isolated-on-white-background-12482345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2"/>
          <a:stretch/>
        </p:blipFill>
        <p:spPr bwMode="auto">
          <a:xfrm>
            <a:off x="1884986" y="5694537"/>
            <a:ext cx="1379196" cy="73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thumb7.shutterstock.com/display_pic_with_logo/770368/124823455/stock-photo-open-book-isolated-on-white-background-12482345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2"/>
          <a:stretch/>
        </p:blipFill>
        <p:spPr bwMode="auto">
          <a:xfrm>
            <a:off x="3419872" y="5805264"/>
            <a:ext cx="1379196" cy="73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262806" y="6521968"/>
            <a:ext cx="17119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Imagens: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28618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388" y="1268760"/>
            <a:ext cx="8785225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pt-BR" sz="2600" b="1" dirty="0" smtClean="0">
                <a:latin typeface="+mj-lt"/>
                <a:ea typeface="Calibri"/>
                <a:cs typeface="Times New Roman"/>
              </a:rPr>
              <a:t>- Sobre o autor – </a:t>
            </a:r>
            <a:r>
              <a:rPr lang="pt-BR" sz="2600" dirty="0" smtClean="0">
                <a:latin typeface="+mj-lt"/>
                <a:ea typeface="Calibri"/>
                <a:cs typeface="Times New Roman"/>
              </a:rPr>
              <a:t>ajuda a tecer hipóteses sobre o tipo de informação/conteúdo o texto traz, como o texto deve trabalhar o assunto etc. </a:t>
            </a:r>
          </a:p>
        </p:txBody>
      </p:sp>
      <p:pic>
        <p:nvPicPr>
          <p:cNvPr id="1026" name="Picture 2" descr="https://upload.wikimedia.org/wikipedia/commons/thumb/d/da/Lygia_Fagundes_Telles_-_MinC_%287%29_cropped.jpg/800px-Lygia_Fagundes_Telles_-_MinC_%287%29_cropp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04" y="3140968"/>
            <a:ext cx="2192288" cy="27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29692" y="5881328"/>
            <a:ext cx="25421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/>
              <a:t>Disponível em: &lt;https</a:t>
            </a:r>
            <a:r>
              <a:rPr lang="pt-BR" sz="1000" dirty="0"/>
              <a:t>://</a:t>
            </a:r>
            <a:r>
              <a:rPr lang="pt-BR" sz="1000" dirty="0" smtClean="0"/>
              <a:t>pt.wikipedia.org/wiki/Lygia_Fagundes_Telles&gt;. Acesso e 24 jun. 2016.</a:t>
            </a:r>
            <a:endParaRPr lang="pt-BR" sz="1000" dirty="0"/>
          </a:p>
        </p:txBody>
      </p:sp>
      <p:sp>
        <p:nvSpPr>
          <p:cNvPr id="4" name="Retângulo 3"/>
          <p:cNvSpPr/>
          <p:nvPr/>
        </p:nvSpPr>
        <p:spPr>
          <a:xfrm>
            <a:off x="3006205" y="2619294"/>
            <a:ext cx="5958408" cy="357020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endParaRPr lang="pt-BR" b="1" i="1" dirty="0" smtClean="0">
              <a:hlinkClick r:id="rId3" tooltip="Venha ver o pôr-do-sol e outros contos (página não existe)"/>
            </a:endParaRPr>
          </a:p>
          <a:p>
            <a:r>
              <a:rPr lang="pt-BR" sz="2600" b="1" dirty="0" smtClean="0"/>
              <a:t>Antes do baile verde </a:t>
            </a:r>
            <a:r>
              <a:rPr lang="pt-BR" sz="2600" dirty="0" smtClean="0"/>
              <a:t>(1970)</a:t>
            </a:r>
          </a:p>
          <a:p>
            <a:endParaRPr lang="pt-BR" sz="2600" b="1" dirty="0"/>
          </a:p>
          <a:p>
            <a:r>
              <a:rPr lang="pt-BR" sz="2600" b="1" dirty="0" smtClean="0"/>
              <a:t>Venha ver o pôr-do-sol </a:t>
            </a:r>
            <a:r>
              <a:rPr lang="pt-BR" sz="2600" dirty="0" smtClean="0"/>
              <a:t>(1987)</a:t>
            </a:r>
          </a:p>
          <a:p>
            <a:endParaRPr lang="pt-BR" sz="2600" dirty="0"/>
          </a:p>
          <a:p>
            <a:r>
              <a:rPr lang="pt-BR" sz="2600" b="1" dirty="0" smtClean="0"/>
              <a:t>A noite escura e mais eu </a:t>
            </a:r>
            <a:r>
              <a:rPr lang="pt-BR" sz="2600" dirty="0" smtClean="0"/>
              <a:t>(1995)</a:t>
            </a:r>
          </a:p>
          <a:p>
            <a:endParaRPr lang="pt-BR" sz="2600" b="1" dirty="0" smtClean="0"/>
          </a:p>
          <a:p>
            <a:r>
              <a:rPr lang="pt-BR" sz="2600" b="1" dirty="0" smtClean="0"/>
              <a:t>Oito contos de amor </a:t>
            </a:r>
            <a:r>
              <a:rPr lang="pt-BR" sz="2600" dirty="0" smtClean="0"/>
              <a:t>(1996)</a:t>
            </a:r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07002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2871" y="1268760"/>
            <a:ext cx="8785225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pt-BR" sz="2600" dirty="0" smtClean="0">
                <a:latin typeface="+mj-lt"/>
                <a:ea typeface="Calibri"/>
                <a:cs typeface="Times New Roman"/>
              </a:rPr>
              <a:t>A leitura...</a:t>
            </a:r>
          </a:p>
          <a:p>
            <a:pPr algn="just"/>
            <a:endParaRPr lang="pt-BR" sz="2600" dirty="0" smtClean="0">
              <a:latin typeface="+mj-lt"/>
              <a:ea typeface="Calibri"/>
              <a:cs typeface="Times New Roman"/>
            </a:endParaRPr>
          </a:p>
          <a:p>
            <a:pPr algn="ctr"/>
            <a:r>
              <a:rPr lang="pt-BR" sz="2600" i="1" dirty="0" smtClean="0">
                <a:latin typeface="+mj-lt"/>
                <a:ea typeface="Calibri"/>
                <a:cs typeface="Times New Roman"/>
              </a:rPr>
              <a:t>“</a:t>
            </a:r>
            <a:r>
              <a:rPr lang="pt-BR" sz="2600" dirty="0">
                <a:latin typeface="+mj-lt"/>
                <a:ea typeface="Calibri"/>
                <a:cs typeface="Times New Roman"/>
              </a:rPr>
              <a:t>Trata-se de uma atividade que implica estratégias de </a:t>
            </a:r>
            <a:r>
              <a:rPr lang="pt-BR" sz="2600" u="sng" dirty="0">
                <a:solidFill>
                  <a:srgbClr val="C00000"/>
                </a:solidFill>
                <a:latin typeface="+mj-lt"/>
                <a:ea typeface="Calibri"/>
                <a:cs typeface="Times New Roman"/>
              </a:rPr>
              <a:t>seleção, antecipação, inferência </a:t>
            </a:r>
            <a:r>
              <a:rPr lang="pt-BR" sz="2600" dirty="0">
                <a:latin typeface="+mj-lt"/>
                <a:ea typeface="Calibri"/>
                <a:cs typeface="Times New Roman"/>
              </a:rPr>
              <a:t>e </a:t>
            </a:r>
            <a:r>
              <a:rPr lang="pt-BR" sz="2600" u="sng" dirty="0" smtClean="0">
                <a:solidFill>
                  <a:srgbClr val="C00000"/>
                </a:solidFill>
                <a:latin typeface="+mj-lt"/>
                <a:ea typeface="Calibri"/>
                <a:cs typeface="Times New Roman"/>
              </a:rPr>
              <a:t>verificação</a:t>
            </a:r>
            <a:r>
              <a:rPr lang="pt-BR" sz="2600" dirty="0">
                <a:solidFill>
                  <a:srgbClr val="C00000"/>
                </a:solidFill>
                <a:latin typeface="+mj-lt"/>
                <a:ea typeface="Calibri"/>
                <a:cs typeface="Times New Roman"/>
              </a:rPr>
              <a:t>,</a:t>
            </a:r>
            <a:r>
              <a:rPr lang="pt-BR" sz="2600" dirty="0">
                <a:solidFill>
                  <a:schemeClr val="accent5">
                    <a:lumMod val="50000"/>
                  </a:schemeClr>
                </a:solidFill>
                <a:latin typeface="+mj-lt"/>
                <a:ea typeface="Calibri"/>
                <a:cs typeface="Times New Roman"/>
              </a:rPr>
              <a:t> </a:t>
            </a:r>
            <a:r>
              <a:rPr lang="pt-BR" sz="2600" dirty="0">
                <a:latin typeface="+mj-lt"/>
                <a:ea typeface="Calibri"/>
                <a:cs typeface="Times New Roman"/>
              </a:rPr>
              <a:t>sem </a:t>
            </a:r>
            <a:r>
              <a:rPr lang="pt-BR" sz="2600" dirty="0" smtClean="0">
                <a:latin typeface="+mj-lt"/>
                <a:ea typeface="Calibri"/>
                <a:cs typeface="Times New Roman"/>
              </a:rPr>
              <a:t>as quais </a:t>
            </a:r>
            <a:r>
              <a:rPr lang="pt-BR" sz="2600" dirty="0">
                <a:latin typeface="+mj-lt"/>
                <a:ea typeface="Calibri"/>
                <a:cs typeface="Times New Roman"/>
              </a:rPr>
              <a:t>não é possível </a:t>
            </a:r>
            <a:r>
              <a:rPr lang="pt-BR" sz="2600" dirty="0" smtClean="0">
                <a:latin typeface="+mj-lt"/>
                <a:ea typeface="Calibri"/>
                <a:cs typeface="Times New Roman"/>
              </a:rPr>
              <a:t>proficiência</a:t>
            </a:r>
            <a:r>
              <a:rPr lang="pt-BR" sz="2600" dirty="0">
                <a:latin typeface="+mj-lt"/>
                <a:ea typeface="Calibri"/>
                <a:cs typeface="Times New Roman"/>
              </a:rPr>
              <a:t>. É o uso desses procedimentos que possibilita </a:t>
            </a:r>
            <a:r>
              <a:rPr lang="pt-BR" sz="2600" u="sng" dirty="0">
                <a:latin typeface="+mj-lt"/>
                <a:ea typeface="Calibri"/>
                <a:cs typeface="Times New Roman"/>
              </a:rPr>
              <a:t>controlar</a:t>
            </a:r>
            <a:r>
              <a:rPr lang="pt-BR" sz="2600" dirty="0">
                <a:latin typeface="+mj-lt"/>
                <a:ea typeface="Calibri"/>
                <a:cs typeface="Times New Roman"/>
              </a:rPr>
              <a:t> o que vai sendo lido</a:t>
            </a:r>
            <a:r>
              <a:rPr lang="pt-BR" sz="2600" dirty="0" smtClean="0">
                <a:latin typeface="+mj-lt"/>
                <a:ea typeface="Calibri"/>
                <a:cs typeface="Times New Roman"/>
              </a:rPr>
              <a:t>, permitindo </a:t>
            </a:r>
            <a:r>
              <a:rPr lang="pt-BR" sz="2600" u="sng" dirty="0">
                <a:latin typeface="+mj-lt"/>
                <a:ea typeface="Calibri"/>
                <a:cs typeface="Times New Roman"/>
              </a:rPr>
              <a:t>tomar decisões </a:t>
            </a:r>
            <a:r>
              <a:rPr lang="pt-BR" sz="2600" dirty="0">
                <a:latin typeface="+mj-lt"/>
                <a:ea typeface="Calibri"/>
                <a:cs typeface="Times New Roman"/>
              </a:rPr>
              <a:t>diante de </a:t>
            </a:r>
            <a:r>
              <a:rPr lang="pt-BR" sz="2600" dirty="0" smtClean="0">
                <a:latin typeface="+mj-lt"/>
                <a:ea typeface="Calibri"/>
                <a:cs typeface="Times New Roman"/>
              </a:rPr>
              <a:t>dificuldades </a:t>
            </a:r>
            <a:r>
              <a:rPr lang="pt-BR" sz="2600" dirty="0">
                <a:latin typeface="+mj-lt"/>
                <a:ea typeface="Calibri"/>
                <a:cs typeface="Times New Roman"/>
              </a:rPr>
              <a:t>de compreensão, </a:t>
            </a:r>
            <a:r>
              <a:rPr lang="pt-BR" sz="2600" u="sng" dirty="0">
                <a:latin typeface="+mj-lt"/>
                <a:ea typeface="Calibri"/>
                <a:cs typeface="Times New Roman"/>
              </a:rPr>
              <a:t>avançar</a:t>
            </a:r>
            <a:r>
              <a:rPr lang="pt-BR" sz="2600" dirty="0">
                <a:latin typeface="+mj-lt"/>
                <a:ea typeface="Calibri"/>
                <a:cs typeface="Times New Roman"/>
              </a:rPr>
              <a:t> na busca de </a:t>
            </a:r>
            <a:r>
              <a:rPr lang="pt-BR" sz="2600" dirty="0" smtClean="0">
                <a:latin typeface="+mj-lt"/>
                <a:ea typeface="Calibri"/>
                <a:cs typeface="Times New Roman"/>
              </a:rPr>
              <a:t>esclarecimentos, </a:t>
            </a:r>
            <a:r>
              <a:rPr lang="pt-BR" sz="2600" u="sng" dirty="0" smtClean="0">
                <a:latin typeface="+mj-lt"/>
                <a:ea typeface="Calibri"/>
                <a:cs typeface="Times New Roman"/>
              </a:rPr>
              <a:t>validar</a:t>
            </a:r>
            <a:r>
              <a:rPr lang="pt-BR" sz="2600" dirty="0" smtClean="0">
                <a:latin typeface="+mj-lt"/>
                <a:ea typeface="Calibri"/>
                <a:cs typeface="Times New Roman"/>
              </a:rPr>
              <a:t> </a:t>
            </a:r>
            <a:r>
              <a:rPr lang="pt-BR" sz="2600" dirty="0">
                <a:latin typeface="+mj-lt"/>
                <a:ea typeface="Calibri"/>
                <a:cs typeface="Times New Roman"/>
              </a:rPr>
              <a:t>no texto suposições feitas</a:t>
            </a:r>
            <a:r>
              <a:rPr lang="pt-BR" sz="2600" i="1" dirty="0">
                <a:latin typeface="+mj-lt"/>
                <a:ea typeface="Calibri"/>
                <a:cs typeface="Times New Roman"/>
              </a:rPr>
              <a:t>” </a:t>
            </a:r>
            <a:endParaRPr lang="pt-BR" sz="2600" i="1" dirty="0" smtClean="0">
              <a:latin typeface="+mj-lt"/>
              <a:ea typeface="Calibri"/>
              <a:cs typeface="Times New Roman"/>
            </a:endParaRPr>
          </a:p>
          <a:p>
            <a:pPr algn="just"/>
            <a:endParaRPr lang="pt-BR" sz="1400" dirty="0" smtClean="0">
              <a:ea typeface="Calibri"/>
              <a:cs typeface="Times New Roman"/>
            </a:endParaRPr>
          </a:p>
          <a:p>
            <a:pPr algn="just"/>
            <a:r>
              <a:rPr lang="pt-BR" sz="1400" dirty="0" smtClean="0">
                <a:ea typeface="Calibri"/>
                <a:cs typeface="Times New Roman"/>
              </a:rPr>
              <a:t>(Parâmetros </a:t>
            </a:r>
            <a:r>
              <a:rPr lang="pt-BR" sz="1400" dirty="0">
                <a:ea typeface="Calibri"/>
                <a:cs typeface="Times New Roman"/>
              </a:rPr>
              <a:t>Curriculares Nacionais: terceiro e quarto ciclos de </a:t>
            </a:r>
            <a:r>
              <a:rPr lang="pt-BR" sz="1400" dirty="0" smtClean="0">
                <a:ea typeface="Calibri"/>
                <a:cs typeface="Times New Roman"/>
              </a:rPr>
              <a:t>ensino fundamental</a:t>
            </a:r>
            <a:r>
              <a:rPr lang="pt-BR" sz="1400" dirty="0">
                <a:ea typeface="Calibri"/>
                <a:cs typeface="Times New Roman"/>
              </a:rPr>
              <a:t>: língua portuguesa/Secretaria de Educação Fundamental. – Brasília: MEC/SEF, 1998, pp. 69-70</a:t>
            </a:r>
            <a:r>
              <a:rPr lang="pt-BR" sz="1400" dirty="0" smtClean="0">
                <a:ea typeface="Calibri"/>
                <a:cs typeface="Times New Roman"/>
              </a:rPr>
              <a:t>).</a:t>
            </a:r>
          </a:p>
          <a:p>
            <a:pPr algn="just"/>
            <a:endParaRPr lang="pt-BR" sz="1400" dirty="0" smtClean="0">
              <a:ea typeface="Calibri"/>
              <a:cs typeface="Times New Roman"/>
            </a:endParaRPr>
          </a:p>
          <a:p>
            <a:pPr algn="ctr"/>
            <a:r>
              <a:rPr lang="pt-BR" sz="2600" dirty="0" smtClean="0">
                <a:solidFill>
                  <a:srgbClr val="C00000"/>
                </a:solidFill>
                <a:ea typeface="Calibri"/>
                <a:cs typeface="Times New Roman"/>
              </a:rPr>
              <a:t>O </a:t>
            </a:r>
            <a:r>
              <a:rPr lang="pt-BR" sz="2600" dirty="0">
                <a:solidFill>
                  <a:srgbClr val="C00000"/>
                </a:solidFill>
                <a:ea typeface="Calibri"/>
                <a:cs typeface="Times New Roman"/>
              </a:rPr>
              <a:t>leitor competente coloca em prática </a:t>
            </a:r>
            <a:r>
              <a:rPr lang="pt-BR" sz="2600" dirty="0" smtClean="0">
                <a:solidFill>
                  <a:srgbClr val="C00000"/>
                </a:solidFill>
                <a:ea typeface="Calibri"/>
                <a:cs typeface="Times New Roman"/>
              </a:rPr>
              <a:t>tais estratégias.</a:t>
            </a:r>
          </a:p>
        </p:txBody>
      </p:sp>
      <p:sp>
        <p:nvSpPr>
          <p:cNvPr id="2" name="Retângulo 1"/>
          <p:cNvSpPr/>
          <p:nvPr/>
        </p:nvSpPr>
        <p:spPr>
          <a:xfrm>
            <a:off x="3635896" y="332656"/>
            <a:ext cx="54726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000" b="1" kern="0" dirty="0" smtClean="0">
                <a:solidFill>
                  <a:srgbClr val="3366CC"/>
                </a:solidFill>
              </a:rPr>
              <a:t>ESTRATÉGIAS DE LEITURA</a:t>
            </a:r>
            <a:endParaRPr lang="pt-BR" sz="3000" b="1" kern="0" dirty="0">
              <a:solidFill>
                <a:srgbClr val="33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08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1797</TotalTime>
  <Words>1006</Words>
  <Application>Microsoft Office PowerPoint</Application>
  <PresentationFormat>Apresentação na tela (4:3)</PresentationFormat>
  <Paragraphs>135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Tema2</vt:lpstr>
      <vt:lpstr>Apresentação do PowerPoint</vt:lpstr>
      <vt:lpstr>Objetivo geral: Refletir sobre a leitura enquanto produção de sentidos, pressupondo o leitor como sujeito ativo diante dos textos.   Objetivos específicos: * Explicar os conhecimentos trazidos pelo leitor para a  leitura.  * Apresentar as estratégias  de leitura.</vt:lpstr>
      <vt:lpstr>Apresentação do PowerPoint</vt:lpstr>
      <vt:lpstr>Apresentação do PowerPoint</vt:lpstr>
      <vt:lpstr>FATORES QUE INCINDEM NA COMPREENSÃO LEITORA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</vt:lpstr>
      <vt:lpstr>Apresentação do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Karen Cristina Camargo</cp:lastModifiedBy>
  <cp:revision>387</cp:revision>
  <dcterms:created xsi:type="dcterms:W3CDTF">2013-04-19T18:38:04Z</dcterms:created>
  <dcterms:modified xsi:type="dcterms:W3CDTF">2016-07-20T16:54:29Z</dcterms:modified>
</cp:coreProperties>
</file>