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46" r:id="rId2"/>
    <p:sldId id="345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7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1" d="100"/>
          <a:sy n="71" d="100"/>
        </p:scale>
        <p:origin x="-786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3D2F9-1B84-412C-AF5D-CBEE4D2BAE26}" type="datetimeFigureOut">
              <a:rPr lang="pt-BR" smtClean="0"/>
              <a:pPr/>
              <a:t>25/07/2016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FA3A1-901A-4EBE-95AD-4EF72501C58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5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BD18A-2FF4-4B28-804F-7990DE0A0E0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6E5F3B6-B90B-4F68-AAA2-30D35049D197}" type="slidenum">
              <a:rPr lang="pt-BR" altLang="pt-BR" smtClean="0"/>
              <a:pPr/>
              <a:t>8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38E95E0-DE7E-4FC3-83F8-97B0A7F33647}" type="slidenum">
              <a:rPr lang="pt-BR" altLang="pt-BR" smtClean="0"/>
              <a:pPr/>
              <a:t>9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BD18A-2FF4-4B28-804F-7990DE0A0E08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69100" y="115888"/>
            <a:ext cx="2195513" cy="59055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79388" y="115888"/>
            <a:ext cx="6437312" cy="59055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79388" y="1125538"/>
            <a:ext cx="4316412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316413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15888"/>
            <a:ext cx="72009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25538"/>
            <a:ext cx="87852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8532440" y="6550025"/>
            <a:ext cx="576263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8A702CED-7586-48B9-9641-5E039316CC69}" type="slidenum">
              <a:rPr lang="pt-BR" sz="1400"/>
              <a:pPr>
                <a:defRPr/>
              </a:pPr>
              <a:t>‹nº›</a:t>
            </a:fld>
            <a:endParaRPr lang="pt-BR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CC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924944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3366CC"/>
                </a:solidFill>
              </a:rPr>
              <a:t>NIVELAMENTO DE LÍNGUA PORTUGUESA</a:t>
            </a:r>
            <a:endParaRPr kumimoji="0" lang="pt-BR" sz="3200" b="1" i="0" u="none" strike="noStrike" kern="0" cap="none" spc="0" normalizeH="0" baseline="0" noProof="0" dirty="0" smtClean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021288"/>
            <a:ext cx="9144000" cy="865204"/>
          </a:xfrm>
        </p:spPr>
        <p:txBody>
          <a:bodyPr/>
          <a:lstStyle/>
          <a:p>
            <a:pPr eaLnBrk="1" hangingPunct="1"/>
            <a:r>
              <a:rPr lang="pt-BR" dirty="0" smtClean="0"/>
              <a:t>Prof.ª Dr.ª Angela </a:t>
            </a:r>
            <a:r>
              <a:rPr lang="pt-BR" dirty="0" err="1" smtClean="0"/>
              <a:t>Enz</a:t>
            </a:r>
            <a:r>
              <a:rPr lang="pt-BR" dirty="0" smtClean="0"/>
              <a:t> Teixeira</a:t>
            </a:r>
          </a:p>
        </p:txBody>
      </p:sp>
    </p:spTree>
    <p:extLst>
      <p:ext uri="{BB962C8B-B14F-4D97-AF65-F5344CB8AC3E}">
        <p14:creationId xmlns:p14="http://schemas.microsoft.com/office/powerpoint/2010/main" val="3480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2"/>
          <p:cNvSpPr>
            <a:spLocks noGrp="1"/>
          </p:cNvSpPr>
          <p:nvPr>
            <p:ph type="title"/>
          </p:nvPr>
        </p:nvSpPr>
        <p:spPr>
          <a:xfrm>
            <a:off x="1643063" y="142875"/>
            <a:ext cx="7392987" cy="865188"/>
          </a:xfrm>
        </p:spPr>
        <p:txBody>
          <a:bodyPr/>
          <a:lstStyle/>
          <a:p>
            <a:r>
              <a:rPr lang="pt-PT" altLang="pt-BR" dirty="0" smtClean="0"/>
              <a:t>Elementos  de </a:t>
            </a:r>
            <a:br>
              <a:rPr lang="pt-PT" altLang="pt-BR" dirty="0" smtClean="0"/>
            </a:br>
            <a:r>
              <a:rPr lang="pt-PT" altLang="pt-BR" dirty="0" smtClean="0"/>
              <a:t>resenha crítica </a:t>
            </a:r>
            <a:endParaRPr lang="pt-BR" altLang="pt-BR" dirty="0" smtClean="0"/>
          </a:p>
        </p:txBody>
      </p:sp>
      <p:sp>
        <p:nvSpPr>
          <p:cNvPr id="41987" name="Retângulo 3"/>
          <p:cNvSpPr>
            <a:spLocks noChangeArrowheads="1"/>
          </p:cNvSpPr>
          <p:nvPr/>
        </p:nvSpPr>
        <p:spPr bwMode="auto">
          <a:xfrm>
            <a:off x="142875" y="1357313"/>
            <a:ext cx="8786813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pt-BR" altLang="pt-BR" sz="3000" dirty="0">
                <a:cs typeface="Times New Roman" pitchFamily="18" charset="0"/>
              </a:rPr>
              <a:t> Referência nas normas da ABNT.</a:t>
            </a:r>
          </a:p>
          <a:p>
            <a:pPr eaLnBrk="1" hangingPunct="1">
              <a:buFontTx/>
              <a:buChar char="•"/>
            </a:pPr>
            <a:endParaRPr lang="pt-BR" altLang="pt-BR" sz="3000" dirty="0"/>
          </a:p>
          <a:p>
            <a:pPr>
              <a:buFontTx/>
              <a:buChar char="•"/>
            </a:pPr>
            <a:r>
              <a:rPr lang="pt-BR" altLang="pt-BR" sz="3000" dirty="0">
                <a:cs typeface="Times New Roman" pitchFamily="18" charset="0"/>
              </a:rPr>
              <a:t> Informações sobre o autor do texto resenhado.</a:t>
            </a:r>
          </a:p>
          <a:p>
            <a:endParaRPr lang="pt-BR" altLang="pt-BR" sz="3000" dirty="0"/>
          </a:p>
          <a:p>
            <a:pPr>
              <a:buFontTx/>
              <a:buChar char="•"/>
            </a:pPr>
            <a:r>
              <a:rPr lang="pt-BR" altLang="pt-BR" sz="3000" dirty="0">
                <a:cs typeface="Times New Roman" pitchFamily="18" charset="0"/>
              </a:rPr>
              <a:t> Descrição da estrutura física e discursiva da obra.</a:t>
            </a:r>
          </a:p>
          <a:p>
            <a:pPr>
              <a:buFontTx/>
              <a:buChar char="•"/>
            </a:pPr>
            <a:endParaRPr lang="pt-BR" altLang="pt-BR" sz="3000" dirty="0"/>
          </a:p>
          <a:p>
            <a:pPr>
              <a:buFontTx/>
              <a:buChar char="•"/>
            </a:pPr>
            <a:r>
              <a:rPr lang="pt-BR" altLang="pt-BR" sz="3000" dirty="0">
                <a:cs typeface="Times New Roman" pitchFamily="18" charset="0"/>
              </a:rPr>
              <a:t> Resumo do assunto.</a:t>
            </a:r>
          </a:p>
          <a:p>
            <a:endParaRPr lang="pt-BR" altLang="pt-BR" sz="3000" dirty="0">
              <a:cs typeface="Times New Roman" pitchFamily="18" charset="0"/>
            </a:endParaRPr>
          </a:p>
          <a:p>
            <a:endParaRPr lang="pt-BR" altLang="pt-BR" sz="3000" dirty="0"/>
          </a:p>
        </p:txBody>
      </p:sp>
    </p:spTree>
    <p:extLst>
      <p:ext uri="{BB962C8B-B14F-4D97-AF65-F5344CB8AC3E}">
        <p14:creationId xmlns:p14="http://schemas.microsoft.com/office/powerpoint/2010/main" val="3071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3"/>
          <p:cNvSpPr>
            <a:spLocks noGrp="1"/>
          </p:cNvSpPr>
          <p:nvPr>
            <p:ph type="title"/>
          </p:nvPr>
        </p:nvSpPr>
        <p:spPr>
          <a:xfrm>
            <a:off x="179512" y="1196752"/>
            <a:ext cx="8750175" cy="5214938"/>
          </a:xfrm>
        </p:spPr>
        <p:txBody>
          <a:bodyPr anchor="t"/>
          <a:lstStyle/>
          <a:p>
            <a:pPr algn="l"/>
            <a:r>
              <a:rPr lang="pt-BR" altLang="pt-BR" sz="3000" b="0" dirty="0" smtClean="0">
                <a:solidFill>
                  <a:schemeClr val="tx1"/>
                </a:solidFill>
                <a:cs typeface="Times New Roman" pitchFamily="18" charset="0"/>
              </a:rPr>
              <a:t>- Qualidades do texto (há inovações? surpreende? a argumentação convence?).</a:t>
            </a:r>
            <a:br>
              <a:rPr lang="pt-BR" altLang="pt-BR" sz="3000" b="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pt-BR" altLang="pt-BR" sz="3000" b="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pt-BR" altLang="pt-BR" sz="3000" b="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pt-BR" altLang="pt-BR" sz="3000" b="0" dirty="0" smtClean="0">
                <a:solidFill>
                  <a:schemeClr val="tx1"/>
                </a:solidFill>
                <a:cs typeface="Times New Roman" pitchFamily="18" charset="0"/>
              </a:rPr>
              <a:t>- Problemas do texto (algo que tenha prejudicado a leitura): inadequação de linguagem; falta de didática; falta de coerência na distribuição do assunto; excesso ou carência de exemplos; argumentação falha etc.</a:t>
            </a:r>
            <a:br>
              <a:rPr lang="pt-BR" altLang="pt-BR" sz="3000" b="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pt-BR" altLang="pt-BR" sz="3000" b="0" dirty="0" smtClean="0">
                <a:solidFill>
                  <a:schemeClr val="tx1"/>
                </a:solidFill>
                <a:cs typeface="Times New Roman" pitchFamily="18" charset="0"/>
              </a:rPr>
              <a:t/>
            </a:r>
            <a:br>
              <a:rPr lang="pt-BR" altLang="pt-BR" sz="3000" b="0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pt-BR" altLang="pt-BR" sz="3000" b="0" dirty="0" smtClean="0">
                <a:solidFill>
                  <a:schemeClr val="tx1"/>
                </a:solidFill>
                <a:cs typeface="Times New Roman" pitchFamily="18" charset="0"/>
              </a:rPr>
              <a:t>- Comparar com outro texto sobre o mesmo tema.</a:t>
            </a:r>
            <a:endParaRPr lang="pt-BR" altLang="pt-BR" sz="3000" b="0" dirty="0" smtClean="0"/>
          </a:p>
        </p:txBody>
      </p:sp>
    </p:spTree>
    <p:extLst>
      <p:ext uri="{BB962C8B-B14F-4D97-AF65-F5344CB8AC3E}">
        <p14:creationId xmlns:p14="http://schemas.microsoft.com/office/powerpoint/2010/main" val="3226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2875" y="1214438"/>
            <a:ext cx="8786813" cy="5310906"/>
          </a:xfr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defRPr/>
            </a:pPr>
            <a:r>
              <a:rPr lang="pt-BR" sz="2800" u="sng" dirty="0" smtClean="0">
                <a:solidFill>
                  <a:schemeClr val="tx1"/>
                </a:solidFill>
              </a:rPr>
              <a:t>Preliminares </a:t>
            </a:r>
            <a:r>
              <a:rPr lang="pt-BR" sz="2800" u="sng" dirty="0" smtClean="0">
                <a:solidFill>
                  <a:schemeClr val="tx1"/>
                </a:solidFill>
              </a:rPr>
              <a:t>para  pesquisas</a:t>
            </a:r>
            <a:endParaRPr lang="pt-BR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</a:rPr>
              <a:t>Esta obra de Lima e Gondim não traz técnicas para a elaboração de projetos, dissertações ou  teses, mas enfoca o início do processo de pesquisa, salientando aspectos decisórios, como planejamento, dedicação, disciplina e boa vontade, cuidados que podem ser úteis a quem tem dificuldades para planejar uma pesquisa. </a:t>
            </a:r>
            <a:endParaRPr lang="pt-BR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lang="pt-BR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lang="pt-BR" sz="28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endParaRPr lang="pt-BR" sz="2800" dirty="0">
              <a:solidFill>
                <a:schemeClr val="accent2">
                  <a:lumMod val="75000"/>
                </a:schemeClr>
              </a:solidFill>
            </a:endParaRPr>
          </a:p>
          <a:p>
            <a:pPr algn="l">
              <a:defRPr/>
            </a:pPr>
            <a:r>
              <a:rPr lang="pt-BR" sz="1000" dirty="0">
                <a:solidFill>
                  <a:schemeClr val="tx1"/>
                </a:solidFill>
              </a:rPr>
              <a:t>GONDIM, Linda M.; LIMA, Jacob Carlos. </a:t>
            </a:r>
            <a:r>
              <a:rPr lang="pt-BR" sz="1000" b="1" dirty="0">
                <a:solidFill>
                  <a:schemeClr val="tx1"/>
                </a:solidFill>
              </a:rPr>
              <a:t>A pesquisa como artesanato intelectual. </a:t>
            </a:r>
            <a:r>
              <a:rPr lang="pt-BR" sz="1000" dirty="0">
                <a:solidFill>
                  <a:schemeClr val="tx1"/>
                </a:solidFill>
              </a:rPr>
              <a:t>São Carlos: </a:t>
            </a:r>
            <a:r>
              <a:rPr lang="pt-BR" sz="1000" dirty="0" err="1">
                <a:solidFill>
                  <a:schemeClr val="tx1"/>
                </a:solidFill>
              </a:rPr>
              <a:t>EduFSCar</a:t>
            </a:r>
            <a:r>
              <a:rPr lang="pt-BR" sz="1000" dirty="0">
                <a:solidFill>
                  <a:schemeClr val="tx1"/>
                </a:solidFill>
              </a:rPr>
              <a:t>, 2010. </a:t>
            </a:r>
            <a:r>
              <a:rPr lang="pt-BR" sz="1000" dirty="0" smtClean="0">
                <a:solidFill>
                  <a:schemeClr val="tx1"/>
                </a:solidFill>
              </a:rPr>
              <a:t>p. 88.</a:t>
            </a:r>
            <a:endParaRPr lang="pt-BR" sz="1000" dirty="0">
              <a:solidFill>
                <a:schemeClr val="tx1"/>
              </a:solidFill>
            </a:endParaRPr>
          </a:p>
          <a:p>
            <a:pPr algn="l">
              <a:defRPr/>
            </a:pP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2875" y="1214438"/>
            <a:ext cx="8786813" cy="5214937"/>
          </a:xfrm>
          <a:solidFill>
            <a:schemeClr val="bg1"/>
          </a:solidFill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defRPr/>
            </a:pPr>
            <a:r>
              <a:rPr lang="pt-BR" sz="2800" dirty="0" smtClean="0">
                <a:solidFill>
                  <a:schemeClr val="tx1"/>
                </a:solidFill>
              </a:rPr>
              <a:t>Os autores são professores de graduação e de pós-gradução, com vários livros publicados. Linda Maria de Pontes Gondim é doutora em Planejamento Urbano e Regional pela Universidade de Cornell (EUA), atualmente, é professora do departamento de Ciências Sociais da UFC, além de ser pesquisadora do CNPq. Jacob Carlos Lima é doutor em Sociologia pela USP e tem pós-doutorado em Estudos Urbanos e do Desenvolvimento no </a:t>
            </a:r>
            <a:r>
              <a:rPr lang="pt-BR" sz="2800" i="1" dirty="0" smtClean="0">
                <a:solidFill>
                  <a:schemeClr val="tx1"/>
                </a:solidFill>
              </a:rPr>
              <a:t>Massachusets Institute of Technology</a:t>
            </a:r>
            <a:r>
              <a:rPr lang="pt-BR" sz="2800" dirty="0" smtClean="0">
                <a:solidFill>
                  <a:schemeClr val="tx1"/>
                </a:solidFill>
              </a:rPr>
              <a:t> (EUA). </a:t>
            </a:r>
          </a:p>
          <a:p>
            <a:pPr algn="l">
              <a:defRPr/>
            </a:pPr>
            <a:endParaRPr lang="pt-BR" sz="2800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pt-BR" sz="28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>
              <a:defRPr/>
            </a:pPr>
            <a:r>
              <a:rPr lang="pt-BR" sz="2800" dirty="0" smtClean="0">
                <a:solidFill>
                  <a:schemeClr val="tx1"/>
                </a:solidFill>
              </a:rPr>
              <a:t> 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82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2875" y="1196752"/>
            <a:ext cx="8749605" cy="5214937"/>
          </a:xfr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defRPr/>
            </a:pPr>
            <a:r>
              <a:rPr lang="pt-BR" sz="3000" dirty="0" smtClean="0">
                <a:solidFill>
                  <a:schemeClr val="tx1"/>
                </a:solidFill>
              </a:rPr>
              <a:t>Baseados </a:t>
            </a:r>
            <a:r>
              <a:rPr lang="pt-BR" sz="3000" dirty="0" smtClean="0">
                <a:solidFill>
                  <a:schemeClr val="tx1"/>
                </a:solidFill>
              </a:rPr>
              <a:t>em suas experiências de pesquisa e nas dificuldades dos próprios alunos, os autores organizaram o livro em duas partes, seguidas pelas conclusões. A primeira aborda as características  do bom pesquisador e como deve ser a relação entre ele e o orientador. A segunda traz apontamentos  estruturais para o esboço de projetos de pesquisa. </a:t>
            </a:r>
          </a:p>
          <a:p>
            <a:pPr algn="just">
              <a:defRPr/>
            </a:pPr>
            <a:endParaRPr lang="pt-BR" sz="3000" dirty="0" smtClean="0">
              <a:solidFill>
                <a:srgbClr val="FF0000"/>
              </a:solidFill>
            </a:endParaRPr>
          </a:p>
          <a:p>
            <a:pPr algn="just">
              <a:defRPr/>
            </a:pPr>
            <a:endParaRPr lang="pt-BR" sz="3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>
              <a:defRPr/>
            </a:pPr>
            <a:r>
              <a:rPr lang="pt-BR" sz="3000" dirty="0" smtClean="0">
                <a:solidFill>
                  <a:schemeClr val="tx1"/>
                </a:solidFill>
              </a:rPr>
              <a:t> 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42875" y="1214438"/>
            <a:ext cx="8858250" cy="5286375"/>
          </a:xfrm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defRPr/>
            </a:pPr>
            <a:r>
              <a:rPr lang="pt-BR" sz="2600" dirty="0" smtClean="0">
                <a:solidFill>
                  <a:schemeClr val="tx1"/>
                </a:solidFill>
              </a:rPr>
              <a:t>A </a:t>
            </a:r>
            <a:r>
              <a:rPr lang="pt-BR" sz="2600" dirty="0" smtClean="0">
                <a:solidFill>
                  <a:schemeClr val="tx1"/>
                </a:solidFill>
              </a:rPr>
              <a:t>obra em si é um discurso preparatório para se planejar uma pesquisa, porque os autores não se comprometem  pelo direcionamento pormenorizado das etapas. Para tanto, outras  leituras  sobre metodologia fazem-se necessárias, dentre elas,  o livro de João Bosco Medeiros, </a:t>
            </a:r>
            <a:r>
              <a:rPr lang="pt-BR" sz="2600" b="1" dirty="0" smtClean="0">
                <a:solidFill>
                  <a:schemeClr val="tx1"/>
                </a:solidFill>
              </a:rPr>
              <a:t>Redação científica: a prática de fichamentos, resumos e resenhas </a:t>
            </a:r>
            <a:r>
              <a:rPr lang="pt-BR" sz="2600" dirty="0" smtClean="0">
                <a:solidFill>
                  <a:schemeClr val="tx1"/>
                </a:solidFill>
              </a:rPr>
              <a:t>(2007), editado pela Atlas, é bem acessível e eficiente quanto a </a:t>
            </a:r>
            <a:r>
              <a:rPr lang="pt-BR" sz="2600" dirty="0" smtClean="0">
                <a:solidFill>
                  <a:schemeClr val="tx1"/>
                </a:solidFill>
              </a:rPr>
              <a:t>isso [...].</a:t>
            </a:r>
            <a:endParaRPr lang="pt-BR" sz="2600" dirty="0" smtClean="0">
              <a:solidFill>
                <a:schemeClr val="tx1"/>
              </a:solidFill>
            </a:endParaRPr>
          </a:p>
          <a:p>
            <a:pPr algn="r">
              <a:spcBef>
                <a:spcPts val="600"/>
              </a:spcBef>
              <a:defRPr/>
            </a:pPr>
            <a:r>
              <a:rPr lang="pt-BR" sz="2600" b="1" dirty="0" smtClean="0">
                <a:solidFill>
                  <a:schemeClr val="tx1"/>
                </a:solidFill>
              </a:rPr>
              <a:t>Angela E. Teixeira</a:t>
            </a:r>
            <a:endParaRPr lang="pt-B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85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REFERÊNCIAS</a:t>
            </a:r>
          </a:p>
        </p:txBody>
      </p:sp>
      <p:sp>
        <p:nvSpPr>
          <p:cNvPr id="48131" name="Retângulo 2"/>
          <p:cNvSpPr>
            <a:spLocks noChangeArrowheads="1"/>
          </p:cNvSpPr>
          <p:nvPr/>
        </p:nvSpPr>
        <p:spPr bwMode="auto">
          <a:xfrm>
            <a:off x="107950" y="1196975"/>
            <a:ext cx="8928100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ts val="1200"/>
              </a:spcBef>
            </a:pPr>
            <a:r>
              <a:rPr lang="pt-BR" altLang="pt-BR" sz="2600" dirty="0" smtClean="0"/>
              <a:t>ANDRADE</a:t>
            </a:r>
            <a:r>
              <a:rPr lang="pt-BR" altLang="pt-BR" sz="2600" dirty="0"/>
              <a:t>, Maria M. de; HENRIQUES, Antonio. </a:t>
            </a:r>
            <a:r>
              <a:rPr lang="pt-BR" altLang="pt-BR" sz="2600" b="1" dirty="0"/>
              <a:t>Língua portuguesa</a:t>
            </a:r>
            <a:r>
              <a:rPr lang="pt-BR" altLang="pt-BR" sz="2600" dirty="0"/>
              <a:t>: noções básicas para cursos superiores. 8. ed. São Paulo: Atlas, 2007.</a:t>
            </a:r>
          </a:p>
          <a:p>
            <a:pPr algn="just">
              <a:spcBef>
                <a:spcPts val="1200"/>
              </a:spcBef>
            </a:pPr>
            <a:r>
              <a:rPr lang="pt-BR" altLang="pt-BR" sz="2600" dirty="0" smtClean="0"/>
              <a:t>FIORIN</a:t>
            </a:r>
            <a:r>
              <a:rPr lang="pt-BR" altLang="pt-BR" sz="2600" dirty="0"/>
              <a:t>, J.; SAVIOLI, F. </a:t>
            </a:r>
            <a:r>
              <a:rPr lang="pt-BR" altLang="pt-BR" sz="2600" b="1" dirty="0"/>
              <a:t>Para entender o texto.</a:t>
            </a:r>
            <a:r>
              <a:rPr lang="pt-BR" altLang="pt-BR" sz="2600" dirty="0"/>
              <a:t> São Paulo: Ática. 2003.</a:t>
            </a:r>
          </a:p>
          <a:p>
            <a:pPr algn="just">
              <a:spcBef>
                <a:spcPts val="1200"/>
              </a:spcBef>
            </a:pPr>
            <a:r>
              <a:rPr lang="pt-BR" altLang="pt-BR" sz="2600" dirty="0" smtClean="0"/>
              <a:t>MEDEIROS</a:t>
            </a:r>
            <a:r>
              <a:rPr lang="pt-BR" altLang="pt-BR" sz="2600" dirty="0"/>
              <a:t>, João B. </a:t>
            </a:r>
            <a:r>
              <a:rPr lang="pt-BR" altLang="pt-BR" sz="2600" b="1" dirty="0"/>
              <a:t>Redação científica: </a:t>
            </a:r>
            <a:r>
              <a:rPr lang="pt-BR" altLang="pt-BR" sz="2600" dirty="0"/>
              <a:t>a prática de fichamentos, resumos e resenhas. 9.ed. São Paulo: Atlas, 2007.</a:t>
            </a:r>
          </a:p>
          <a:p>
            <a:pPr algn="just">
              <a:spcBef>
                <a:spcPts val="1200"/>
              </a:spcBef>
            </a:pPr>
            <a:r>
              <a:rPr lang="pt-BR" altLang="pt-BR" sz="2600" dirty="0"/>
              <a:t>SANT´ANNA, A.R. </a:t>
            </a:r>
            <a:r>
              <a:rPr lang="pt-BR" altLang="pt-BR" sz="2600" b="1" dirty="0"/>
              <a:t>Paródia, paráfrase &amp; cia. </a:t>
            </a:r>
            <a:r>
              <a:rPr lang="pt-BR" altLang="pt-BR" sz="2600" dirty="0"/>
              <a:t>8.ed. São Paulo:  Ática, 2007.</a:t>
            </a:r>
          </a:p>
          <a:p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123937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924944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200" b="1" dirty="0" smtClean="0">
                <a:solidFill>
                  <a:srgbClr val="3366CC"/>
                </a:solidFill>
              </a:rPr>
              <a:t>NIVELAMENTO DE LÍNGUA PORTUGUESA</a:t>
            </a:r>
            <a:endParaRPr kumimoji="0" lang="pt-BR" sz="3200" b="1" i="0" u="none" strike="noStrike" kern="0" cap="none" spc="0" normalizeH="0" baseline="0" noProof="0" dirty="0" smtClean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021288"/>
            <a:ext cx="9144000" cy="865204"/>
          </a:xfrm>
        </p:spPr>
        <p:txBody>
          <a:bodyPr/>
          <a:lstStyle/>
          <a:p>
            <a:pPr eaLnBrk="1" hangingPunct="1"/>
            <a:r>
              <a:rPr lang="pt-BR" dirty="0" smtClean="0"/>
              <a:t>Prof.ª Dr.ª Angela </a:t>
            </a:r>
            <a:r>
              <a:rPr lang="pt-BR" dirty="0" err="1" smtClean="0"/>
              <a:t>Enz</a:t>
            </a:r>
            <a:r>
              <a:rPr lang="pt-BR" dirty="0" smtClean="0"/>
              <a:t> Teixeira</a:t>
            </a:r>
          </a:p>
        </p:txBody>
      </p:sp>
    </p:spTree>
    <p:extLst>
      <p:ext uri="{BB962C8B-B14F-4D97-AF65-F5344CB8AC3E}">
        <p14:creationId xmlns:p14="http://schemas.microsoft.com/office/powerpoint/2010/main" val="39447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8" y="1196752"/>
            <a:ext cx="8785225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2800" b="1" dirty="0" smtClean="0"/>
              <a:t>PRODUÇÃO </a:t>
            </a:r>
            <a:r>
              <a:rPr lang="pt-BR" sz="2800" b="1" dirty="0"/>
              <a:t>DE TEXTOS: DA REFLEXÃO PARA A </a:t>
            </a:r>
            <a:r>
              <a:rPr lang="pt-BR" sz="2800" b="1" dirty="0" smtClean="0"/>
              <a:t>PRÁTICA</a:t>
            </a:r>
          </a:p>
          <a:p>
            <a:endParaRPr lang="pt-BR" sz="2800" dirty="0"/>
          </a:p>
          <a:p>
            <a:r>
              <a:rPr lang="pt-BR" sz="2800" b="1" u="sng" dirty="0" smtClean="0">
                <a:solidFill>
                  <a:srgbClr val="C00000"/>
                </a:solidFill>
              </a:rPr>
              <a:t>Objetivo Geral:</a:t>
            </a:r>
            <a:r>
              <a:rPr lang="pt-BR" sz="2800" dirty="0" smtClean="0">
                <a:solidFill>
                  <a:srgbClr val="C00000"/>
                </a:solidFill>
              </a:rPr>
              <a:t> </a:t>
            </a:r>
            <a:r>
              <a:rPr lang="pt-BR" sz="2800" dirty="0" smtClean="0"/>
              <a:t>d</a:t>
            </a:r>
            <a:r>
              <a:rPr lang="pt-BR" sz="2800" dirty="0" smtClean="0"/>
              <a:t>iferenciar </a:t>
            </a:r>
            <a:r>
              <a:rPr lang="pt-BR" sz="2800" dirty="0" smtClean="0"/>
              <a:t>os gêneros textuais acadêmicos, quais sejam paráfrase, resumo e resenha.</a:t>
            </a:r>
          </a:p>
          <a:p>
            <a:endParaRPr lang="pt-BR" sz="2800" b="1" u="sng" dirty="0" smtClean="0">
              <a:solidFill>
                <a:srgbClr val="C00000"/>
              </a:solidFill>
            </a:endParaRPr>
          </a:p>
          <a:p>
            <a:r>
              <a:rPr lang="pt-BR" sz="2800" b="1" u="sng" dirty="0" smtClean="0">
                <a:solidFill>
                  <a:srgbClr val="C00000"/>
                </a:solidFill>
              </a:rPr>
              <a:t>Objetivos específicos: 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 Apresentar um procedimento para elaboração de resumo.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pt-BR" sz="2800" dirty="0" smtClean="0">
                <a:solidFill>
                  <a:schemeClr val="tx2">
                    <a:lumMod val="75000"/>
                  </a:schemeClr>
                </a:solidFill>
              </a:rPr>
              <a:t> Expor uma estrutura de resenha crítica.</a:t>
            </a:r>
            <a:endParaRPr lang="pt-BR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267506" y="215915"/>
            <a:ext cx="45303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3366CC"/>
                </a:solidFill>
              </a:rPr>
              <a:t>UNIDADE </a:t>
            </a:r>
            <a:r>
              <a:rPr lang="pt-BR" sz="3200" b="1" dirty="0" smtClean="0">
                <a:solidFill>
                  <a:srgbClr val="3366CC"/>
                </a:solidFill>
              </a:rPr>
              <a:t>III </a:t>
            </a:r>
            <a:r>
              <a:rPr lang="pt-BR" sz="3200" b="1" dirty="0">
                <a:solidFill>
                  <a:srgbClr val="3366CC"/>
                </a:solidFill>
              </a:rPr>
              <a:t>– AULA </a:t>
            </a:r>
            <a:r>
              <a:rPr lang="pt-BR" sz="3200" b="1" dirty="0" smtClean="0">
                <a:solidFill>
                  <a:srgbClr val="3366CC"/>
                </a:solidFill>
              </a:rPr>
              <a:t>6 </a:t>
            </a:r>
            <a:endParaRPr lang="pt-BR" sz="3200" b="1" dirty="0">
              <a:solidFill>
                <a:srgbClr val="33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ChangeArrowheads="1"/>
          </p:cNvSpPr>
          <p:nvPr/>
        </p:nvSpPr>
        <p:spPr bwMode="auto">
          <a:xfrm>
            <a:off x="142875" y="1470591"/>
            <a:ext cx="8858250" cy="47089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spAutoFit/>
          </a:bodyPr>
          <a:lstStyle/>
          <a:p>
            <a:pPr algn="just">
              <a:defRPr/>
            </a:pPr>
            <a:r>
              <a:rPr lang="pt-BR" sz="3000" dirty="0" smtClean="0">
                <a:ea typeface="Times New Roman" pitchFamily="18" charset="0"/>
              </a:rPr>
              <a:t>“</a:t>
            </a:r>
            <a:r>
              <a:rPr lang="pt-BR" sz="3000" dirty="0">
                <a:ea typeface="Times New Roman" pitchFamily="18" charset="0"/>
              </a:rPr>
              <a:t>Parafrasear é, pois, traduzir as palavras de um texto por outras de sentido equivalente, mantendo, porém, as ideias originais” (MEDEIROS, </a:t>
            </a:r>
            <a:r>
              <a:rPr lang="pt-BR" sz="3000" dirty="0" smtClean="0">
                <a:ea typeface="Times New Roman" pitchFamily="18" charset="0"/>
              </a:rPr>
              <a:t>2007, </a:t>
            </a:r>
            <a:r>
              <a:rPr lang="pt-BR" sz="3000" dirty="0">
                <a:ea typeface="Times New Roman" pitchFamily="18" charset="0"/>
              </a:rPr>
              <a:t>p. 182).</a:t>
            </a:r>
          </a:p>
          <a:p>
            <a:pPr algn="just">
              <a:defRPr/>
            </a:pPr>
            <a:endParaRPr lang="pt-BR" sz="3000" dirty="0">
              <a:ea typeface="Times New Roman" pitchFamily="18" charset="0"/>
            </a:endParaRPr>
          </a:p>
          <a:p>
            <a:pPr algn="just">
              <a:defRPr/>
            </a:pPr>
            <a:r>
              <a:rPr lang="pt-BR" sz="3000" dirty="0"/>
              <a:t>“A compreensão de uma língua supõe que se possa fazer corresponder a cada enunciado outros enunciados desta mesma língua considerados sinônimos e semanticamente equivalentes [...]”  (SANT´ANNA, 2007, p. 20).</a:t>
            </a:r>
            <a:endParaRPr lang="pt-BR" sz="3000" dirty="0">
              <a:solidFill>
                <a:schemeClr val="accent2">
                  <a:lumMod val="75000"/>
                </a:schemeClr>
              </a:solidFill>
              <a:ea typeface="Times New Roman" pitchFamily="18" charset="0"/>
            </a:endParaRPr>
          </a:p>
        </p:txBody>
      </p:sp>
      <p:sp>
        <p:nvSpPr>
          <p:cNvPr id="3" name="Espaço Reservado para Texto 2"/>
          <p:cNvSpPr txBox="1">
            <a:spLocks/>
          </p:cNvSpPr>
          <p:nvPr/>
        </p:nvSpPr>
        <p:spPr>
          <a:xfrm>
            <a:off x="1357313" y="142875"/>
            <a:ext cx="7643812" cy="9286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r">
              <a:spcBef>
                <a:spcPct val="20000"/>
              </a:spcBef>
              <a:defRPr/>
            </a:pPr>
            <a:r>
              <a:rPr lang="pt-BR" sz="3200" b="1" kern="0" dirty="0">
                <a:solidFill>
                  <a:srgbClr val="0070C0"/>
                </a:solidFill>
                <a:latin typeface="+mn-lt"/>
                <a:cs typeface="+mn-cs"/>
              </a:rPr>
              <a:t>O QUE É PARÁFRASE?</a:t>
            </a:r>
          </a:p>
        </p:txBody>
      </p:sp>
    </p:spTree>
    <p:extLst>
      <p:ext uri="{BB962C8B-B14F-4D97-AF65-F5344CB8AC3E}">
        <p14:creationId xmlns:p14="http://schemas.microsoft.com/office/powerpoint/2010/main" val="270227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875" y="1285875"/>
            <a:ext cx="8786813" cy="5429250"/>
          </a:xfrm>
          <a:solidFill>
            <a:schemeClr val="bg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/>
            </a:pPr>
            <a:r>
              <a:rPr lang="pt-BR" sz="2600" b="0" cap="none" dirty="0" smtClean="0">
                <a:solidFill>
                  <a:srgbClr val="C00000"/>
                </a:solidFill>
                <a:ea typeface="Times New Roman" pitchFamily="18" charset="0"/>
              </a:rPr>
              <a:t>“Resumir é apresentar com as próprias palavras, </a:t>
            </a:r>
            <a:r>
              <a:rPr lang="pt-BR" sz="2600" u="sng" cap="none" dirty="0" smtClean="0">
                <a:solidFill>
                  <a:srgbClr val="C00000"/>
                </a:solidFill>
                <a:ea typeface="Times New Roman" pitchFamily="18" charset="0"/>
              </a:rPr>
              <a:t>os pontos relevantes </a:t>
            </a:r>
            <a:r>
              <a:rPr lang="pt-BR" sz="2600" b="0" cap="none" dirty="0" smtClean="0">
                <a:solidFill>
                  <a:srgbClr val="C00000"/>
                </a:solidFill>
                <a:ea typeface="Times New Roman" pitchFamily="18" charset="0"/>
              </a:rPr>
              <a:t>de um texto”  </a:t>
            </a:r>
            <a:r>
              <a:rPr lang="pt-BR" sz="2600" b="0" cap="none" dirty="0" smtClean="0">
                <a:ea typeface="Times New Roman" pitchFamily="18" charset="0"/>
              </a:rPr>
              <a:t>(FIORIN; SAVIOLI, 2003, p. 420).</a:t>
            </a:r>
            <a:br>
              <a:rPr lang="pt-BR" sz="2600" b="0" cap="none" dirty="0" smtClean="0">
                <a:ea typeface="Times New Roman" pitchFamily="18" charset="0"/>
              </a:rPr>
            </a:br>
            <a:r>
              <a:rPr lang="pt-BR" sz="2600" b="0" cap="none" dirty="0" smtClean="0"/>
              <a:t/>
            </a:r>
            <a:br>
              <a:rPr lang="pt-BR" sz="2600" b="0" cap="none" dirty="0" smtClean="0"/>
            </a:br>
            <a:r>
              <a:rPr lang="pt-BR" sz="2600" u="sng" cap="none" dirty="0" smtClean="0">
                <a:solidFill>
                  <a:srgbClr val="0000FF"/>
                </a:solidFill>
              </a:rPr>
              <a:t>Procedimentos facilitadores</a:t>
            </a:r>
            <a:r>
              <a:rPr lang="pt-BR" sz="2600" u="sng" cap="none" dirty="0" smtClean="0">
                <a:solidFill>
                  <a:srgbClr val="0000FF"/>
                </a:solidFill>
              </a:rPr>
              <a:t>:</a:t>
            </a:r>
            <a:br>
              <a:rPr lang="pt-BR" sz="2600" u="sng" cap="none" dirty="0" smtClean="0">
                <a:solidFill>
                  <a:srgbClr val="0000FF"/>
                </a:solidFill>
              </a:rPr>
            </a:br>
            <a:r>
              <a:rPr lang="pt-BR" sz="2600" u="sng" cap="none" dirty="0" smtClean="0">
                <a:solidFill>
                  <a:srgbClr val="0000FF"/>
                </a:solidFill>
              </a:rPr>
              <a:t/>
            </a:r>
            <a:br>
              <a:rPr lang="pt-BR" sz="2600" u="sng" cap="none" dirty="0" smtClean="0">
                <a:solidFill>
                  <a:srgbClr val="0000FF"/>
                </a:solidFill>
              </a:rPr>
            </a:br>
            <a:r>
              <a:rPr lang="pt-BR" sz="2600" b="0" dirty="0" smtClean="0"/>
              <a:t>- </a:t>
            </a:r>
            <a:r>
              <a:rPr lang="pt-BR" sz="2600" b="0" cap="none" dirty="0" smtClean="0"/>
              <a:t>Ler </a:t>
            </a:r>
            <a:r>
              <a:rPr lang="pt-BR" sz="2600" b="0" cap="none" dirty="0" smtClean="0"/>
              <a:t>uma vez ininterruptamente.</a:t>
            </a:r>
            <a:r>
              <a:rPr lang="pt-BR" sz="2600" u="sng" cap="none" dirty="0" smtClean="0"/>
              <a:t/>
            </a:r>
            <a:br>
              <a:rPr lang="pt-BR" sz="2600" u="sng" cap="none" dirty="0" smtClean="0"/>
            </a:br>
            <a:r>
              <a:rPr lang="pt-BR" sz="2600" b="0" cap="none" dirty="0" smtClean="0"/>
              <a:t>- Elucidar vocabulário desconhecido.</a:t>
            </a:r>
            <a:br>
              <a:rPr lang="pt-BR" sz="2600" b="0" cap="none" dirty="0" smtClean="0"/>
            </a:br>
            <a:r>
              <a:rPr lang="pt-BR" sz="2600" b="0" cap="none" dirty="0" smtClean="0"/>
              <a:t>- Examinar frases longas.</a:t>
            </a:r>
            <a:r>
              <a:rPr lang="pt-BR" sz="2600" u="sng" cap="none" dirty="0" smtClean="0"/>
              <a:t/>
            </a:r>
            <a:br>
              <a:rPr lang="pt-BR" sz="2600" u="sng" cap="none" dirty="0" smtClean="0"/>
            </a:br>
            <a:r>
              <a:rPr lang="pt-BR" sz="2600" b="0" cap="none" dirty="0" smtClean="0"/>
              <a:t>- Segmentar o texto em bloco de ideias.</a:t>
            </a:r>
            <a:r>
              <a:rPr lang="pt-BR" sz="2600" u="sng" cap="none" dirty="0" smtClean="0"/>
              <a:t/>
            </a:r>
            <a:br>
              <a:rPr lang="pt-BR" sz="2600" u="sng" cap="none" dirty="0" smtClean="0"/>
            </a:br>
            <a:r>
              <a:rPr lang="pt-BR" sz="2600" b="0" cap="none" dirty="0" smtClean="0"/>
              <a:t>- Dar redação final com suas palavras.</a:t>
            </a:r>
            <a:r>
              <a:rPr lang="pt-BR" sz="2600" u="sng" cap="none" dirty="0" smtClean="0"/>
              <a:t/>
            </a:r>
            <a:br>
              <a:rPr lang="pt-BR" sz="2600" u="sng" cap="none" dirty="0" smtClean="0"/>
            </a:br>
            <a:r>
              <a:rPr lang="pt-BR" sz="2600" u="sng" dirty="0" smtClean="0"/>
              <a:t/>
            </a:r>
            <a:br>
              <a:rPr lang="pt-BR" sz="2600" u="sng" dirty="0" smtClean="0"/>
            </a:br>
            <a:endParaRPr lang="pt-BR" sz="2600" dirty="0"/>
          </a:p>
        </p:txBody>
      </p:sp>
      <p:sp>
        <p:nvSpPr>
          <p:cNvPr id="3584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31913" y="116632"/>
            <a:ext cx="7643812" cy="928687"/>
          </a:xfrm>
        </p:spPr>
        <p:txBody>
          <a:bodyPr anchor="ctr"/>
          <a:lstStyle/>
          <a:p>
            <a:pPr algn="r"/>
            <a:r>
              <a:rPr lang="pt-BR" altLang="pt-BR" sz="3200" b="1" dirty="0" smtClean="0">
                <a:solidFill>
                  <a:srgbClr val="0070C0"/>
                </a:solidFill>
              </a:rPr>
              <a:t>O QUE É RESUMO?</a:t>
            </a:r>
          </a:p>
        </p:txBody>
      </p:sp>
    </p:spTree>
    <p:extLst>
      <p:ext uri="{BB962C8B-B14F-4D97-AF65-F5344CB8AC3E}">
        <p14:creationId xmlns:p14="http://schemas.microsoft.com/office/powerpoint/2010/main" val="249462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5969" y="1268760"/>
            <a:ext cx="7572375" cy="5286375"/>
          </a:xfrm>
        </p:spPr>
        <p:txBody>
          <a:bodyPr/>
          <a:lstStyle/>
          <a:p>
            <a:r>
              <a:rPr lang="pt-BR" altLang="pt-BR" b="1" dirty="0" smtClean="0">
                <a:solidFill>
                  <a:srgbClr val="0000FF"/>
                </a:solidFill>
              </a:rPr>
              <a:t>CAMPANHA AMBIENTAL</a:t>
            </a:r>
          </a:p>
          <a:p>
            <a:endParaRPr lang="pt-BR" altLang="pt-BR" b="1" dirty="0" smtClean="0">
              <a:solidFill>
                <a:srgbClr val="0000FF"/>
              </a:solidFill>
            </a:endParaRPr>
          </a:p>
          <a:p>
            <a:r>
              <a:rPr lang="pt-BR" altLang="pt-BR" dirty="0" smtClean="0"/>
              <a:t>Mais de 3,5 toneladas de papel, vidro, plástico e metal foram recolhidas por funcionários da </a:t>
            </a:r>
            <a:r>
              <a:rPr lang="pt-BR" altLang="pt-BR" dirty="0" err="1" smtClean="0"/>
              <a:t>Unicesumar</a:t>
            </a:r>
            <a:r>
              <a:rPr lang="pt-BR" altLang="pt-BR" dirty="0" smtClean="0"/>
              <a:t> que participaram </a:t>
            </a:r>
          </a:p>
          <a:p>
            <a:r>
              <a:rPr lang="pt-BR" altLang="pt-BR" dirty="0" smtClean="0"/>
              <a:t>da Campanha Ambiental lançada em junho pela instituição. O objetivo foi conscientizar o público interno sobre a importância do reaproveitamento dos materiais recicláveis.</a:t>
            </a:r>
          </a:p>
          <a:p>
            <a:endParaRPr lang="pt-BR" altLang="pt-BR" dirty="0" smtClean="0"/>
          </a:p>
          <a:p>
            <a:r>
              <a:rPr lang="pt-BR" altLang="pt-BR" dirty="0" smtClean="0">
                <a:solidFill>
                  <a:srgbClr val="0000FF"/>
                </a:solidFill>
              </a:rPr>
              <a:t>Para incentivar a adesão dos cerca de 1.600 funcionários que atuam no campus, houve uma gincana entre os departamentos e aqueles que mais recolheram materiais nas quatro categorias disponibilizadas </a:t>
            </a:r>
            <a:r>
              <a:rPr lang="pt-BR" altLang="pt-BR" dirty="0" smtClean="0">
                <a:solidFill>
                  <a:srgbClr val="0000FF"/>
                </a:solidFill>
              </a:rPr>
              <a:t>foram premiados</a:t>
            </a:r>
            <a:r>
              <a:rPr lang="pt-BR" altLang="pt-BR" dirty="0" smtClean="0">
                <a:solidFill>
                  <a:srgbClr val="0000FF"/>
                </a:solidFill>
              </a:rPr>
              <a:t>. Os ganhadores foram as equipes da Diretoria de Planejamento e Desenvolvimento Institucional, Secretaria Acadêmica da Educação à Distância, Departamento de Eventos e Secretaria Geral. </a:t>
            </a:r>
            <a:endParaRPr lang="pt-BR" altLang="pt-BR" dirty="0" smtClean="0"/>
          </a:p>
          <a:p>
            <a:endParaRPr lang="pt-BR" altLang="pt-BR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3214688" y="214313"/>
            <a:ext cx="5786437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pt-BR" sz="3200" b="1" kern="0" cap="all" dirty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O bloco de ideias</a:t>
            </a:r>
          </a:p>
        </p:txBody>
      </p:sp>
      <p:sp>
        <p:nvSpPr>
          <p:cNvPr id="6" name="Texto explicativo em seta para a esquerda 5"/>
          <p:cNvSpPr/>
          <p:nvPr/>
        </p:nvSpPr>
        <p:spPr>
          <a:xfrm>
            <a:off x="7036817" y="1556792"/>
            <a:ext cx="2071687" cy="200025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</a:rPr>
              <a:t>CAMPA-NHA</a:t>
            </a:r>
          </a:p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</a:rPr>
              <a:t>*resultado</a:t>
            </a:r>
          </a:p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</a:rPr>
              <a:t>*objetivo</a:t>
            </a:r>
          </a:p>
        </p:txBody>
      </p:sp>
      <p:sp>
        <p:nvSpPr>
          <p:cNvPr id="7" name="Texto explicativo em seta para a esquerda 6"/>
          <p:cNvSpPr/>
          <p:nvPr/>
        </p:nvSpPr>
        <p:spPr>
          <a:xfrm>
            <a:off x="7020272" y="4165624"/>
            <a:ext cx="2035175" cy="207168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</a:rPr>
              <a:t>ESTRA-TÉGIA DE ADESÃO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3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834" y="1196752"/>
            <a:ext cx="6929438" cy="5286375"/>
          </a:xfrm>
        </p:spPr>
        <p:txBody>
          <a:bodyPr/>
          <a:lstStyle/>
          <a:p>
            <a:r>
              <a:rPr lang="pt-BR" altLang="pt-BR" sz="2600" dirty="0" smtClean="0"/>
              <a:t>Pensando não somente no descarte e na proposta da campanha, a </a:t>
            </a:r>
            <a:r>
              <a:rPr lang="pt-BR" altLang="pt-BR" sz="2600" dirty="0" err="1" smtClean="0"/>
              <a:t>Unicesumar</a:t>
            </a:r>
            <a:r>
              <a:rPr lang="pt-BR" altLang="pt-BR" sz="2600" dirty="0" smtClean="0"/>
              <a:t> incentiva a coleta durante todo o ano com lixeiras dispostas no campus para a separação dos materiais, como aquelas colocadas em frente ao Almoxarifado Central. Separar o lixo é uma forma simples e eficiente de contribuir para a redução dos impactos ambientais e mudar hábitos e rotinas do dia a dia.</a:t>
            </a:r>
          </a:p>
          <a:p>
            <a:endParaRPr lang="pt-BR" altLang="pt-BR" sz="2600" dirty="0" smtClean="0"/>
          </a:p>
          <a:p>
            <a:r>
              <a:rPr lang="pt-BR" altLang="pt-BR" sz="1000" b="1" u="sng" dirty="0" smtClean="0"/>
              <a:t>Fonte: </a:t>
            </a:r>
            <a:r>
              <a:rPr lang="pt-BR" altLang="pt-BR" sz="1000" dirty="0" smtClean="0"/>
              <a:t>Boletim Interno do Grupo </a:t>
            </a:r>
            <a:r>
              <a:rPr lang="pt-BR" altLang="pt-BR" sz="1000" dirty="0" err="1" smtClean="0"/>
              <a:t>Unicesumar</a:t>
            </a:r>
            <a:r>
              <a:rPr lang="pt-BR" altLang="pt-BR" sz="1000" dirty="0" smtClean="0"/>
              <a:t>. | Ano VII - Edição nº 282 | 18 a 24 de julho de 2015.</a:t>
            </a:r>
          </a:p>
        </p:txBody>
      </p:sp>
      <p:sp>
        <p:nvSpPr>
          <p:cNvPr id="5" name="Texto explicativo em seta para a esquerda 4"/>
          <p:cNvSpPr/>
          <p:nvPr/>
        </p:nvSpPr>
        <p:spPr>
          <a:xfrm>
            <a:off x="6588224" y="2221408"/>
            <a:ext cx="2448272" cy="207168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</a:rPr>
              <a:t>APÓS A CAMPA-NHA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72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970" y="1169243"/>
            <a:ext cx="8072438" cy="5572125"/>
          </a:xfrm>
        </p:spPr>
        <p:txBody>
          <a:bodyPr anchor="t"/>
          <a:lstStyle/>
          <a:p>
            <a:r>
              <a:rPr lang="pt-BR" altLang="pt-BR" sz="2300" b="1" dirty="0" smtClean="0">
                <a:solidFill>
                  <a:srgbClr val="C00000"/>
                </a:solidFill>
              </a:rPr>
              <a:t>RESUMO </a:t>
            </a:r>
            <a:r>
              <a:rPr lang="pt-BR" altLang="pt-BR" sz="2300" b="1" dirty="0" smtClean="0">
                <a:solidFill>
                  <a:srgbClr val="C00000"/>
                </a:solidFill>
              </a:rPr>
              <a:t>- CAMPANHA AMBIENTAL </a:t>
            </a:r>
          </a:p>
          <a:p>
            <a:r>
              <a:rPr lang="pt-BR" altLang="pt-BR" sz="2300" dirty="0" smtClean="0"/>
              <a:t>A </a:t>
            </a:r>
            <a:r>
              <a:rPr lang="pt-BR" altLang="pt-BR" sz="2300" dirty="0" err="1" smtClean="0"/>
              <a:t>Unicesumar</a:t>
            </a:r>
            <a:r>
              <a:rPr lang="pt-BR" altLang="pt-BR" sz="2300" dirty="0" smtClean="0"/>
              <a:t> promoveu uma campanha sobre a importância da reutilização de materiais recicláveis, </a:t>
            </a:r>
            <a:endParaRPr lang="pt-BR" altLang="pt-BR" sz="2300" dirty="0" smtClean="0"/>
          </a:p>
          <a:p>
            <a:r>
              <a:rPr lang="pt-BR" altLang="pt-BR" sz="2300" dirty="0" smtClean="0"/>
              <a:t>para </a:t>
            </a:r>
            <a:r>
              <a:rPr lang="pt-BR" altLang="pt-BR" sz="2300" dirty="0" smtClean="0"/>
              <a:t>a conscientização de seu público interno. A </a:t>
            </a:r>
            <a:r>
              <a:rPr lang="pt-BR" altLang="pt-BR" sz="2300" dirty="0" smtClean="0"/>
              <a:t>partir</a:t>
            </a:r>
          </a:p>
          <a:p>
            <a:r>
              <a:rPr lang="pt-BR" altLang="pt-BR" sz="2300" dirty="0" smtClean="0"/>
              <a:t>disso</a:t>
            </a:r>
            <a:r>
              <a:rPr lang="pt-BR" altLang="pt-BR" sz="2300" dirty="0" smtClean="0"/>
              <a:t>, arrecadou cerca de 3,5 toneladas de recicláveis.</a:t>
            </a:r>
          </a:p>
          <a:p>
            <a:endParaRPr lang="pt-BR" altLang="pt-BR" sz="2300" dirty="0" smtClean="0"/>
          </a:p>
          <a:p>
            <a:r>
              <a:rPr lang="pt-BR" altLang="pt-BR" sz="2300" dirty="0" smtClean="0">
                <a:solidFill>
                  <a:srgbClr val="0000FF"/>
                </a:solidFill>
              </a:rPr>
              <a:t>A estratégia para chamar a atenção do público para a campanha </a:t>
            </a:r>
            <a:r>
              <a:rPr lang="pt-BR" altLang="pt-BR" sz="2300" dirty="0" smtClean="0">
                <a:solidFill>
                  <a:srgbClr val="0000FF"/>
                </a:solidFill>
              </a:rPr>
              <a:t>foi </a:t>
            </a:r>
            <a:r>
              <a:rPr lang="pt-BR" altLang="pt-BR" sz="2300" dirty="0" smtClean="0">
                <a:solidFill>
                  <a:srgbClr val="0000FF"/>
                </a:solidFill>
              </a:rPr>
              <a:t>promover uma gincana, segundo a qual </a:t>
            </a:r>
            <a:endParaRPr lang="pt-BR" altLang="pt-BR" sz="2300" dirty="0" smtClean="0">
              <a:solidFill>
                <a:srgbClr val="0000FF"/>
              </a:solidFill>
            </a:endParaRPr>
          </a:p>
          <a:p>
            <a:r>
              <a:rPr lang="pt-BR" altLang="pt-BR" sz="2300" dirty="0" smtClean="0">
                <a:solidFill>
                  <a:srgbClr val="0000FF"/>
                </a:solidFill>
              </a:rPr>
              <a:t>as </a:t>
            </a:r>
            <a:r>
              <a:rPr lang="pt-BR" altLang="pt-BR" sz="2300" dirty="0" smtClean="0">
                <a:solidFill>
                  <a:srgbClr val="0000FF"/>
                </a:solidFill>
              </a:rPr>
              <a:t>equipes vencedoras seriam premiadas. </a:t>
            </a:r>
          </a:p>
          <a:p>
            <a:endParaRPr lang="pt-BR" altLang="pt-BR" sz="2300" dirty="0" smtClean="0">
              <a:solidFill>
                <a:srgbClr val="0000FF"/>
              </a:solidFill>
            </a:endParaRPr>
          </a:p>
          <a:p>
            <a:r>
              <a:rPr lang="pt-BR" altLang="pt-BR" sz="2300" dirty="0" smtClean="0"/>
              <a:t>Faz parte do cotidiano da </a:t>
            </a:r>
            <a:r>
              <a:rPr lang="pt-BR" altLang="pt-BR" sz="2300" dirty="0" err="1" smtClean="0"/>
              <a:t>Unicesumar</a:t>
            </a:r>
            <a:r>
              <a:rPr lang="pt-BR" altLang="pt-BR" sz="2300" dirty="0" smtClean="0"/>
              <a:t> cuidar de seus descartes recicláveis, envolvendo todo seu público </a:t>
            </a:r>
            <a:endParaRPr lang="pt-BR" altLang="pt-BR" sz="2300" dirty="0" smtClean="0"/>
          </a:p>
          <a:p>
            <a:r>
              <a:rPr lang="pt-BR" altLang="pt-BR" sz="2300" dirty="0" smtClean="0"/>
              <a:t>interno </a:t>
            </a:r>
            <a:r>
              <a:rPr lang="pt-BR" altLang="pt-BR" sz="2300" dirty="0" smtClean="0"/>
              <a:t>nessa prática, dispondo lixeiras ecológicas </a:t>
            </a:r>
            <a:r>
              <a:rPr lang="pt-BR" altLang="pt-BR" sz="2300" dirty="0" smtClean="0"/>
              <a:t>no campus</a:t>
            </a:r>
            <a:r>
              <a:rPr lang="pt-BR" altLang="pt-BR" sz="2300" dirty="0" smtClean="0"/>
              <a:t>. </a:t>
            </a:r>
          </a:p>
          <a:p>
            <a:endParaRPr lang="pt-BR" altLang="pt-BR" sz="2300" dirty="0" smtClean="0"/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3178050" y="266923"/>
            <a:ext cx="578643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pt-BR" sz="3200" b="1" kern="0" cap="all" dirty="0">
                <a:solidFill>
                  <a:srgbClr val="3366CC"/>
                </a:solidFill>
                <a:latin typeface="+mj-lt"/>
                <a:ea typeface="+mj-ea"/>
                <a:cs typeface="+mj-cs"/>
              </a:rPr>
              <a:t>O bloco de ideias</a:t>
            </a:r>
          </a:p>
        </p:txBody>
      </p:sp>
      <p:sp>
        <p:nvSpPr>
          <p:cNvPr id="7" name="Texto explicativo em seta para a esquerda 6"/>
          <p:cNvSpPr/>
          <p:nvPr/>
        </p:nvSpPr>
        <p:spPr>
          <a:xfrm>
            <a:off x="7380312" y="3429000"/>
            <a:ext cx="1571625" cy="128587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500" dirty="0">
                <a:solidFill>
                  <a:schemeClr val="tx1"/>
                </a:solidFill>
              </a:rPr>
              <a:t>ESTRA-TÉGIA DE ADESÃO</a:t>
            </a:r>
            <a:r>
              <a:rPr lang="pt-BR" sz="1500" dirty="0"/>
              <a:t> </a:t>
            </a:r>
          </a:p>
        </p:txBody>
      </p:sp>
      <p:sp>
        <p:nvSpPr>
          <p:cNvPr id="8" name="Texto explicativo em seta para a esquerda 7"/>
          <p:cNvSpPr/>
          <p:nvPr/>
        </p:nvSpPr>
        <p:spPr>
          <a:xfrm>
            <a:off x="7452320" y="1484784"/>
            <a:ext cx="1493122" cy="150018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500" dirty="0">
                <a:solidFill>
                  <a:schemeClr val="tx1"/>
                </a:solidFill>
              </a:rPr>
              <a:t>CAMPA-NHA</a:t>
            </a:r>
          </a:p>
          <a:p>
            <a:pPr algn="ctr">
              <a:defRPr/>
            </a:pPr>
            <a:r>
              <a:rPr lang="pt-BR" sz="1500" dirty="0">
                <a:solidFill>
                  <a:schemeClr val="tx1"/>
                </a:solidFill>
              </a:rPr>
              <a:t>*resulta-do</a:t>
            </a:r>
          </a:p>
          <a:p>
            <a:pPr algn="ctr">
              <a:defRPr/>
            </a:pPr>
            <a:r>
              <a:rPr lang="pt-BR" sz="1500" dirty="0">
                <a:solidFill>
                  <a:schemeClr val="tx1"/>
                </a:solidFill>
              </a:rPr>
              <a:t>*objetivo</a:t>
            </a:r>
          </a:p>
        </p:txBody>
      </p:sp>
      <p:sp>
        <p:nvSpPr>
          <p:cNvPr id="6" name="Texto explicativo em seta para a esquerda 5"/>
          <p:cNvSpPr/>
          <p:nvPr/>
        </p:nvSpPr>
        <p:spPr>
          <a:xfrm>
            <a:off x="7535738" y="5085184"/>
            <a:ext cx="1428750" cy="142875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500" dirty="0">
                <a:solidFill>
                  <a:schemeClr val="tx1"/>
                </a:solidFill>
              </a:rPr>
              <a:t>APÓS A CAMPA-NHA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6089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02245" y="2204864"/>
            <a:ext cx="8934251" cy="292387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pt-BR" sz="3200" b="1" dirty="0">
                <a:solidFill>
                  <a:srgbClr val="3366CC"/>
                </a:solidFill>
              </a:rPr>
              <a:t>O QUE É UMA RESENHA?</a:t>
            </a:r>
          </a:p>
          <a:p>
            <a:pPr>
              <a:defRPr/>
            </a:pPr>
            <a:endParaRPr lang="pt-BR" sz="3200" b="1" dirty="0">
              <a:solidFill>
                <a:schemeClr val="tx2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pt-BR" sz="3000" dirty="0">
                <a:solidFill>
                  <a:schemeClr val="tx1"/>
                </a:solidFill>
                <a:ea typeface="Times New Roman" pitchFamily="18" charset="0"/>
              </a:rPr>
              <a:t>“Resenha é um resumo crítico, que admite julgamentos, avaliações, comparações e comentários pessoais</a:t>
            </a:r>
            <a:r>
              <a:rPr lang="pt-BR" sz="3000" dirty="0" smtClean="0">
                <a:solidFill>
                  <a:schemeClr val="tx1"/>
                </a:solidFill>
                <a:ea typeface="Times New Roman" pitchFamily="18" charset="0"/>
              </a:rPr>
              <a:t>” (</a:t>
            </a:r>
            <a:r>
              <a:rPr lang="pt-BR" sz="3000" dirty="0">
                <a:solidFill>
                  <a:schemeClr val="tx1"/>
                </a:solidFill>
                <a:ea typeface="Times New Roman" pitchFamily="18" charset="0"/>
              </a:rPr>
              <a:t>ANDRADE; HENRIQUES, 2007, p. 53).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07504" y="1980252"/>
            <a:ext cx="8928992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just">
              <a:defRPr/>
            </a:pPr>
            <a:r>
              <a:rPr lang="pt-BR" sz="3000" b="1" dirty="0" smtClean="0">
                <a:solidFill>
                  <a:srgbClr val="C00000"/>
                </a:solidFill>
                <a:ea typeface="Times New Roman" pitchFamily="18" charset="0"/>
              </a:rPr>
              <a:t>PARÁFRASE: </a:t>
            </a:r>
            <a:r>
              <a:rPr lang="pt-BR" sz="3000" dirty="0">
                <a:solidFill>
                  <a:schemeClr val="tx1"/>
                </a:solidFill>
                <a:ea typeface="Times New Roman" pitchFamily="18" charset="0"/>
              </a:rPr>
              <a:t>conserva as ideias do autor da obra resumida, com outras palavras, sem intenções de encurtamento.</a:t>
            </a:r>
          </a:p>
          <a:p>
            <a:pPr algn="just">
              <a:defRPr/>
            </a:pPr>
            <a:r>
              <a:rPr lang="pt-BR" sz="3000" b="1" dirty="0" smtClean="0">
                <a:solidFill>
                  <a:srgbClr val="C00000"/>
                </a:solidFill>
                <a:ea typeface="Times New Roman" pitchFamily="18" charset="0"/>
              </a:rPr>
              <a:t>RESUMO: </a:t>
            </a:r>
            <a:r>
              <a:rPr lang="pt-BR" sz="3000" dirty="0">
                <a:solidFill>
                  <a:schemeClr val="tx1"/>
                </a:solidFill>
                <a:ea typeface="Times New Roman" pitchFamily="18" charset="0"/>
              </a:rPr>
              <a:t>conserva as ideias do autor da obra resumida, mas com intenções de sumarização.</a:t>
            </a:r>
          </a:p>
          <a:p>
            <a:pPr algn="just">
              <a:defRPr/>
            </a:pPr>
            <a:r>
              <a:rPr lang="pt-BR" sz="3000" b="1" dirty="0" smtClean="0">
                <a:solidFill>
                  <a:srgbClr val="C00000"/>
                </a:solidFill>
                <a:ea typeface="Times New Roman" pitchFamily="18" charset="0"/>
              </a:rPr>
              <a:t>RESENHA: </a:t>
            </a:r>
            <a:r>
              <a:rPr lang="pt-BR" sz="3000" dirty="0">
                <a:solidFill>
                  <a:schemeClr val="tx1"/>
                </a:solidFill>
                <a:ea typeface="Times New Roman" pitchFamily="18" charset="0"/>
              </a:rPr>
              <a:t>discute as ideias do autor de uma obra específica, o resumo é um dos seus elementos. Seu diferencial é a avaliação crítica.</a:t>
            </a:r>
            <a:endParaRPr lang="pt-BR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2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Novo padrão 2013</Template>
  <TotalTime>1038</TotalTime>
  <Words>1043</Words>
  <Application>Microsoft Office PowerPoint</Application>
  <PresentationFormat>Apresentação na tela (4:3)</PresentationFormat>
  <Paragraphs>89</Paragraphs>
  <Slides>17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Tema2</vt:lpstr>
      <vt:lpstr>Apresentação do PowerPoint</vt:lpstr>
      <vt:lpstr>Apresentação do PowerPoint</vt:lpstr>
      <vt:lpstr>Apresentação do PowerPoint</vt:lpstr>
      <vt:lpstr>“Resumir é apresentar com as próprias palavras, os pontos relevantes de um texto”  (FIORIN; SAVIOLI, 2003, p. 420).  Procedimentos facilitadores:  - Ler uma vez ininterruptamente. - Elucidar vocabulário desconhecido. - Examinar frases longas. - Segmentar o texto em bloco de ideias. - Dar redação final com suas palavras.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Elementos  de  resenha crítica </vt:lpstr>
      <vt:lpstr>- Qualidades do texto (há inovações? surpreende? a argumentação convence?).  - Problemas do texto (algo que tenha prejudicado a leitura): inadequação de linguagem; falta de didática; falta de coerência na distribuição do assunto; excesso ou carência de exemplos; argumentação falha etc.  - Comparar com outro texto sobre o mesmo tema.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  <vt:lpstr>Apresentação do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Karen Cristina Camargo</cp:lastModifiedBy>
  <cp:revision>260</cp:revision>
  <dcterms:created xsi:type="dcterms:W3CDTF">2013-04-19T18:38:04Z</dcterms:created>
  <dcterms:modified xsi:type="dcterms:W3CDTF">2016-07-25T14:55:54Z</dcterms:modified>
</cp:coreProperties>
</file>