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60" r:id="rId2"/>
    <p:sldId id="327" r:id="rId3"/>
    <p:sldId id="339" r:id="rId4"/>
    <p:sldId id="355" r:id="rId5"/>
    <p:sldId id="357" r:id="rId6"/>
    <p:sldId id="340" r:id="rId7"/>
    <p:sldId id="343" r:id="rId8"/>
    <p:sldId id="337" r:id="rId9"/>
    <p:sldId id="342" r:id="rId10"/>
    <p:sldId id="356" r:id="rId11"/>
    <p:sldId id="344" r:id="rId12"/>
    <p:sldId id="345" r:id="rId13"/>
    <p:sldId id="346" r:id="rId14"/>
    <p:sldId id="348" r:id="rId15"/>
    <p:sldId id="352" r:id="rId16"/>
    <p:sldId id="350" r:id="rId17"/>
    <p:sldId id="354" r:id="rId18"/>
    <p:sldId id="358" r:id="rId19"/>
    <p:sldId id="361" r:id="rId2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6" autoAdjust="0"/>
    <p:restoredTop sz="99112" autoAdjust="0"/>
  </p:normalViewPr>
  <p:slideViewPr>
    <p:cSldViewPr>
      <p:cViewPr>
        <p:scale>
          <a:sx n="100" d="100"/>
          <a:sy n="100" d="100"/>
        </p:scale>
        <p:origin x="-1266"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smtClean="0"/>
              <a:t>Clique para editar o estilo do subtítulo mestre</a:t>
            </a:r>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69100" y="115888"/>
            <a:ext cx="2195513" cy="5905500"/>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179388" y="115888"/>
            <a:ext cx="6437312" cy="5905500"/>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179388" y="1125538"/>
            <a:ext cx="4316412"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125538"/>
            <a:ext cx="4316413"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smtClean="0"/>
              <a:t>Clique no ícone para adicionar uma imagem</a:t>
            </a: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blip>
          <a:srcRect/>
          <a:stretch>
            <a:fillRect t="-1000" b="-1000"/>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63713" y="115888"/>
            <a:ext cx="7200900" cy="8651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pt-BR" smtClean="0"/>
              <a:t>Clique para editar o estilo do título mestre</a:t>
            </a:r>
          </a:p>
        </p:txBody>
      </p:sp>
      <p:sp>
        <p:nvSpPr>
          <p:cNvPr id="1027" name="Rectangle 3"/>
          <p:cNvSpPr>
            <a:spLocks noGrp="1" noChangeArrowheads="1"/>
          </p:cNvSpPr>
          <p:nvPr>
            <p:ph type="body" idx="1"/>
          </p:nvPr>
        </p:nvSpPr>
        <p:spPr bwMode="auto">
          <a:xfrm>
            <a:off x="179388" y="1125538"/>
            <a:ext cx="8785225"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11" name="CaixaDeTexto 10"/>
          <p:cNvSpPr txBox="1"/>
          <p:nvPr/>
        </p:nvSpPr>
        <p:spPr>
          <a:xfrm>
            <a:off x="8388424" y="6381328"/>
            <a:ext cx="576263" cy="307975"/>
          </a:xfrm>
          <a:prstGeom prst="rect">
            <a:avLst/>
          </a:prstGeom>
          <a:noFill/>
        </p:spPr>
        <p:txBody>
          <a:bodyPr>
            <a:spAutoFit/>
          </a:bodyPr>
          <a:lstStyle/>
          <a:p>
            <a:pPr algn="r">
              <a:defRPr/>
            </a:pPr>
            <a:fld id="{8A702CED-7586-48B9-9641-5E039316CC69}" type="slidenum">
              <a:rPr lang="pt-BR" sz="1400"/>
              <a:pPr algn="r">
                <a:defRPr/>
              </a:pPr>
              <a:t>‹nº›</a:t>
            </a:fld>
            <a:endParaRPr lang="pt-BR" sz="14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rtl="0" eaLnBrk="1" fontAlgn="base" hangingPunct="1">
        <a:spcBef>
          <a:spcPct val="0"/>
        </a:spcBef>
        <a:spcAft>
          <a:spcPct val="0"/>
        </a:spcAft>
        <a:defRPr sz="3200" b="1">
          <a:solidFill>
            <a:srgbClr val="3366CC"/>
          </a:solidFill>
          <a:latin typeface="+mj-lt"/>
          <a:ea typeface="+mj-ea"/>
          <a:cs typeface="+mj-cs"/>
        </a:defRPr>
      </a:lvl1pPr>
      <a:lvl2pPr algn="r" rtl="0" eaLnBrk="1" fontAlgn="base" hangingPunct="1">
        <a:spcBef>
          <a:spcPct val="0"/>
        </a:spcBef>
        <a:spcAft>
          <a:spcPct val="0"/>
        </a:spcAft>
        <a:defRPr sz="3200" b="1">
          <a:solidFill>
            <a:srgbClr val="3366CC"/>
          </a:solidFill>
          <a:latin typeface="Arial" charset="0"/>
          <a:cs typeface="Arial" charset="0"/>
        </a:defRPr>
      </a:lvl2pPr>
      <a:lvl3pPr algn="r" rtl="0" eaLnBrk="1" fontAlgn="base" hangingPunct="1">
        <a:spcBef>
          <a:spcPct val="0"/>
        </a:spcBef>
        <a:spcAft>
          <a:spcPct val="0"/>
        </a:spcAft>
        <a:defRPr sz="3200" b="1">
          <a:solidFill>
            <a:srgbClr val="3366CC"/>
          </a:solidFill>
          <a:latin typeface="Arial" charset="0"/>
          <a:cs typeface="Arial" charset="0"/>
        </a:defRPr>
      </a:lvl3pPr>
      <a:lvl4pPr algn="r" rtl="0" eaLnBrk="1" fontAlgn="base" hangingPunct="1">
        <a:spcBef>
          <a:spcPct val="0"/>
        </a:spcBef>
        <a:spcAft>
          <a:spcPct val="0"/>
        </a:spcAft>
        <a:defRPr sz="3200" b="1">
          <a:solidFill>
            <a:srgbClr val="3366CC"/>
          </a:solidFill>
          <a:latin typeface="Arial" charset="0"/>
          <a:cs typeface="Arial" charset="0"/>
        </a:defRPr>
      </a:lvl4pPr>
      <a:lvl5pPr algn="r" rtl="0" eaLnBrk="1" fontAlgn="base" hangingPunct="1">
        <a:spcBef>
          <a:spcPct val="0"/>
        </a:spcBef>
        <a:spcAft>
          <a:spcPct val="0"/>
        </a:spcAft>
        <a:defRPr sz="3200" b="1">
          <a:solidFill>
            <a:srgbClr val="3366CC"/>
          </a:solidFill>
          <a:latin typeface="Arial" charset="0"/>
          <a:cs typeface="Arial" charset="0"/>
        </a:defRPr>
      </a:lvl5pPr>
      <a:lvl6pPr marL="457200" algn="r" rtl="0" eaLnBrk="1" fontAlgn="base" hangingPunct="1">
        <a:spcBef>
          <a:spcPct val="0"/>
        </a:spcBef>
        <a:spcAft>
          <a:spcPct val="0"/>
        </a:spcAft>
        <a:defRPr sz="3200" b="1">
          <a:solidFill>
            <a:srgbClr val="3366CC"/>
          </a:solidFill>
          <a:latin typeface="Arial" charset="0"/>
          <a:cs typeface="Arial" charset="0"/>
        </a:defRPr>
      </a:lvl6pPr>
      <a:lvl7pPr marL="914400" algn="r" rtl="0" eaLnBrk="1" fontAlgn="base" hangingPunct="1">
        <a:spcBef>
          <a:spcPct val="0"/>
        </a:spcBef>
        <a:spcAft>
          <a:spcPct val="0"/>
        </a:spcAft>
        <a:defRPr sz="3200" b="1">
          <a:solidFill>
            <a:srgbClr val="3366CC"/>
          </a:solidFill>
          <a:latin typeface="Arial" charset="0"/>
          <a:cs typeface="Arial" charset="0"/>
        </a:defRPr>
      </a:lvl7pPr>
      <a:lvl8pPr marL="1371600" algn="r" rtl="0" eaLnBrk="1" fontAlgn="base" hangingPunct="1">
        <a:spcBef>
          <a:spcPct val="0"/>
        </a:spcBef>
        <a:spcAft>
          <a:spcPct val="0"/>
        </a:spcAft>
        <a:defRPr sz="3200" b="1">
          <a:solidFill>
            <a:srgbClr val="3366CC"/>
          </a:solidFill>
          <a:latin typeface="Arial" charset="0"/>
          <a:cs typeface="Arial" charset="0"/>
        </a:defRPr>
      </a:lvl8pPr>
      <a:lvl9pPr marL="1828800" algn="r" rtl="0" eaLnBrk="1" fontAlgn="base" hangingPunct="1">
        <a:spcBef>
          <a:spcPct val="0"/>
        </a:spcBef>
        <a:spcAft>
          <a:spcPct val="0"/>
        </a:spcAft>
        <a:defRPr sz="3200" b="1">
          <a:solidFill>
            <a:srgbClr val="3366CC"/>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0" y="0"/>
            <a:ext cx="9144000" cy="68579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pt-BR" sz="3200" b="1" kern="0" noProof="0" dirty="0" smtClean="0">
                <a:solidFill>
                  <a:srgbClr val="3366CC"/>
                </a:solidFill>
                <a:latin typeface="+mj-lt"/>
                <a:ea typeface="+mj-ea"/>
                <a:cs typeface="+mj-cs"/>
              </a:rPr>
              <a:t>NIVELAMENTO DE LÍNGUA PORTUGUESA</a:t>
            </a:r>
            <a:endParaRPr kumimoji="0" lang="pt-BR" sz="3200" b="1" i="0" u="none" strike="noStrike" kern="0" cap="none" spc="0" normalizeH="0" baseline="0" noProof="0" dirty="0" smtClean="0">
              <a:ln>
                <a:noFill/>
              </a:ln>
              <a:solidFill>
                <a:srgbClr val="3366CC"/>
              </a:solidFill>
              <a:effectLst/>
              <a:uLnTx/>
              <a:uFillTx/>
              <a:latin typeface="+mj-lt"/>
              <a:ea typeface="+mj-ea"/>
              <a:cs typeface="+mj-cs"/>
            </a:endParaRPr>
          </a:p>
        </p:txBody>
      </p:sp>
      <p:sp>
        <p:nvSpPr>
          <p:cNvPr id="5" name="Rectangle 3"/>
          <p:cNvSpPr>
            <a:spLocks noGrp="1" noChangeArrowheads="1"/>
          </p:cNvSpPr>
          <p:nvPr>
            <p:ph type="subTitle" idx="1"/>
          </p:nvPr>
        </p:nvSpPr>
        <p:spPr>
          <a:xfrm>
            <a:off x="-35860" y="5805263"/>
            <a:ext cx="9179859" cy="1084113"/>
          </a:xfrm>
        </p:spPr>
        <p:txBody>
          <a:bodyPr/>
          <a:lstStyle/>
          <a:p>
            <a:pPr eaLnBrk="1" hangingPunct="1"/>
            <a:r>
              <a:rPr lang="pt-BR" dirty="0" smtClean="0"/>
              <a:t>Prof.ª Dr.ª Angela </a:t>
            </a:r>
            <a:r>
              <a:rPr lang="pt-BR" dirty="0" err="1" smtClean="0"/>
              <a:t>Enz</a:t>
            </a:r>
            <a:r>
              <a:rPr lang="pt-BR" dirty="0" smtClean="0"/>
              <a:t> Teixeira</a:t>
            </a:r>
          </a:p>
        </p:txBody>
      </p:sp>
    </p:spTree>
    <p:extLst>
      <p:ext uri="{BB962C8B-B14F-4D97-AF65-F5344CB8AC3E}">
        <p14:creationId xmlns:p14="http://schemas.microsoft.com/office/powerpoint/2010/main" val="510586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907704" y="238908"/>
            <a:ext cx="7093737" cy="892552"/>
          </a:xfrm>
          <a:prstGeom prst="rect">
            <a:avLst/>
          </a:prstGeom>
        </p:spPr>
        <p:txBody>
          <a:bodyPr wrap="none">
            <a:spAutoFit/>
          </a:bodyPr>
          <a:lstStyle/>
          <a:p>
            <a:r>
              <a:rPr lang="pt-BR" sz="2600" b="1" dirty="0" smtClean="0">
                <a:solidFill>
                  <a:srgbClr val="0000FF"/>
                </a:solidFill>
              </a:rPr>
              <a:t>4 </a:t>
            </a:r>
            <a:r>
              <a:rPr lang="pt-BR" sz="2600" b="1" dirty="0">
                <a:solidFill>
                  <a:srgbClr val="0000FF"/>
                </a:solidFill>
              </a:rPr>
              <a:t>O DESENVOLVIMENTO: AS DIFERENTES </a:t>
            </a:r>
            <a:endParaRPr lang="pt-BR" sz="2600" b="1" dirty="0" smtClean="0">
              <a:solidFill>
                <a:srgbClr val="0000FF"/>
              </a:solidFill>
            </a:endParaRPr>
          </a:p>
          <a:p>
            <a:pPr algn="r"/>
            <a:r>
              <a:rPr lang="pt-BR" sz="2600" b="1" dirty="0" smtClean="0">
                <a:solidFill>
                  <a:srgbClr val="0000FF"/>
                </a:solidFill>
              </a:rPr>
              <a:t>FORMAS </a:t>
            </a:r>
            <a:r>
              <a:rPr lang="pt-BR" sz="2600" b="1" dirty="0">
                <a:solidFill>
                  <a:srgbClr val="0000FF"/>
                </a:solidFill>
              </a:rPr>
              <a:t>DE ORGANIZAÇÃO </a:t>
            </a:r>
          </a:p>
        </p:txBody>
      </p:sp>
      <p:sp>
        <p:nvSpPr>
          <p:cNvPr id="3" name="Retângulo 2"/>
          <p:cNvSpPr/>
          <p:nvPr/>
        </p:nvSpPr>
        <p:spPr>
          <a:xfrm>
            <a:off x="179511" y="1268761"/>
            <a:ext cx="8821929" cy="4524315"/>
          </a:xfrm>
          <a:prstGeom prst="rect">
            <a:avLst/>
          </a:prstGeom>
        </p:spPr>
        <p:txBody>
          <a:bodyPr wrap="square">
            <a:spAutoFit/>
          </a:bodyPr>
          <a:lstStyle/>
          <a:p>
            <a:pPr lvl="0"/>
            <a:r>
              <a:rPr lang="pt-BR" sz="2400" b="1" dirty="0">
                <a:solidFill>
                  <a:srgbClr val="C00000"/>
                </a:solidFill>
              </a:rPr>
              <a:t>Plano: </a:t>
            </a:r>
            <a:r>
              <a:rPr lang="pt-BR" sz="2400" b="1" dirty="0" smtClean="0">
                <a:solidFill>
                  <a:srgbClr val="C00000"/>
                </a:solidFill>
              </a:rPr>
              <a:t>Causa/consequência</a:t>
            </a:r>
          </a:p>
          <a:p>
            <a:r>
              <a:rPr lang="pt-BR" sz="1400" dirty="0" smtClean="0"/>
              <a:t>	</a:t>
            </a:r>
            <a:r>
              <a:rPr lang="pt-BR" sz="2400" dirty="0" smtClean="0"/>
              <a:t>Quando </a:t>
            </a:r>
            <a:r>
              <a:rPr lang="pt-BR" sz="2400" dirty="0"/>
              <a:t>feito de apelidos e piadinhas, o </a:t>
            </a:r>
            <a:r>
              <a:rPr lang="pt-BR" sz="2400" dirty="0" err="1"/>
              <a:t>bullying</a:t>
            </a:r>
            <a:r>
              <a:rPr lang="pt-BR" sz="2400" dirty="0"/>
              <a:t> pode até parecer uma brincadeira, mas suas consequências não são. Segundo a pesquisadora </a:t>
            </a:r>
            <a:r>
              <a:rPr lang="pt-BR" sz="2400" dirty="0" err="1"/>
              <a:t>Cleo</a:t>
            </a:r>
            <a:r>
              <a:rPr lang="pt-BR" sz="2400" dirty="0"/>
              <a:t> </a:t>
            </a:r>
            <a:r>
              <a:rPr lang="pt-BR" sz="2400" dirty="0" err="1"/>
              <a:t>Fante</a:t>
            </a:r>
            <a:r>
              <a:rPr lang="pt-BR" sz="2400" dirty="0"/>
              <a:t>, se mal resolvido, o </a:t>
            </a:r>
            <a:r>
              <a:rPr lang="pt-BR" sz="2400" dirty="0" err="1"/>
              <a:t>bullying</a:t>
            </a:r>
            <a:r>
              <a:rPr lang="pt-BR" sz="2400" dirty="0"/>
              <a:t> pode deixar marcas para o resto da vida – tanto nos que o praticam quanto </a:t>
            </a:r>
            <a:r>
              <a:rPr lang="pt-BR" sz="2400" dirty="0" smtClean="0"/>
              <a:t>nas vítimas</a:t>
            </a:r>
            <a:r>
              <a:rPr lang="pt-BR" sz="2400" dirty="0"/>
              <a:t>. </a:t>
            </a:r>
          </a:p>
          <a:p>
            <a:r>
              <a:rPr lang="pt-BR" sz="2400" dirty="0" smtClean="0"/>
              <a:t>	Entre </a:t>
            </a:r>
            <a:r>
              <a:rPr lang="pt-BR" sz="2400" b="1" dirty="0"/>
              <a:t>as causas </a:t>
            </a:r>
            <a:r>
              <a:rPr lang="pt-BR" sz="2400" dirty="0"/>
              <a:t>do </a:t>
            </a:r>
            <a:r>
              <a:rPr lang="pt-BR" sz="2400" dirty="0" err="1"/>
              <a:t>bullying</a:t>
            </a:r>
            <a:r>
              <a:rPr lang="pt-BR" sz="2400" dirty="0"/>
              <a:t> está a vivência de violência pelo agressor. </a:t>
            </a:r>
            <a:r>
              <a:rPr lang="pt-BR" sz="2400" dirty="0" err="1"/>
              <a:t>Fante</a:t>
            </a:r>
            <a:r>
              <a:rPr lang="pt-BR" sz="2400" dirty="0"/>
              <a:t> identificou que 80% dos agressores eram vítimas de violência em casa ou na própria escola. </a:t>
            </a:r>
            <a:r>
              <a:rPr lang="pt-BR" sz="2400" b="1" dirty="0"/>
              <a:t>Outras fontes </a:t>
            </a:r>
            <a:r>
              <a:rPr lang="pt-BR" sz="2400" dirty="0"/>
              <a:t>de </a:t>
            </a:r>
            <a:r>
              <a:rPr lang="pt-BR" sz="2400" dirty="0" err="1"/>
              <a:t>bullying</a:t>
            </a:r>
            <a:r>
              <a:rPr lang="pt-BR" sz="2400" dirty="0"/>
              <a:t> são a permissividade e a falta de imposição de limites para crianças e adolescentes, a ausência de afeto e a influência da mídia, videogames e jogos virtuais. </a:t>
            </a:r>
            <a:r>
              <a:rPr lang="pt-BR" sz="2400" b="1" dirty="0" smtClean="0"/>
              <a:t>	</a:t>
            </a:r>
            <a:endParaRPr lang="pt-BR" sz="1400" dirty="0"/>
          </a:p>
        </p:txBody>
      </p:sp>
    </p:spTree>
    <p:extLst>
      <p:ext uri="{BB962C8B-B14F-4D97-AF65-F5344CB8AC3E}">
        <p14:creationId xmlns:p14="http://schemas.microsoft.com/office/powerpoint/2010/main" val="541376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79511" y="1268761"/>
            <a:ext cx="8821929" cy="4801314"/>
          </a:xfrm>
          <a:prstGeom prst="rect">
            <a:avLst/>
          </a:prstGeom>
        </p:spPr>
        <p:txBody>
          <a:bodyPr wrap="square">
            <a:spAutoFit/>
          </a:bodyPr>
          <a:lstStyle/>
          <a:p>
            <a:r>
              <a:rPr lang="pt-BR" sz="1400" dirty="0" smtClean="0"/>
              <a:t>	</a:t>
            </a:r>
            <a:r>
              <a:rPr lang="pt-BR" sz="2400" b="1" dirty="0" smtClean="0"/>
              <a:t>Como </a:t>
            </a:r>
            <a:r>
              <a:rPr lang="pt-BR" sz="2400" b="1" dirty="0"/>
              <a:t>consequência,  </a:t>
            </a:r>
            <a:r>
              <a:rPr lang="pt-BR" sz="2400" dirty="0"/>
              <a:t>a curto e longo prazo, o bullying interfere na autoestima, na concentração, na motivação para os estudos, no rendimento escolar e nos males psicossomáticos (</a:t>
            </a:r>
            <a:r>
              <a:rPr lang="pt-BR" sz="2400" dirty="0" smtClean="0"/>
              <a:t>diarreia</a:t>
            </a:r>
            <a:r>
              <a:rPr lang="pt-BR" sz="2400" dirty="0"/>
              <a:t>, febre, vômito, dor de estômago e de cabeça) da vítima. A longo prazo, </a:t>
            </a:r>
            <a:r>
              <a:rPr lang="pt-BR" sz="2400" b="1" dirty="0"/>
              <a:t>os prejuízos</a:t>
            </a:r>
            <a:r>
              <a:rPr lang="pt-BR" sz="2400" dirty="0"/>
              <a:t> podem manifestar-se em transtornos de ansiedade e de alimentação (bulimia, anorexia, bruxismo, alergias). Depressão e ideias suicidas também </a:t>
            </a:r>
            <a:r>
              <a:rPr lang="pt-BR" sz="2400" b="1" dirty="0"/>
              <a:t>podem decorrer</a:t>
            </a:r>
            <a:r>
              <a:rPr lang="pt-BR" sz="2400" dirty="0"/>
              <a:t> de </a:t>
            </a:r>
            <a:r>
              <a:rPr lang="pt-BR" sz="2400" dirty="0" err="1"/>
              <a:t>bullying</a:t>
            </a:r>
            <a:r>
              <a:rPr lang="pt-BR" sz="2400" dirty="0"/>
              <a:t>. Se não houver intervenção, pode haver </a:t>
            </a:r>
            <a:r>
              <a:rPr lang="pt-BR" sz="2400" b="1" dirty="0"/>
              <a:t>efeitos</a:t>
            </a:r>
            <a:r>
              <a:rPr lang="pt-BR" sz="2400" dirty="0"/>
              <a:t> para o resto da vida. A vítima pode ser sempre insegura. Alguns têm resiliência, o poder de resistir e superar situações difíceis, mas outros penam. </a:t>
            </a:r>
          </a:p>
          <a:p>
            <a:r>
              <a:rPr lang="pt-BR" sz="1400" dirty="0"/>
              <a:t> </a:t>
            </a:r>
          </a:p>
          <a:p>
            <a:r>
              <a:rPr lang="pt-BR" sz="1000" dirty="0"/>
              <a:t>Adaptado </a:t>
            </a:r>
            <a:r>
              <a:rPr lang="pt-BR" sz="1000" dirty="0" smtClean="0"/>
              <a:t>de: &lt;http</a:t>
            </a:r>
            <a:r>
              <a:rPr lang="pt-BR" sz="1000" dirty="0"/>
              <a:t>://</a:t>
            </a:r>
            <a:r>
              <a:rPr lang="pt-BR" sz="1000" dirty="0" smtClean="0"/>
              <a:t>veja.abril.com.br/especiais_online/bullying/ping.shtml&gt;.  </a:t>
            </a:r>
            <a:r>
              <a:rPr lang="pt-BR" sz="1000" dirty="0"/>
              <a:t>Acesso em 24 maio, 2016.</a:t>
            </a:r>
          </a:p>
          <a:p>
            <a:endParaRPr lang="pt-BR" sz="1400" dirty="0"/>
          </a:p>
        </p:txBody>
      </p:sp>
    </p:spTree>
    <p:extLst>
      <p:ext uri="{BB962C8B-B14F-4D97-AF65-F5344CB8AC3E}">
        <p14:creationId xmlns:p14="http://schemas.microsoft.com/office/powerpoint/2010/main" val="3469257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2123729" y="116633"/>
            <a:ext cx="6624736" cy="954107"/>
          </a:xfrm>
          <a:prstGeom prst="rect">
            <a:avLst/>
          </a:prstGeom>
        </p:spPr>
        <p:txBody>
          <a:bodyPr wrap="square">
            <a:spAutoFit/>
          </a:bodyPr>
          <a:lstStyle/>
          <a:p>
            <a:pPr lvl="0"/>
            <a:r>
              <a:rPr lang="pt-BR" sz="2800" b="1" dirty="0">
                <a:solidFill>
                  <a:srgbClr val="C00000"/>
                </a:solidFill>
              </a:rPr>
              <a:t>Plano: </a:t>
            </a:r>
            <a:r>
              <a:rPr lang="pt-BR" sz="2800" b="1" dirty="0" smtClean="0">
                <a:solidFill>
                  <a:srgbClr val="C00000"/>
                </a:solidFill>
              </a:rPr>
              <a:t>tempo e espaço</a:t>
            </a:r>
          </a:p>
          <a:p>
            <a:pPr lvl="0"/>
            <a:endParaRPr lang="pt-BR" sz="2800" b="1" dirty="0" smtClean="0">
              <a:solidFill>
                <a:srgbClr val="C00000"/>
              </a:solidFill>
            </a:endParaRPr>
          </a:p>
        </p:txBody>
      </p:sp>
      <p:graphicFrame>
        <p:nvGraphicFramePr>
          <p:cNvPr id="4" name="Tabela 3"/>
          <p:cNvGraphicFramePr>
            <a:graphicFrameLocks noGrp="1"/>
          </p:cNvGraphicFramePr>
          <p:nvPr>
            <p:extLst>
              <p:ext uri="{D42A27DB-BD31-4B8C-83A1-F6EECF244321}">
                <p14:modId xmlns:p14="http://schemas.microsoft.com/office/powerpoint/2010/main" val="924144038"/>
              </p:ext>
            </p:extLst>
          </p:nvPr>
        </p:nvGraphicFramePr>
        <p:xfrm>
          <a:off x="322070" y="1285860"/>
          <a:ext cx="8607648" cy="5151120"/>
        </p:xfrm>
        <a:graphic>
          <a:graphicData uri="http://schemas.openxmlformats.org/drawingml/2006/table">
            <a:tbl>
              <a:tblPr>
                <a:tableStyleId>{5C22544A-7EE6-4342-B048-85BDC9FD1C3A}</a:tableStyleId>
              </a:tblPr>
              <a:tblGrid>
                <a:gridCol w="4107054"/>
                <a:gridCol w="4500594"/>
              </a:tblGrid>
              <a:tr h="2664296">
                <a:tc>
                  <a:txBody>
                    <a:bodyPr/>
                    <a:lstStyle/>
                    <a:p>
                      <a:pPr algn="ctr">
                        <a:spcAft>
                          <a:spcPts val="0"/>
                        </a:spcAft>
                      </a:pPr>
                      <a:r>
                        <a:rPr lang="pt-BR" sz="2600" dirty="0">
                          <a:effectLst/>
                        </a:rPr>
                        <a:t>1</a:t>
                      </a:r>
                      <a:r>
                        <a:rPr lang="pt-BR" sz="2600" baseline="30000" dirty="0">
                          <a:effectLst/>
                        </a:rPr>
                        <a:t>a</a:t>
                      </a:r>
                      <a:r>
                        <a:rPr lang="pt-BR" sz="2600" dirty="0">
                          <a:effectLst/>
                        </a:rPr>
                        <a:t> </a:t>
                      </a:r>
                      <a:r>
                        <a:rPr lang="pt-BR" sz="2600" dirty="0" smtClean="0">
                          <a:effectLst/>
                        </a:rPr>
                        <a:t>forma</a:t>
                      </a:r>
                    </a:p>
                    <a:p>
                      <a:pPr>
                        <a:spcAft>
                          <a:spcPts val="0"/>
                        </a:spcAft>
                      </a:pPr>
                      <a:endParaRPr lang="pt-BR" sz="2600" dirty="0" smtClean="0">
                        <a:effectLst/>
                      </a:endParaRPr>
                    </a:p>
                    <a:p>
                      <a:pPr>
                        <a:spcAft>
                          <a:spcPts val="0"/>
                        </a:spcAft>
                      </a:pPr>
                      <a:r>
                        <a:rPr lang="pt-BR" sz="2600" dirty="0" smtClean="0">
                          <a:effectLst/>
                        </a:rPr>
                        <a:t>A pespectiva, em 2014, sobre as</a:t>
                      </a:r>
                      <a:r>
                        <a:rPr lang="pt-BR" sz="2600" baseline="0" dirty="0" smtClean="0">
                          <a:effectLst/>
                        </a:rPr>
                        <a:t> Olimpíadas no Brasil</a:t>
                      </a:r>
                      <a:endParaRPr lang="pt-BR" sz="2600" dirty="0">
                        <a:effectLst/>
                      </a:endParaRPr>
                    </a:p>
                    <a:p>
                      <a:pPr marL="342900" lvl="0" indent="-342900">
                        <a:spcAft>
                          <a:spcPts val="0"/>
                        </a:spcAft>
                        <a:buFont typeface="Symbol"/>
                        <a:buChar char=""/>
                        <a:tabLst>
                          <a:tab pos="1129030" algn="l"/>
                        </a:tabLst>
                      </a:pPr>
                      <a:r>
                        <a:rPr lang="pt-BR" sz="2600" dirty="0" smtClean="0">
                          <a:effectLst/>
                        </a:rPr>
                        <a:t>pespectiva estrangeira</a:t>
                      </a:r>
                    </a:p>
                    <a:p>
                      <a:pPr marL="342900" lvl="0" indent="-342900">
                        <a:spcAft>
                          <a:spcPts val="0"/>
                        </a:spcAft>
                        <a:buFont typeface="Symbol"/>
                        <a:buChar char=""/>
                        <a:tabLst>
                          <a:tab pos="1129030" algn="l"/>
                        </a:tabLst>
                      </a:pPr>
                      <a:r>
                        <a:rPr lang="pt-BR" sz="2600" dirty="0" smtClean="0">
                          <a:effectLst/>
                        </a:rPr>
                        <a:t>pespectiva brasileira</a:t>
                      </a:r>
                      <a:endParaRPr lang="pt-BR" sz="2600" dirty="0" smtClean="0">
                        <a:effectLst/>
                        <a:latin typeface="Times New Roman"/>
                        <a:ea typeface="Times New Roman"/>
                      </a:endParaRPr>
                    </a:p>
                    <a:p>
                      <a:pPr marL="342900" lvl="0" indent="-342900">
                        <a:spcAft>
                          <a:spcPts val="0"/>
                        </a:spcAft>
                        <a:buFont typeface="Symbol"/>
                        <a:buNone/>
                        <a:tabLst>
                          <a:tab pos="1129030" algn="l"/>
                        </a:tabLst>
                      </a:pPr>
                      <a:r>
                        <a:rPr lang="pt-BR" sz="2600" dirty="0">
                          <a:effectLst/>
                        </a:rPr>
                        <a:t> </a:t>
                      </a:r>
                    </a:p>
                    <a:p>
                      <a:pPr>
                        <a:spcAft>
                          <a:spcPts val="0"/>
                        </a:spcAft>
                      </a:pPr>
                      <a:r>
                        <a:rPr lang="pt-BR" sz="2600" dirty="0" smtClean="0">
                          <a:effectLst/>
                        </a:rPr>
                        <a:t>A pespectiva, em 2016, sobre as</a:t>
                      </a:r>
                      <a:r>
                        <a:rPr lang="pt-BR" sz="2600" baseline="0" dirty="0" smtClean="0">
                          <a:effectLst/>
                        </a:rPr>
                        <a:t> Olimpíadas no Brasil</a:t>
                      </a:r>
                      <a:endParaRPr lang="pt-BR" sz="2600" dirty="0" smtClean="0">
                        <a:effectLst/>
                      </a:endParaRPr>
                    </a:p>
                    <a:p>
                      <a:pPr marL="342900" lvl="0" indent="-342900">
                        <a:spcAft>
                          <a:spcPts val="0"/>
                        </a:spcAft>
                        <a:buFont typeface="Symbol"/>
                        <a:buChar char=""/>
                        <a:tabLst>
                          <a:tab pos="1129030" algn="l"/>
                        </a:tabLst>
                      </a:pPr>
                      <a:r>
                        <a:rPr lang="pt-BR" sz="2600" dirty="0" smtClean="0">
                          <a:effectLst/>
                        </a:rPr>
                        <a:t>pespectiva estrangeira</a:t>
                      </a:r>
                    </a:p>
                    <a:p>
                      <a:pPr marL="342900" lvl="0" indent="-342900">
                        <a:spcAft>
                          <a:spcPts val="0"/>
                        </a:spcAft>
                        <a:buFont typeface="Symbol"/>
                        <a:buChar char=""/>
                        <a:tabLst>
                          <a:tab pos="1129030" algn="l"/>
                        </a:tabLst>
                      </a:pPr>
                      <a:r>
                        <a:rPr lang="pt-BR" sz="2600" dirty="0" smtClean="0">
                          <a:effectLst/>
                        </a:rPr>
                        <a:t>pespectiva brasileira</a:t>
                      </a:r>
                      <a:endParaRPr lang="pt-BR" sz="2600" dirty="0" smtClean="0">
                        <a:effectLst/>
                        <a:latin typeface="Times New Roman"/>
                        <a:ea typeface="Times New Roman"/>
                      </a:endParaRPr>
                    </a:p>
                  </a:txBody>
                  <a:tcPr marL="44450" marR="44450" marT="0" marB="0">
                    <a:solidFill>
                      <a:schemeClr val="accent5"/>
                    </a:solidFill>
                  </a:tcPr>
                </a:tc>
                <a:tc>
                  <a:txBody>
                    <a:bodyPr/>
                    <a:lstStyle/>
                    <a:p>
                      <a:pPr algn="ctr">
                        <a:spcAft>
                          <a:spcPts val="0"/>
                        </a:spcAft>
                      </a:pPr>
                      <a:r>
                        <a:rPr lang="pt-BR" sz="2600" dirty="0">
                          <a:effectLst/>
                        </a:rPr>
                        <a:t>2</a:t>
                      </a:r>
                      <a:r>
                        <a:rPr lang="pt-BR" sz="2600" baseline="30000" dirty="0">
                          <a:effectLst/>
                        </a:rPr>
                        <a:t>a</a:t>
                      </a:r>
                      <a:r>
                        <a:rPr lang="pt-BR" sz="2600" dirty="0">
                          <a:effectLst/>
                        </a:rPr>
                        <a:t> </a:t>
                      </a:r>
                      <a:r>
                        <a:rPr lang="pt-BR" sz="2600" dirty="0" smtClean="0">
                          <a:effectLst/>
                        </a:rPr>
                        <a:t>forma</a:t>
                      </a:r>
                    </a:p>
                    <a:p>
                      <a:pPr algn="ctr">
                        <a:spcAft>
                          <a:spcPts val="0"/>
                        </a:spcAft>
                      </a:pPr>
                      <a:endParaRPr lang="pt-BR" sz="2600" dirty="0">
                        <a:effectLst/>
                      </a:endParaRPr>
                    </a:p>
                    <a:p>
                      <a:pPr>
                        <a:spcAft>
                          <a:spcPts val="0"/>
                        </a:spcAft>
                      </a:pPr>
                      <a:r>
                        <a:rPr lang="pt-BR" sz="2600" dirty="0" smtClean="0">
                          <a:effectLst/>
                        </a:rPr>
                        <a:t>A pespectiva</a:t>
                      </a:r>
                      <a:r>
                        <a:rPr lang="pt-BR" sz="2600" baseline="0" dirty="0" smtClean="0">
                          <a:effectLst/>
                        </a:rPr>
                        <a:t> </a:t>
                      </a:r>
                      <a:r>
                        <a:rPr lang="pt-BR" sz="2600" dirty="0" smtClean="0">
                          <a:effectLst/>
                        </a:rPr>
                        <a:t>sobre as</a:t>
                      </a:r>
                      <a:r>
                        <a:rPr lang="pt-BR" sz="2600" baseline="0" dirty="0" smtClean="0">
                          <a:effectLst/>
                        </a:rPr>
                        <a:t> Olimpíadas no Brasil, segundo os brasileiros</a:t>
                      </a:r>
                      <a:endParaRPr lang="pt-BR" sz="2600" dirty="0" smtClean="0">
                        <a:effectLst/>
                      </a:endParaRPr>
                    </a:p>
                    <a:p>
                      <a:pPr marL="342900" lvl="0" indent="-342900">
                        <a:spcAft>
                          <a:spcPts val="0"/>
                        </a:spcAft>
                        <a:buFont typeface="Symbol"/>
                        <a:buChar char=""/>
                        <a:tabLst>
                          <a:tab pos="1129030" algn="l"/>
                        </a:tabLst>
                      </a:pPr>
                      <a:r>
                        <a:rPr lang="pt-BR" sz="2600" dirty="0" smtClean="0">
                          <a:effectLst/>
                        </a:rPr>
                        <a:t>em 2014</a:t>
                      </a:r>
                      <a:endParaRPr lang="pt-BR" sz="2600" dirty="0">
                        <a:effectLst/>
                      </a:endParaRPr>
                    </a:p>
                    <a:p>
                      <a:pPr marL="342900" lvl="0" indent="-342900">
                        <a:spcAft>
                          <a:spcPts val="0"/>
                        </a:spcAft>
                        <a:buFont typeface="Symbol"/>
                        <a:buChar char=""/>
                        <a:tabLst>
                          <a:tab pos="1129030" algn="l"/>
                        </a:tabLst>
                      </a:pPr>
                      <a:r>
                        <a:rPr lang="pt-BR" sz="2600" dirty="0" smtClean="0">
                          <a:effectLst/>
                        </a:rPr>
                        <a:t>em 2016</a:t>
                      </a:r>
                      <a:endParaRPr lang="pt-BR" sz="2600" dirty="0">
                        <a:effectLst/>
                      </a:endParaRPr>
                    </a:p>
                    <a:p>
                      <a:pPr>
                        <a:spcAft>
                          <a:spcPts val="0"/>
                        </a:spcAft>
                      </a:pPr>
                      <a:r>
                        <a:rPr lang="pt-BR" sz="2600" dirty="0">
                          <a:effectLst/>
                        </a:rPr>
                        <a:t> </a:t>
                      </a:r>
                    </a:p>
                    <a:p>
                      <a:pPr>
                        <a:spcAft>
                          <a:spcPts val="0"/>
                        </a:spcAft>
                      </a:pPr>
                      <a:r>
                        <a:rPr lang="pt-BR" sz="2600" dirty="0" smtClean="0">
                          <a:effectLst/>
                        </a:rPr>
                        <a:t>A pespectiva</a:t>
                      </a:r>
                      <a:r>
                        <a:rPr lang="pt-BR" sz="2600" baseline="0" dirty="0" smtClean="0">
                          <a:effectLst/>
                        </a:rPr>
                        <a:t> </a:t>
                      </a:r>
                      <a:r>
                        <a:rPr lang="pt-BR" sz="2600" dirty="0" smtClean="0">
                          <a:effectLst/>
                        </a:rPr>
                        <a:t>sobre as</a:t>
                      </a:r>
                      <a:r>
                        <a:rPr lang="pt-BR" sz="2600" baseline="0" dirty="0" smtClean="0">
                          <a:effectLst/>
                        </a:rPr>
                        <a:t> Olimpíadas no Brasil, segundo os estrangeiros</a:t>
                      </a:r>
                      <a:endParaRPr lang="pt-BR" sz="2600" dirty="0" smtClean="0">
                        <a:effectLst/>
                      </a:endParaRPr>
                    </a:p>
                    <a:p>
                      <a:pPr marL="342900" lvl="0" indent="-342900">
                        <a:spcAft>
                          <a:spcPts val="0"/>
                        </a:spcAft>
                        <a:buFont typeface="Symbol"/>
                        <a:buChar char=""/>
                        <a:tabLst>
                          <a:tab pos="1129030" algn="l"/>
                        </a:tabLst>
                      </a:pPr>
                      <a:r>
                        <a:rPr lang="pt-BR" sz="2600" dirty="0" smtClean="0">
                          <a:effectLst/>
                        </a:rPr>
                        <a:t>em 2014</a:t>
                      </a:r>
                    </a:p>
                    <a:p>
                      <a:pPr marL="342900" lvl="0" indent="-342900">
                        <a:spcAft>
                          <a:spcPts val="0"/>
                        </a:spcAft>
                        <a:buFont typeface="Symbol"/>
                        <a:buChar char=""/>
                        <a:tabLst>
                          <a:tab pos="1129030" algn="l"/>
                        </a:tabLst>
                      </a:pPr>
                      <a:r>
                        <a:rPr lang="pt-BR" sz="2600" dirty="0" smtClean="0">
                          <a:effectLst/>
                        </a:rPr>
                        <a:t>em 2016</a:t>
                      </a:r>
                      <a:endParaRPr lang="pt-BR" sz="2600" dirty="0">
                        <a:effectLst/>
                        <a:latin typeface="Times New Roman"/>
                        <a:ea typeface="Times New Roman"/>
                      </a:endParaRPr>
                    </a:p>
                  </a:txBody>
                  <a:tcPr marL="44450" marR="44450" marT="0" marB="0">
                    <a:solidFill>
                      <a:schemeClr val="accent1"/>
                    </a:solidFill>
                  </a:tcPr>
                </a:tc>
              </a:tr>
            </a:tbl>
          </a:graphicData>
        </a:graphic>
      </p:graphicFrame>
    </p:spTree>
    <p:extLst>
      <p:ext uri="{BB962C8B-B14F-4D97-AF65-F5344CB8AC3E}">
        <p14:creationId xmlns:p14="http://schemas.microsoft.com/office/powerpoint/2010/main" val="2173842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79510" y="1189986"/>
            <a:ext cx="8964490" cy="5601533"/>
          </a:xfrm>
          <a:prstGeom prst="rect">
            <a:avLst/>
          </a:prstGeom>
        </p:spPr>
        <p:txBody>
          <a:bodyPr wrap="square">
            <a:spAutoFit/>
          </a:bodyPr>
          <a:lstStyle/>
          <a:p>
            <a:pPr lvl="0"/>
            <a:r>
              <a:rPr lang="pt-BR" sz="2600" dirty="0" smtClean="0">
                <a:solidFill>
                  <a:srgbClr val="0070C0"/>
                </a:solidFill>
              </a:rPr>
              <a:t>Quanto </a:t>
            </a:r>
            <a:r>
              <a:rPr lang="pt-BR" sz="2600" dirty="0">
                <a:solidFill>
                  <a:srgbClr val="0070C0"/>
                </a:solidFill>
              </a:rPr>
              <a:t>à administração </a:t>
            </a:r>
            <a:r>
              <a:rPr lang="pt-BR" sz="2600" dirty="0" smtClean="0">
                <a:solidFill>
                  <a:srgbClr val="0070C0"/>
                </a:solidFill>
              </a:rPr>
              <a:t>política e social </a:t>
            </a:r>
            <a:r>
              <a:rPr lang="pt-BR" sz="2600" dirty="0">
                <a:solidFill>
                  <a:srgbClr val="0070C0"/>
                </a:solidFill>
              </a:rPr>
              <a:t>do sistema comunista</a:t>
            </a:r>
            <a:r>
              <a:rPr lang="pt-BR" sz="2600" dirty="0" smtClean="0">
                <a:solidFill>
                  <a:srgbClr val="0070C0"/>
                </a:solidFill>
              </a:rPr>
              <a:t>, </a:t>
            </a:r>
            <a:r>
              <a:rPr lang="pt-BR" sz="2600" dirty="0"/>
              <a:t>a </a:t>
            </a:r>
            <a:r>
              <a:rPr lang="pt-BR" sz="2600" b="1" dirty="0"/>
              <a:t>China </a:t>
            </a:r>
            <a:r>
              <a:rPr lang="pt-BR" sz="2600" dirty="0" smtClean="0"/>
              <a:t>é, </a:t>
            </a:r>
            <a:r>
              <a:rPr lang="pt-BR" sz="2600" dirty="0"/>
              <a:t>dos três, o país que mais se </a:t>
            </a:r>
            <a:r>
              <a:rPr lang="pt-BR" sz="2600" dirty="0" smtClean="0"/>
              <a:t>flexibilizou. </a:t>
            </a:r>
            <a:r>
              <a:rPr lang="pt-BR" sz="2600" dirty="0"/>
              <a:t>Embora </a:t>
            </a:r>
            <a:r>
              <a:rPr lang="pt-BR" sz="2600" dirty="0" smtClean="0"/>
              <a:t>utilize </a:t>
            </a:r>
            <a:r>
              <a:rPr lang="pt-BR" sz="2600" dirty="0"/>
              <a:t>de censura e restrições dos direitos de sua população, o país permite algumas introduções de elementos típicos de mercado. Quanto a </a:t>
            </a:r>
            <a:r>
              <a:rPr lang="pt-BR" sz="2600" b="1" dirty="0"/>
              <a:t>Cuba</a:t>
            </a:r>
            <a:r>
              <a:rPr lang="pt-BR" sz="2600" dirty="0"/>
              <a:t>, o </a:t>
            </a:r>
            <a:r>
              <a:rPr lang="pt-BR" sz="2600" dirty="0" smtClean="0"/>
              <a:t>atual presidente mantém </a:t>
            </a:r>
            <a:r>
              <a:rPr lang="pt-BR" sz="2600" dirty="0"/>
              <a:t>a ideia de impedir o contato de seus habitantes com o mundo capitalista, </a:t>
            </a:r>
            <a:r>
              <a:rPr lang="pt-BR" sz="2600" dirty="0" smtClean="0"/>
              <a:t>atrasando o país em </a:t>
            </a:r>
            <a:r>
              <a:rPr lang="pt-BR" sz="2600" dirty="0"/>
              <a:t>diversas </a:t>
            </a:r>
            <a:r>
              <a:rPr lang="pt-BR" sz="2600" dirty="0" smtClean="0"/>
              <a:t>situações. </a:t>
            </a:r>
            <a:r>
              <a:rPr lang="pt-BR" sz="2600" dirty="0"/>
              <a:t>Contudo, a </a:t>
            </a:r>
            <a:r>
              <a:rPr lang="pt-BR" sz="2600" b="1" dirty="0"/>
              <a:t>Coreia do </a:t>
            </a:r>
            <a:r>
              <a:rPr lang="pt-BR" sz="2600" b="1" dirty="0" smtClean="0"/>
              <a:t>N.</a:t>
            </a:r>
            <a:r>
              <a:rPr lang="pt-BR" sz="2600" b="1" dirty="0"/>
              <a:t> </a:t>
            </a:r>
            <a:r>
              <a:rPr lang="pt-BR" sz="2600" dirty="0"/>
              <a:t>é o país que aplica o modelo mais radical sob o preceito de comunista. </a:t>
            </a:r>
            <a:r>
              <a:rPr lang="pt-BR" sz="2600" dirty="0" smtClean="0"/>
              <a:t>Sua população </a:t>
            </a:r>
            <a:r>
              <a:rPr lang="pt-BR" sz="2600" dirty="0"/>
              <a:t>sofre grandes restrições na vida diária, </a:t>
            </a:r>
            <a:r>
              <a:rPr lang="pt-BR" sz="2600" dirty="0" smtClean="0"/>
              <a:t>o contato </a:t>
            </a:r>
            <a:r>
              <a:rPr lang="pt-BR" sz="2600" dirty="0"/>
              <a:t>com o </a:t>
            </a:r>
            <a:r>
              <a:rPr lang="pt-BR" sz="2600" dirty="0" smtClean="0"/>
              <a:t>mundo </a:t>
            </a:r>
            <a:r>
              <a:rPr lang="pt-BR" sz="2600" dirty="0"/>
              <a:t>capitalista é </a:t>
            </a:r>
            <a:r>
              <a:rPr lang="pt-BR" sz="2600" dirty="0" smtClean="0"/>
              <a:t>proibido, </a:t>
            </a:r>
            <a:r>
              <a:rPr lang="pt-BR" sz="2600" dirty="0"/>
              <a:t>toda informação que circula passa inicialmente pela censura do governo que só </a:t>
            </a:r>
            <a:r>
              <a:rPr lang="pt-BR" sz="2600" dirty="0" smtClean="0"/>
              <a:t>libera </a:t>
            </a:r>
            <a:r>
              <a:rPr lang="pt-BR" sz="2600" dirty="0"/>
              <a:t>o que for </a:t>
            </a:r>
            <a:r>
              <a:rPr lang="pt-BR" sz="2600" dirty="0" smtClean="0"/>
              <a:t>permitido.</a:t>
            </a:r>
          </a:p>
          <a:p>
            <a:r>
              <a:rPr lang="pt-BR" sz="1000" b="1" dirty="0" smtClean="0"/>
              <a:t>Texto </a:t>
            </a:r>
            <a:r>
              <a:rPr lang="pt-BR" sz="1000" b="1" dirty="0"/>
              <a:t>baseado em:</a:t>
            </a:r>
            <a:r>
              <a:rPr lang="pt-BR" sz="1000" dirty="0"/>
              <a:t> GASPARETTO JÚNIOR, Antônio. Comunismo no Mundo Atualmente</a:t>
            </a:r>
            <a:r>
              <a:rPr lang="pt-BR" sz="1000" b="1" dirty="0"/>
              <a:t>. </a:t>
            </a:r>
            <a:r>
              <a:rPr lang="pt-BR" sz="1000" b="1" dirty="0" err="1"/>
              <a:t>Infoescola</a:t>
            </a:r>
            <a:r>
              <a:rPr lang="pt-BR" sz="1000" b="1" dirty="0"/>
              <a:t>.</a:t>
            </a:r>
          </a:p>
          <a:p>
            <a:r>
              <a:rPr lang="pt-BR" sz="1000" dirty="0"/>
              <a:t>Disponível em: </a:t>
            </a:r>
            <a:r>
              <a:rPr lang="pt-BR" sz="1000" dirty="0" smtClean="0"/>
              <a:t>&lt;http</a:t>
            </a:r>
            <a:r>
              <a:rPr lang="pt-BR" sz="1000" dirty="0"/>
              <a:t>://www.infoescola.com/historia/comunismo-no-mundo-atualmente</a:t>
            </a:r>
            <a:r>
              <a:rPr lang="pt-BR" sz="1000" dirty="0" smtClean="0"/>
              <a:t>/&gt;. </a:t>
            </a:r>
            <a:r>
              <a:rPr lang="pt-BR" sz="1000" dirty="0"/>
              <a:t>Acesso </a:t>
            </a:r>
            <a:r>
              <a:rPr lang="pt-BR" sz="1000" dirty="0" smtClean="0"/>
              <a:t>em: 19 de maio de 2016.</a:t>
            </a:r>
            <a:endParaRPr lang="pt-BR" sz="1000" b="1" dirty="0" smtClean="0">
              <a:solidFill>
                <a:srgbClr val="C00000"/>
              </a:solidFill>
            </a:endParaRPr>
          </a:p>
        </p:txBody>
      </p:sp>
      <p:sp>
        <p:nvSpPr>
          <p:cNvPr id="4" name="Retângulo 3"/>
          <p:cNvSpPr/>
          <p:nvPr/>
        </p:nvSpPr>
        <p:spPr>
          <a:xfrm>
            <a:off x="1979712" y="260648"/>
            <a:ext cx="6804248" cy="892552"/>
          </a:xfrm>
          <a:prstGeom prst="rect">
            <a:avLst/>
          </a:prstGeom>
        </p:spPr>
        <p:txBody>
          <a:bodyPr wrap="square">
            <a:spAutoFit/>
          </a:bodyPr>
          <a:lstStyle/>
          <a:p>
            <a:pPr lvl="0"/>
            <a:r>
              <a:rPr lang="pt-BR" sz="2600" b="1" dirty="0">
                <a:solidFill>
                  <a:srgbClr val="C00000"/>
                </a:solidFill>
              </a:rPr>
              <a:t>Plano: Comparação </a:t>
            </a:r>
            <a:r>
              <a:rPr lang="pt-BR" sz="2600" dirty="0">
                <a:solidFill>
                  <a:srgbClr val="C00000"/>
                </a:solidFill>
              </a:rPr>
              <a:t>(China, Cuba, Coreia do Norte)</a:t>
            </a:r>
          </a:p>
        </p:txBody>
      </p:sp>
    </p:spTree>
    <p:extLst>
      <p:ext uri="{BB962C8B-B14F-4D97-AF65-F5344CB8AC3E}">
        <p14:creationId xmlns:p14="http://schemas.microsoft.com/office/powerpoint/2010/main" val="2404373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79510" y="1189986"/>
            <a:ext cx="8964490" cy="5816977"/>
          </a:xfrm>
          <a:prstGeom prst="rect">
            <a:avLst/>
          </a:prstGeom>
        </p:spPr>
        <p:txBody>
          <a:bodyPr wrap="square">
            <a:spAutoFit/>
          </a:bodyPr>
          <a:lstStyle/>
          <a:p>
            <a:pPr lvl="0"/>
            <a:r>
              <a:rPr lang="pt-BR" sz="2400" dirty="0"/>
              <a:t>Fazer substituições inteligentes faz parte de uma alimentação saudável. De acordo com a nutricionista Andrea Santa Rosa, a tapioca é versátil e pode ser amiga da dieta também. "Uma colher de sopa do alimento possui apenas 70 calorias", </a:t>
            </a:r>
            <a:r>
              <a:rPr lang="pt-BR" sz="2400" dirty="0" smtClean="0"/>
              <a:t>explica. </a:t>
            </a:r>
            <a:r>
              <a:rPr lang="pt-BR" sz="2400" dirty="0"/>
              <a:t>A seguir, confira </a:t>
            </a:r>
            <a:r>
              <a:rPr lang="pt-BR" sz="2400" dirty="0" smtClean="0"/>
              <a:t>4 </a:t>
            </a:r>
            <a:r>
              <a:rPr lang="pt-BR" sz="2400" dirty="0"/>
              <a:t>ótimos motivos para inserir </a:t>
            </a:r>
            <a:r>
              <a:rPr lang="pt-BR" sz="2400" dirty="0" smtClean="0"/>
              <a:t>a </a:t>
            </a:r>
            <a:r>
              <a:rPr lang="pt-BR" sz="2400" dirty="0"/>
              <a:t>tapioca na sua rotina alimentar</a:t>
            </a:r>
            <a:r>
              <a:rPr lang="pt-BR" sz="2400" dirty="0" smtClean="0"/>
              <a:t>.</a:t>
            </a:r>
          </a:p>
          <a:p>
            <a:r>
              <a:rPr lang="pt-BR" sz="2400" b="1" dirty="0"/>
              <a:t>Não contém glúten</a:t>
            </a:r>
          </a:p>
          <a:p>
            <a:r>
              <a:rPr lang="pt-BR" sz="2400" dirty="0"/>
              <a:t>"A tapioca não possui a </a:t>
            </a:r>
            <a:r>
              <a:rPr lang="pt-BR" sz="2400" dirty="0" err="1"/>
              <a:t>gliadina</a:t>
            </a:r>
            <a:r>
              <a:rPr lang="pt-BR" sz="2400" dirty="0"/>
              <a:t>, uma proteína presente no glúten que colabora para o aumento da inflamação do organismo e da gordura abdominal", diz Andrea. O alimento também pode ser consumido por diabéticos</a:t>
            </a:r>
            <a:r>
              <a:rPr lang="pt-BR" sz="2400" dirty="0" smtClean="0"/>
              <a:t>.</a:t>
            </a:r>
          </a:p>
          <a:p>
            <a:r>
              <a:rPr lang="pt-BR" sz="2400" b="1" dirty="0"/>
              <a:t>Substitui o pão </a:t>
            </a:r>
            <a:r>
              <a:rPr lang="pt-BR" sz="2400" b="1" dirty="0" smtClean="0"/>
              <a:t>branco </a:t>
            </a:r>
            <a:r>
              <a:rPr lang="pt-BR" sz="2400" dirty="0" smtClean="0"/>
              <a:t>(...).</a:t>
            </a:r>
            <a:endParaRPr lang="pt-BR" sz="2400" dirty="0"/>
          </a:p>
          <a:p>
            <a:r>
              <a:rPr lang="pt-BR" sz="2400" b="1" dirty="0"/>
              <a:t>Amiga da </a:t>
            </a:r>
            <a:r>
              <a:rPr lang="pt-BR" sz="2400" b="1" dirty="0" smtClean="0"/>
              <a:t>dieta </a:t>
            </a:r>
            <a:r>
              <a:rPr lang="pt-BR" sz="2400" dirty="0" smtClean="0"/>
              <a:t>(...).</a:t>
            </a:r>
            <a:endParaRPr lang="pt-BR" sz="2400" dirty="0"/>
          </a:p>
          <a:p>
            <a:r>
              <a:rPr lang="pt-BR" sz="2400" b="1" dirty="0" smtClean="0"/>
              <a:t>Prática e versátil </a:t>
            </a:r>
            <a:r>
              <a:rPr lang="pt-BR" sz="2000" dirty="0" smtClean="0"/>
              <a:t>(...).</a:t>
            </a:r>
            <a:endParaRPr lang="pt-BR" sz="2400" dirty="0"/>
          </a:p>
          <a:p>
            <a:pPr lvl="0"/>
            <a:endParaRPr lang="pt-BR" sz="2400" dirty="0" smtClean="0"/>
          </a:p>
        </p:txBody>
      </p:sp>
      <p:sp>
        <p:nvSpPr>
          <p:cNvPr id="4" name="Retângulo 3"/>
          <p:cNvSpPr/>
          <p:nvPr/>
        </p:nvSpPr>
        <p:spPr>
          <a:xfrm>
            <a:off x="1979712" y="260648"/>
            <a:ext cx="6804248" cy="492443"/>
          </a:xfrm>
          <a:prstGeom prst="rect">
            <a:avLst/>
          </a:prstGeom>
        </p:spPr>
        <p:txBody>
          <a:bodyPr wrap="square">
            <a:spAutoFit/>
          </a:bodyPr>
          <a:lstStyle/>
          <a:p>
            <a:pPr lvl="0"/>
            <a:r>
              <a:rPr lang="pt-BR" sz="2600" b="1" dirty="0">
                <a:solidFill>
                  <a:srgbClr val="C00000"/>
                </a:solidFill>
              </a:rPr>
              <a:t>Plano: </a:t>
            </a:r>
            <a:r>
              <a:rPr lang="pt-BR" sz="2600" b="1" dirty="0" smtClean="0">
                <a:solidFill>
                  <a:srgbClr val="C00000"/>
                </a:solidFill>
              </a:rPr>
              <a:t>Enumeração </a:t>
            </a:r>
            <a:endParaRPr lang="pt-BR" sz="2600" dirty="0">
              <a:solidFill>
                <a:srgbClr val="C00000"/>
              </a:solidFill>
            </a:endParaRPr>
          </a:p>
        </p:txBody>
      </p:sp>
      <p:sp>
        <p:nvSpPr>
          <p:cNvPr id="2" name="Retângulo 1"/>
          <p:cNvSpPr/>
          <p:nvPr/>
        </p:nvSpPr>
        <p:spPr>
          <a:xfrm>
            <a:off x="3563888" y="5902117"/>
            <a:ext cx="5364088" cy="400110"/>
          </a:xfrm>
          <a:prstGeom prst="rect">
            <a:avLst/>
          </a:prstGeom>
        </p:spPr>
        <p:txBody>
          <a:bodyPr wrap="square">
            <a:spAutoFit/>
          </a:bodyPr>
          <a:lstStyle/>
          <a:p>
            <a:r>
              <a:rPr lang="pt-BR" sz="1000" dirty="0" smtClean="0"/>
              <a:t>Disponível em: &lt;http</a:t>
            </a:r>
            <a:r>
              <a:rPr lang="pt-BR" sz="1000" dirty="0"/>
              <a:t>://</a:t>
            </a:r>
            <a:r>
              <a:rPr lang="pt-BR" sz="1000" dirty="0" smtClean="0"/>
              <a:t>gnt.globo.com/bem-estar/materias/tapioca-quatro-motivos-para-incluir-o-alimento-na-sua-rotina.htm&gt;. </a:t>
            </a:r>
            <a:r>
              <a:rPr lang="pt-BR" sz="1000" dirty="0" smtClean="0"/>
              <a:t>Acesso em 24 maio, 2016.</a:t>
            </a:r>
            <a:endParaRPr lang="pt-BR" sz="1000" dirty="0"/>
          </a:p>
        </p:txBody>
      </p:sp>
    </p:spTree>
    <p:extLst>
      <p:ext uri="{BB962C8B-B14F-4D97-AF65-F5344CB8AC3E}">
        <p14:creationId xmlns:p14="http://schemas.microsoft.com/office/powerpoint/2010/main" val="1076351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179511" y="1237684"/>
            <a:ext cx="8805355" cy="5647700"/>
          </a:xfrm>
          <a:prstGeom prst="rect">
            <a:avLst/>
          </a:prstGeom>
        </p:spPr>
        <p:txBody>
          <a:bodyPr wrap="square">
            <a:spAutoFit/>
          </a:bodyPr>
          <a:lstStyle/>
          <a:p>
            <a:pPr fontAlgn="base"/>
            <a:r>
              <a:rPr lang="pt-BR" sz="2400" dirty="0" smtClean="0"/>
              <a:t>	</a:t>
            </a:r>
            <a:r>
              <a:rPr lang="pt-BR" sz="2400" dirty="0">
                <a:latin typeface="+mj-lt"/>
              </a:rPr>
              <a:t> </a:t>
            </a:r>
            <a:r>
              <a:rPr lang="pt-BR" sz="2400" dirty="0" err="1">
                <a:latin typeface="+mj-lt"/>
              </a:rPr>
              <a:t>Bullying</a:t>
            </a:r>
            <a:r>
              <a:rPr lang="pt-BR" sz="2400" dirty="0">
                <a:latin typeface="+mj-lt"/>
              </a:rPr>
              <a:t> é um termo em inglês (</a:t>
            </a:r>
            <a:r>
              <a:rPr lang="pt-BR" sz="2400" i="1" dirty="0">
                <a:latin typeface="+mj-lt"/>
              </a:rPr>
              <a:t>“</a:t>
            </a:r>
            <a:r>
              <a:rPr lang="pt-BR" sz="2400" i="1" dirty="0" err="1">
                <a:latin typeface="+mj-lt"/>
              </a:rPr>
              <a:t>bully</a:t>
            </a:r>
            <a:r>
              <a:rPr lang="pt-BR" sz="2400" i="1" dirty="0">
                <a:latin typeface="+mj-lt"/>
              </a:rPr>
              <a:t>”</a:t>
            </a:r>
            <a:r>
              <a:rPr lang="pt-BR" sz="2400" dirty="0">
                <a:latin typeface="+mj-lt"/>
              </a:rPr>
              <a:t> significa “valentão”) utilizado para descrever atos de violência física e/ou psicológica, de caráter intencional e repetitivo, praticados por um indivíduo ou um grupo dentro de uma relação desigual de poder.</a:t>
            </a:r>
          </a:p>
          <a:p>
            <a:pPr fontAlgn="base"/>
            <a:r>
              <a:rPr lang="pt-BR" sz="2400" dirty="0" smtClean="0">
                <a:latin typeface="+mj-lt"/>
              </a:rPr>
              <a:t>	Investigadores </a:t>
            </a:r>
            <a:r>
              <a:rPr lang="pt-BR" sz="2400" dirty="0">
                <a:latin typeface="+mj-lt"/>
              </a:rPr>
              <a:t>da Warwick </a:t>
            </a:r>
            <a:r>
              <a:rPr lang="pt-BR" sz="2400" dirty="0" err="1">
                <a:latin typeface="+mj-lt"/>
              </a:rPr>
              <a:t>University</a:t>
            </a:r>
            <a:r>
              <a:rPr lang="pt-BR" sz="2400" dirty="0">
                <a:latin typeface="+mj-lt"/>
              </a:rPr>
              <a:t>, no Reino </a:t>
            </a:r>
            <a:r>
              <a:rPr lang="pt-BR" sz="2400" dirty="0" smtClean="0">
                <a:latin typeface="+mj-lt"/>
              </a:rPr>
              <a:t>Unido</a:t>
            </a:r>
            <a:r>
              <a:rPr lang="pt-BR" sz="2400" dirty="0">
                <a:latin typeface="+mj-lt"/>
              </a:rPr>
              <a:t> </a:t>
            </a:r>
            <a:r>
              <a:rPr lang="pt-BR" sz="2400" dirty="0" smtClean="0">
                <a:latin typeface="+mj-lt"/>
              </a:rPr>
              <a:t>[...] </a:t>
            </a:r>
            <a:r>
              <a:rPr lang="pt-BR" sz="2400" dirty="0">
                <a:latin typeface="+mj-lt"/>
              </a:rPr>
              <a:t>demonstraram que os efeitos do </a:t>
            </a:r>
            <a:r>
              <a:rPr lang="pt-BR" sz="2400" dirty="0" err="1">
                <a:latin typeface="+mj-lt"/>
              </a:rPr>
              <a:t>bullying</a:t>
            </a:r>
            <a:r>
              <a:rPr lang="pt-BR" sz="2400" dirty="0">
                <a:latin typeface="+mj-lt"/>
              </a:rPr>
              <a:t> sofrido na infância e na adolescência duram por muito tempo na vida adulta. A exposição ao </a:t>
            </a:r>
            <a:r>
              <a:rPr lang="pt-BR" sz="2400" dirty="0" err="1">
                <a:latin typeface="+mj-lt"/>
              </a:rPr>
              <a:t>bullying</a:t>
            </a:r>
            <a:r>
              <a:rPr lang="pt-BR" sz="2400" dirty="0">
                <a:latin typeface="+mj-lt"/>
              </a:rPr>
              <a:t> agrava problemas relacionados com a saúde, a pobreza e as relações sociais. Se mal resolvido, </a:t>
            </a:r>
            <a:r>
              <a:rPr lang="pt-BR" sz="2400" dirty="0" smtClean="0">
                <a:latin typeface="+mj-lt"/>
              </a:rPr>
              <a:t>pode </a:t>
            </a:r>
            <a:r>
              <a:rPr lang="pt-BR" sz="2400" dirty="0">
                <a:latin typeface="+mj-lt"/>
              </a:rPr>
              <a:t>deixar marcas para o resto da vida – tanto nos que o praticam como naqueles que são vítimas. Mesmo depois de muitos anos, o indivíduo ainda não superou o trauma das agressões morais e físicas sofridas.</a:t>
            </a:r>
          </a:p>
          <a:p>
            <a:pPr algn="just"/>
            <a:endParaRPr lang="pt-BR" sz="2400" dirty="0" smtClean="0"/>
          </a:p>
        </p:txBody>
      </p:sp>
      <p:sp>
        <p:nvSpPr>
          <p:cNvPr id="7" name="Retângulo 6"/>
          <p:cNvSpPr/>
          <p:nvPr/>
        </p:nvSpPr>
        <p:spPr>
          <a:xfrm>
            <a:off x="1979712" y="260648"/>
            <a:ext cx="6804248" cy="492443"/>
          </a:xfrm>
          <a:prstGeom prst="rect">
            <a:avLst/>
          </a:prstGeom>
        </p:spPr>
        <p:txBody>
          <a:bodyPr wrap="square">
            <a:spAutoFit/>
          </a:bodyPr>
          <a:lstStyle/>
          <a:p>
            <a:pPr lvl="0"/>
            <a:r>
              <a:rPr lang="pt-BR" sz="2600" b="1" dirty="0">
                <a:solidFill>
                  <a:srgbClr val="C00000"/>
                </a:solidFill>
              </a:rPr>
              <a:t>Plano: </a:t>
            </a:r>
            <a:r>
              <a:rPr lang="pt-BR" sz="2600" b="1" dirty="0" smtClean="0">
                <a:solidFill>
                  <a:srgbClr val="C00000"/>
                </a:solidFill>
              </a:rPr>
              <a:t>Exemplificação </a:t>
            </a:r>
            <a:endParaRPr lang="pt-BR" sz="2600" dirty="0">
              <a:solidFill>
                <a:srgbClr val="C00000"/>
              </a:solidFill>
            </a:endParaRPr>
          </a:p>
        </p:txBody>
      </p:sp>
    </p:spTree>
    <p:extLst>
      <p:ext uri="{BB962C8B-B14F-4D97-AF65-F5344CB8AC3E}">
        <p14:creationId xmlns:p14="http://schemas.microsoft.com/office/powerpoint/2010/main" val="2693650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0" y="1124745"/>
            <a:ext cx="8964488" cy="5816977"/>
          </a:xfrm>
          <a:prstGeom prst="rect">
            <a:avLst/>
          </a:prstGeom>
        </p:spPr>
        <p:txBody>
          <a:bodyPr wrap="square">
            <a:spAutoFit/>
          </a:bodyPr>
          <a:lstStyle/>
          <a:p>
            <a:pPr algn="just"/>
            <a:r>
              <a:rPr lang="pt-BR" sz="2800" dirty="0" smtClean="0"/>
              <a:t>	A </a:t>
            </a:r>
            <a:r>
              <a:rPr lang="pt-BR" sz="2800" dirty="0"/>
              <a:t>investigação, publicada na revista </a:t>
            </a:r>
            <a:r>
              <a:rPr lang="pt-BR" sz="2800" i="1" dirty="0" err="1" smtClean="0"/>
              <a:t>Psychological</a:t>
            </a:r>
            <a:r>
              <a:rPr lang="pt-BR" sz="2800" i="1" dirty="0" smtClean="0"/>
              <a:t> Science</a:t>
            </a:r>
            <a:r>
              <a:rPr lang="pt-BR" sz="2800" dirty="0" smtClean="0"/>
              <a:t>, </a:t>
            </a:r>
            <a:r>
              <a:rPr lang="pt-BR" sz="2800" dirty="0"/>
              <a:t>sugere que </a:t>
            </a:r>
            <a:r>
              <a:rPr lang="pt-BR" sz="2800" dirty="0">
                <a:solidFill>
                  <a:srgbClr val="0000FF"/>
                </a:solidFill>
              </a:rPr>
              <a:t>uma criança vítima </a:t>
            </a:r>
            <a:r>
              <a:rPr lang="pt-BR" sz="2800" dirty="0"/>
              <a:t>de </a:t>
            </a:r>
            <a:r>
              <a:rPr lang="pt-BR" sz="2800" dirty="0" err="1"/>
              <a:t>bullying</a:t>
            </a:r>
            <a:r>
              <a:rPr lang="pt-BR" sz="2800" dirty="0"/>
              <a:t> tem um risco mais alto de desenvolver problemas de saúde e dificuldades sociais na idade adulta. Os resultados mostram que </a:t>
            </a:r>
            <a:r>
              <a:rPr lang="pt-BR" sz="2800" dirty="0">
                <a:solidFill>
                  <a:srgbClr val="0000FF"/>
                </a:solidFill>
              </a:rPr>
              <a:t>os agressores </a:t>
            </a:r>
            <a:r>
              <a:rPr lang="pt-BR" sz="2800" dirty="0"/>
              <a:t>(</a:t>
            </a:r>
            <a:r>
              <a:rPr lang="pt-BR" sz="2800" dirty="0" err="1"/>
              <a:t>bullies</a:t>
            </a:r>
            <a:r>
              <a:rPr lang="pt-BR" sz="2800" dirty="0"/>
              <a:t>) têm maior risco de consumir substâncias, de ter problemas de ansiedade, depressão, abuso e hostilidade. Para as vítimas da intimidação, ser o alvo pode resultar num aumento do risco de suicídio, depressão, mau desempenho escolar e baixa autoestima</a:t>
            </a:r>
            <a:r>
              <a:rPr lang="pt-BR" sz="2800" dirty="0" smtClean="0"/>
              <a:t>.[...]</a:t>
            </a:r>
          </a:p>
          <a:p>
            <a:pPr algn="just"/>
            <a:endParaRPr lang="pt-BR" sz="2800" dirty="0" smtClean="0"/>
          </a:p>
          <a:p>
            <a:r>
              <a:rPr lang="pt-BR" sz="1000" dirty="0" smtClean="0"/>
              <a:t>Disponível em: </a:t>
            </a:r>
            <a:r>
              <a:rPr lang="pt-BR" sz="1000" dirty="0" smtClean="0"/>
              <a:t>&lt;http</a:t>
            </a:r>
            <a:r>
              <a:rPr lang="pt-BR" sz="1000" dirty="0" smtClean="0"/>
              <a:t>://</a:t>
            </a:r>
            <a:r>
              <a:rPr lang="pt-BR" sz="1000" dirty="0" smtClean="0"/>
              <a:t>oficinadepsicologia.com/efeitos-do-bullying-na-idade-adulta&gt;. </a:t>
            </a:r>
            <a:r>
              <a:rPr lang="pt-BR" sz="1000" dirty="0" smtClean="0"/>
              <a:t>Acesso </a:t>
            </a:r>
            <a:r>
              <a:rPr lang="pt-BR" sz="1000" dirty="0" smtClean="0"/>
              <a:t>em: </a:t>
            </a:r>
            <a:r>
              <a:rPr lang="pt-BR" sz="1000" dirty="0" smtClean="0"/>
              <a:t>24 maio, 2016.</a:t>
            </a:r>
          </a:p>
          <a:p>
            <a:pPr algn="just"/>
            <a:endParaRPr lang="pt-BR" sz="2600" dirty="0" smtClean="0"/>
          </a:p>
        </p:txBody>
      </p:sp>
    </p:spTree>
    <p:extLst>
      <p:ext uri="{BB962C8B-B14F-4D97-AF65-F5344CB8AC3E}">
        <p14:creationId xmlns:p14="http://schemas.microsoft.com/office/powerpoint/2010/main" val="23940230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179513" y="1196753"/>
            <a:ext cx="5976664" cy="4893647"/>
          </a:xfrm>
          <a:prstGeom prst="rect">
            <a:avLst/>
          </a:prstGeom>
        </p:spPr>
        <p:txBody>
          <a:bodyPr wrap="square">
            <a:spAutoFit/>
          </a:bodyPr>
          <a:lstStyle/>
          <a:p>
            <a:r>
              <a:rPr lang="pt-BR" sz="2600" b="1" dirty="0" smtClean="0"/>
              <a:t>GERENCIANDO </a:t>
            </a:r>
            <a:r>
              <a:rPr lang="pt-BR" sz="2600" b="1" dirty="0"/>
              <a:t>A </a:t>
            </a:r>
            <a:endParaRPr lang="pt-BR" sz="2600" b="1" dirty="0" smtClean="0"/>
          </a:p>
          <a:p>
            <a:r>
              <a:rPr lang="pt-BR" sz="2600" b="1" dirty="0" smtClean="0"/>
              <a:t>ARGUMENTAÇÃO</a:t>
            </a:r>
            <a:endParaRPr lang="pt-BR" sz="2600" dirty="0"/>
          </a:p>
          <a:p>
            <a:r>
              <a:rPr lang="pt-BR" sz="2600" dirty="0"/>
              <a:t>	</a:t>
            </a:r>
          </a:p>
          <a:p>
            <a:r>
              <a:rPr lang="pt-BR" sz="2600" dirty="0"/>
              <a:t>	Dependendo do tema </a:t>
            </a:r>
            <a:endParaRPr lang="pt-BR" sz="2600" dirty="0" smtClean="0"/>
          </a:p>
          <a:p>
            <a:r>
              <a:rPr lang="pt-BR" sz="2600" dirty="0" smtClean="0"/>
              <a:t>desenvolvido</a:t>
            </a:r>
            <a:r>
              <a:rPr lang="pt-BR" sz="2600" dirty="0"/>
              <a:t>, sua argumentação </a:t>
            </a:r>
            <a:endParaRPr lang="pt-BR" sz="2600" dirty="0" smtClean="0"/>
          </a:p>
          <a:p>
            <a:r>
              <a:rPr lang="pt-BR" sz="2600" dirty="0" smtClean="0"/>
              <a:t>pode </a:t>
            </a:r>
            <a:r>
              <a:rPr lang="pt-BR" sz="2600" dirty="0"/>
              <a:t>conter:</a:t>
            </a:r>
          </a:p>
          <a:p>
            <a:pPr marL="457200" indent="-457200">
              <a:buFont typeface="Arial" pitchFamily="34" charset="0"/>
              <a:buChar char="•"/>
            </a:pPr>
            <a:r>
              <a:rPr lang="pt-BR" sz="2600" dirty="0" smtClean="0"/>
              <a:t>argumentos </a:t>
            </a:r>
            <a:r>
              <a:rPr lang="pt-BR" sz="2600" dirty="0"/>
              <a:t>de autoridade (citações);                        </a:t>
            </a:r>
          </a:p>
          <a:p>
            <a:pPr marL="457200" indent="-457200">
              <a:buFont typeface="Arial" pitchFamily="34" charset="0"/>
              <a:buChar char="•"/>
            </a:pPr>
            <a:r>
              <a:rPr lang="pt-BR" sz="2600" dirty="0" smtClean="0"/>
              <a:t>comprovação </a:t>
            </a:r>
            <a:r>
              <a:rPr lang="pt-BR" sz="2600" dirty="0"/>
              <a:t>por dados estatísticos, gráficos, resultados de pesquisas;</a:t>
            </a:r>
          </a:p>
          <a:p>
            <a:pPr marL="457200" indent="-457200">
              <a:buFont typeface="Arial" pitchFamily="34" charset="0"/>
              <a:buChar char="•"/>
            </a:pPr>
            <a:r>
              <a:rPr lang="pt-BR" sz="2600" dirty="0" smtClean="0"/>
              <a:t>exemplos </a:t>
            </a:r>
            <a:r>
              <a:rPr lang="pt-BR" sz="2600" dirty="0"/>
              <a:t>reais ou fictícios.</a:t>
            </a:r>
          </a:p>
        </p:txBody>
      </p:sp>
      <p:pic>
        <p:nvPicPr>
          <p:cNvPr id="5122" name="Picture 2" descr="http://thumb9.shutterstock.com/display_pic_with_logo/2117717/276007706/stock-photo-digital-marketing-graph-statistics-analysis-finance-market-concept-276007706.jpg"/>
          <p:cNvPicPr>
            <a:picLocks noChangeAspect="1" noChangeArrowheads="1"/>
          </p:cNvPicPr>
          <p:nvPr/>
        </p:nvPicPr>
        <p:blipFill rotWithShape="1">
          <a:blip r:embed="rId2">
            <a:extLst>
              <a:ext uri="{28A0092B-C50C-407E-A947-70E740481C1C}">
                <a14:useLocalDpi xmlns:a14="http://schemas.microsoft.com/office/drawing/2010/main" val="0"/>
              </a:ext>
            </a:extLst>
          </a:blip>
          <a:srcRect b="5205"/>
          <a:stretch/>
        </p:blipFill>
        <p:spPr bwMode="auto">
          <a:xfrm>
            <a:off x="5796136" y="1853695"/>
            <a:ext cx="2880320" cy="2542302"/>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5824685" y="4396462"/>
            <a:ext cx="2263273" cy="184666"/>
          </a:xfrm>
          <a:prstGeom prst="rect">
            <a:avLst/>
          </a:prstGeom>
          <a:noFill/>
        </p:spPr>
        <p:txBody>
          <a:bodyPr wrap="square" rtlCol="0">
            <a:spAutoFit/>
          </a:bodyPr>
          <a:lstStyle/>
          <a:p>
            <a:r>
              <a:rPr lang="pt-BR" sz="600" dirty="0" smtClean="0"/>
              <a:t>Imagem: </a:t>
            </a:r>
            <a:r>
              <a:rPr lang="pt-BR" sz="600" dirty="0" err="1" smtClean="0"/>
              <a:t>Shutterstock</a:t>
            </a:r>
            <a:r>
              <a:rPr lang="pt-BR" sz="600" dirty="0" smtClean="0"/>
              <a:t>.</a:t>
            </a:r>
            <a:endParaRPr lang="pt-BR" sz="600" dirty="0"/>
          </a:p>
        </p:txBody>
      </p:sp>
    </p:spTree>
    <p:extLst>
      <p:ext uri="{BB962C8B-B14F-4D97-AF65-F5344CB8AC3E}">
        <p14:creationId xmlns:p14="http://schemas.microsoft.com/office/powerpoint/2010/main" val="735625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ítulo 1"/>
          <p:cNvSpPr>
            <a:spLocks noGrp="1"/>
          </p:cNvSpPr>
          <p:nvPr>
            <p:ph type="title"/>
          </p:nvPr>
        </p:nvSpPr>
        <p:spPr>
          <a:xfrm>
            <a:off x="5357817" y="115888"/>
            <a:ext cx="3606795" cy="865187"/>
          </a:xfrm>
        </p:spPr>
        <p:txBody>
          <a:bodyPr/>
          <a:lstStyle/>
          <a:p>
            <a:r>
              <a:rPr lang="pt-BR" altLang="pt-BR" dirty="0" smtClean="0">
                <a:solidFill>
                  <a:srgbClr val="0000FF"/>
                </a:solidFill>
              </a:rPr>
              <a:t>REFERÊNCIAS</a:t>
            </a:r>
          </a:p>
        </p:txBody>
      </p:sp>
      <p:sp>
        <p:nvSpPr>
          <p:cNvPr id="48131" name="Retângulo 2"/>
          <p:cNvSpPr>
            <a:spLocks noChangeArrowheads="1"/>
          </p:cNvSpPr>
          <p:nvPr/>
        </p:nvSpPr>
        <p:spPr bwMode="auto">
          <a:xfrm>
            <a:off x="107950" y="1196975"/>
            <a:ext cx="8928100"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t-BR" sz="2800" dirty="0" smtClean="0"/>
              <a:t>ABREU, Antônio Suárez. </a:t>
            </a:r>
            <a:r>
              <a:rPr lang="pt-BR" sz="2800" b="1" dirty="0" smtClean="0"/>
              <a:t>A arte de argumentar. </a:t>
            </a:r>
            <a:r>
              <a:rPr lang="pt-BR" sz="2800" dirty="0" smtClean="0"/>
              <a:t>São Paulo:</a:t>
            </a:r>
            <a:r>
              <a:rPr lang="pt-BR" sz="2800" b="1" dirty="0" smtClean="0"/>
              <a:t> </a:t>
            </a:r>
            <a:r>
              <a:rPr lang="pt-BR" sz="2800" dirty="0" smtClean="0"/>
              <a:t>Ateliê Editorial, 1999.</a:t>
            </a:r>
          </a:p>
          <a:p>
            <a:r>
              <a:rPr lang="pt-BR" sz="2800" dirty="0" smtClean="0"/>
              <a:t>BOAVENTURA, Edivaldo. </a:t>
            </a:r>
            <a:r>
              <a:rPr lang="pt-BR" sz="2800" b="1" dirty="0" smtClean="0"/>
              <a:t>Como ordenar as idéias. </a:t>
            </a:r>
            <a:r>
              <a:rPr lang="pt-BR" sz="2800" dirty="0" smtClean="0"/>
              <a:t>8.ed. São Paulo: Ática, 2001.</a:t>
            </a:r>
          </a:p>
          <a:p>
            <a:r>
              <a:rPr lang="pt-BR" sz="2800" dirty="0" smtClean="0"/>
              <a:t>FARACO; MOURA. </a:t>
            </a:r>
            <a:r>
              <a:rPr lang="pt-BR" sz="2800" b="1" dirty="0" smtClean="0"/>
              <a:t>Para gostar de escrever. </a:t>
            </a:r>
            <a:r>
              <a:rPr lang="pt-BR" sz="2800" dirty="0" smtClean="0"/>
              <a:t>13.ed., 3.impr. São Paulo: Ática, 2002.</a:t>
            </a:r>
          </a:p>
          <a:p>
            <a:r>
              <a:rPr lang="pt-BR" sz="2800" dirty="0" smtClean="0"/>
              <a:t>FIORIN, José Luiz; SAVIOLI, Francisco Platão. </a:t>
            </a:r>
            <a:r>
              <a:rPr lang="pt-BR" sz="2800" b="1" dirty="0" smtClean="0"/>
              <a:t>Para entender o texto</a:t>
            </a:r>
            <a:r>
              <a:rPr lang="pt-BR" sz="2800" dirty="0" smtClean="0"/>
              <a:t>: leitura e redação. 16.ed.7.imp. São Paulo: Ática, 2003.</a:t>
            </a:r>
          </a:p>
          <a:p>
            <a:r>
              <a:rPr lang="pt-BR" sz="2800" dirty="0" smtClean="0"/>
              <a:t>PACHECO, Agnelo de Carvalho. </a:t>
            </a:r>
            <a:r>
              <a:rPr lang="pt-BR" sz="2800" b="1" dirty="0" smtClean="0"/>
              <a:t>A dissertação</a:t>
            </a:r>
            <a:r>
              <a:rPr lang="pt-BR" sz="2800" dirty="0" smtClean="0"/>
              <a:t>. 20.ed. São Paulo: Atual, 1988.</a:t>
            </a:r>
          </a:p>
          <a:p>
            <a:endParaRPr lang="pt-BR" altLang="pt-BR" sz="2000" dirty="0"/>
          </a:p>
        </p:txBody>
      </p:sp>
    </p:spTree>
    <p:extLst>
      <p:ext uri="{BB962C8B-B14F-4D97-AF65-F5344CB8AC3E}">
        <p14:creationId xmlns:p14="http://schemas.microsoft.com/office/powerpoint/2010/main" val="1239370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0" y="0"/>
            <a:ext cx="9144000" cy="68579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pt-BR" sz="3200" b="1" kern="0" noProof="0" dirty="0" smtClean="0">
                <a:solidFill>
                  <a:srgbClr val="3366CC"/>
                </a:solidFill>
                <a:latin typeface="+mj-lt"/>
                <a:ea typeface="+mj-ea"/>
                <a:cs typeface="+mj-cs"/>
              </a:rPr>
              <a:t>NIVELAMENTO DE LÍNGUA PORTUGUESA</a:t>
            </a:r>
            <a:endParaRPr kumimoji="0" lang="pt-BR" sz="3200" b="1" i="0" u="none" strike="noStrike" kern="0" cap="none" spc="0" normalizeH="0" baseline="0" noProof="0" dirty="0" smtClean="0">
              <a:ln>
                <a:noFill/>
              </a:ln>
              <a:solidFill>
                <a:srgbClr val="3366CC"/>
              </a:solidFill>
              <a:effectLst/>
              <a:uLnTx/>
              <a:uFillTx/>
              <a:latin typeface="+mj-lt"/>
              <a:ea typeface="+mj-ea"/>
              <a:cs typeface="+mj-cs"/>
            </a:endParaRPr>
          </a:p>
        </p:txBody>
      </p:sp>
      <p:sp>
        <p:nvSpPr>
          <p:cNvPr id="5" name="Rectangle 3"/>
          <p:cNvSpPr>
            <a:spLocks noGrp="1" noChangeArrowheads="1"/>
          </p:cNvSpPr>
          <p:nvPr>
            <p:ph type="subTitle" idx="1"/>
          </p:nvPr>
        </p:nvSpPr>
        <p:spPr>
          <a:xfrm>
            <a:off x="-35860" y="5805263"/>
            <a:ext cx="9179859" cy="1084113"/>
          </a:xfrm>
        </p:spPr>
        <p:txBody>
          <a:bodyPr/>
          <a:lstStyle/>
          <a:p>
            <a:pPr eaLnBrk="1" hangingPunct="1"/>
            <a:r>
              <a:rPr lang="pt-BR" dirty="0" smtClean="0"/>
              <a:t>Prof.ª Dr.ª Angela </a:t>
            </a:r>
            <a:r>
              <a:rPr lang="pt-BR" dirty="0" err="1" smtClean="0"/>
              <a:t>Enz</a:t>
            </a:r>
            <a:r>
              <a:rPr lang="pt-BR" dirty="0" smtClean="0"/>
              <a:t> Teixeira</a:t>
            </a:r>
          </a:p>
        </p:txBody>
      </p:sp>
    </p:spTree>
    <p:extLst>
      <p:ext uri="{BB962C8B-B14F-4D97-AF65-F5344CB8AC3E}">
        <p14:creationId xmlns:p14="http://schemas.microsoft.com/office/powerpoint/2010/main" val="3578802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179388" y="1196752"/>
            <a:ext cx="8785225" cy="5184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r>
              <a:rPr lang="pt-BR" sz="3200" b="1" dirty="0" smtClean="0">
                <a:solidFill>
                  <a:srgbClr val="0070C0"/>
                </a:solidFill>
              </a:rPr>
              <a:t> </a:t>
            </a:r>
            <a:r>
              <a:rPr lang="pt-BR" sz="2600" b="1" dirty="0">
                <a:solidFill>
                  <a:srgbClr val="0070C0"/>
                </a:solidFill>
              </a:rPr>
              <a:t>DIRECIONAMENTOS PARA A ESCRITA DE DISSERTAÇÃO </a:t>
            </a:r>
            <a:r>
              <a:rPr lang="pt-BR" sz="2600" b="1" dirty="0" smtClean="0">
                <a:solidFill>
                  <a:srgbClr val="0070C0"/>
                </a:solidFill>
              </a:rPr>
              <a:t>ARGUMENTATIVA</a:t>
            </a:r>
          </a:p>
          <a:p>
            <a:pPr algn="r"/>
            <a:endParaRPr lang="pt-BR" sz="3200" b="1" dirty="0" smtClean="0">
              <a:solidFill>
                <a:srgbClr val="0070C0"/>
              </a:solidFill>
            </a:endParaRPr>
          </a:p>
          <a:p>
            <a:r>
              <a:rPr lang="pt-BR" sz="2600" b="1" u="sng" dirty="0" smtClean="0">
                <a:solidFill>
                  <a:srgbClr val="C00000"/>
                </a:solidFill>
              </a:rPr>
              <a:t>Objetivo geral: </a:t>
            </a:r>
            <a:r>
              <a:rPr lang="pt-BR" sz="2600" dirty="0" smtClean="0"/>
              <a:t>Compreender as etapas estruturantes do texto dissertativo argumentativo.</a:t>
            </a:r>
          </a:p>
          <a:p>
            <a:endParaRPr lang="pt-BR" sz="2600" dirty="0" smtClean="0"/>
          </a:p>
          <a:p>
            <a:r>
              <a:rPr lang="pt-BR" sz="2600" b="1" u="sng" dirty="0" smtClean="0">
                <a:solidFill>
                  <a:srgbClr val="C00000"/>
                </a:solidFill>
              </a:rPr>
              <a:t>Objetivos específicos:</a:t>
            </a:r>
          </a:p>
          <a:p>
            <a:pPr marL="457200" indent="-457200">
              <a:buFont typeface="Arial" pitchFamily="34" charset="0"/>
              <a:buChar char="•"/>
            </a:pPr>
            <a:r>
              <a:rPr lang="pt-BR" sz="2600" dirty="0" smtClean="0"/>
              <a:t>Ressaltar a importância da leitura para a escrita.</a:t>
            </a:r>
          </a:p>
          <a:p>
            <a:pPr marL="457200" indent="-457200">
              <a:buFont typeface="Arial" pitchFamily="34" charset="0"/>
              <a:buChar char="•"/>
            </a:pPr>
            <a:r>
              <a:rPr lang="pt-BR" sz="2600" dirty="0" smtClean="0"/>
              <a:t>Entender que parágrafos são estruturas.</a:t>
            </a:r>
          </a:p>
          <a:p>
            <a:pPr marL="457200" indent="-457200">
              <a:buFont typeface="Arial" pitchFamily="34" charset="0"/>
              <a:buChar char="•"/>
            </a:pPr>
            <a:r>
              <a:rPr lang="pt-BR" sz="2600" dirty="0" smtClean="0"/>
              <a:t>Aprender a delimitar temas.</a:t>
            </a:r>
          </a:p>
          <a:p>
            <a:pPr marL="457200" indent="-457200">
              <a:buFont typeface="Arial" pitchFamily="34" charset="0"/>
              <a:buChar char="•"/>
            </a:pPr>
            <a:r>
              <a:rPr lang="pt-BR" sz="2600" dirty="0" smtClean="0"/>
              <a:t>Aprender os passos preparatórios para a escrita.</a:t>
            </a:r>
          </a:p>
          <a:p>
            <a:pPr marL="457200" indent="-457200">
              <a:buFont typeface="Arial" pitchFamily="34" charset="0"/>
              <a:buChar char="•"/>
            </a:pPr>
            <a:r>
              <a:rPr lang="pt-BR" sz="2600" dirty="0" smtClean="0"/>
              <a:t>Apresentar estruturas para o de desenvolvimento textual.</a:t>
            </a:r>
            <a:endParaRPr lang="pt-BR" sz="2600" dirty="0"/>
          </a:p>
        </p:txBody>
      </p:sp>
      <p:sp>
        <p:nvSpPr>
          <p:cNvPr id="2" name="Retângulo 1"/>
          <p:cNvSpPr/>
          <p:nvPr/>
        </p:nvSpPr>
        <p:spPr>
          <a:xfrm>
            <a:off x="3267506" y="215915"/>
            <a:ext cx="5673733" cy="707886"/>
          </a:xfrm>
          <a:prstGeom prst="rect">
            <a:avLst/>
          </a:prstGeom>
        </p:spPr>
        <p:txBody>
          <a:bodyPr wrap="none">
            <a:spAutoFit/>
          </a:bodyPr>
          <a:lstStyle/>
          <a:p>
            <a:r>
              <a:rPr lang="pt-BR" sz="4000" b="1" dirty="0">
                <a:solidFill>
                  <a:srgbClr val="0000FF"/>
                </a:solidFill>
              </a:rPr>
              <a:t>UNIDADE IV – AULA </a:t>
            </a:r>
            <a:r>
              <a:rPr lang="pt-BR" sz="4000" b="1" dirty="0" smtClean="0">
                <a:solidFill>
                  <a:srgbClr val="0000FF"/>
                </a:solidFill>
              </a:rPr>
              <a:t>7 </a:t>
            </a:r>
            <a:endParaRPr lang="pt-BR" sz="4000" b="1" dirty="0">
              <a:solidFill>
                <a:srgbClr val="0000FF"/>
              </a:solidFill>
            </a:endParaRPr>
          </a:p>
        </p:txBody>
      </p:sp>
    </p:spTree>
    <p:extLst>
      <p:ext uri="{BB962C8B-B14F-4D97-AF65-F5344CB8AC3E}">
        <p14:creationId xmlns:p14="http://schemas.microsoft.com/office/powerpoint/2010/main" val="696626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179388" y="1196752"/>
            <a:ext cx="8785225" cy="5184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pt-BR" sz="2800" b="1" dirty="0" smtClean="0">
                <a:solidFill>
                  <a:srgbClr val="C00000"/>
                </a:solidFill>
              </a:rPr>
              <a:t>O </a:t>
            </a:r>
            <a:r>
              <a:rPr lang="pt-BR" sz="2800" b="1" dirty="0">
                <a:solidFill>
                  <a:srgbClr val="C00000"/>
                </a:solidFill>
              </a:rPr>
              <a:t>que observar nos textos escritos que leio</a:t>
            </a:r>
            <a:r>
              <a:rPr lang="pt-BR" sz="2800" b="1" dirty="0" smtClean="0">
                <a:solidFill>
                  <a:srgbClr val="C00000"/>
                </a:solidFill>
              </a:rPr>
              <a:t>?</a:t>
            </a:r>
          </a:p>
          <a:p>
            <a:endParaRPr lang="pt-BR" sz="2800" b="1" dirty="0" smtClean="0">
              <a:solidFill>
                <a:srgbClr val="C00000"/>
              </a:solidFill>
            </a:endParaRPr>
          </a:p>
          <a:p>
            <a:r>
              <a:rPr lang="pt-BR" sz="2800" dirty="0" smtClean="0"/>
              <a:t> </a:t>
            </a:r>
            <a:r>
              <a:rPr lang="pt-BR" sz="2800" dirty="0"/>
              <a:t>- </a:t>
            </a:r>
            <a:r>
              <a:rPr lang="pt-BR" sz="2800" dirty="0" smtClean="0"/>
              <a:t>Na introdução, o que o </a:t>
            </a:r>
            <a:r>
              <a:rPr lang="pt-BR" sz="2800" dirty="0"/>
              <a:t>autor </a:t>
            </a:r>
            <a:r>
              <a:rPr lang="pt-BR" sz="2800" dirty="0" smtClean="0"/>
              <a:t>diz? Como </a:t>
            </a:r>
            <a:r>
              <a:rPr lang="pt-BR" sz="2800" dirty="0"/>
              <a:t>ele diz?</a:t>
            </a:r>
          </a:p>
          <a:p>
            <a:pPr marL="457200" indent="-457200">
              <a:buFontTx/>
              <a:buChar char="-"/>
            </a:pPr>
            <a:r>
              <a:rPr lang="pt-BR" sz="2800" dirty="0" smtClean="0"/>
              <a:t>Como </a:t>
            </a:r>
            <a:r>
              <a:rPr lang="pt-BR" sz="2800" dirty="0"/>
              <a:t>ele divide o texto</a:t>
            </a:r>
            <a:r>
              <a:rPr lang="pt-BR" sz="2800" dirty="0" smtClean="0"/>
              <a:t>?</a:t>
            </a:r>
          </a:p>
          <a:p>
            <a:pPr marL="457200" indent="-457200">
              <a:buFontTx/>
              <a:buChar char="-"/>
            </a:pPr>
            <a:r>
              <a:rPr lang="pt-BR" sz="2800" dirty="0" smtClean="0"/>
              <a:t>Qual </a:t>
            </a:r>
            <a:r>
              <a:rPr lang="pt-BR" sz="2800" dirty="0"/>
              <a:t>o estilo de </a:t>
            </a:r>
            <a:r>
              <a:rPr lang="pt-BR" sz="2800" dirty="0" smtClean="0"/>
              <a:t>linguagem </a:t>
            </a:r>
            <a:r>
              <a:rPr lang="pt-BR" sz="2800" dirty="0"/>
              <a:t>usado? </a:t>
            </a:r>
            <a:endParaRPr lang="pt-BR" sz="2800" dirty="0" smtClean="0"/>
          </a:p>
          <a:p>
            <a:pPr marL="457200" indent="-457200">
              <a:buFontTx/>
              <a:buChar char="-"/>
            </a:pPr>
            <a:r>
              <a:rPr lang="pt-BR" sz="2800" dirty="0" smtClean="0"/>
              <a:t>O </a:t>
            </a:r>
            <a:r>
              <a:rPr lang="pt-BR" sz="2800" dirty="0"/>
              <a:t>autor é claro e objetivo? </a:t>
            </a:r>
            <a:endParaRPr lang="pt-BR" sz="2800" dirty="0" smtClean="0"/>
          </a:p>
          <a:p>
            <a:pPr marL="457200" indent="-457200">
              <a:buFontTx/>
              <a:buChar char="-"/>
            </a:pPr>
            <a:r>
              <a:rPr lang="pt-BR" sz="2800" dirty="0" smtClean="0"/>
              <a:t>Como </a:t>
            </a:r>
            <a:r>
              <a:rPr lang="pt-BR" sz="2800" dirty="0"/>
              <a:t>o autor </a:t>
            </a:r>
            <a:r>
              <a:rPr lang="pt-BR" sz="2800" dirty="0" smtClean="0"/>
              <a:t>constrói sua </a:t>
            </a:r>
          </a:p>
          <a:p>
            <a:r>
              <a:rPr lang="pt-BR" sz="2800" dirty="0" smtClean="0"/>
              <a:t>sua </a:t>
            </a:r>
            <a:r>
              <a:rPr lang="pt-BR" sz="2800" dirty="0"/>
              <a:t>argumentação: com </a:t>
            </a:r>
          </a:p>
          <a:p>
            <a:r>
              <a:rPr lang="pt-BR" sz="2800" dirty="0" smtClean="0"/>
              <a:t>argumentos </a:t>
            </a:r>
            <a:r>
              <a:rPr lang="pt-BR" sz="2800" dirty="0"/>
              <a:t>de </a:t>
            </a:r>
            <a:r>
              <a:rPr lang="pt-BR" sz="2800" dirty="0" smtClean="0"/>
              <a:t>autoridade</a:t>
            </a:r>
          </a:p>
          <a:p>
            <a:r>
              <a:rPr lang="pt-BR" sz="2800" dirty="0" smtClean="0"/>
              <a:t>Ilustrações, estatísticas </a:t>
            </a:r>
            <a:r>
              <a:rPr lang="pt-BR" sz="2800" dirty="0"/>
              <a:t>e </a:t>
            </a:r>
          </a:p>
          <a:p>
            <a:r>
              <a:rPr lang="pt-BR" sz="2800" dirty="0" smtClean="0"/>
              <a:t>gráficos</a:t>
            </a:r>
            <a:r>
              <a:rPr lang="pt-BR" sz="2800" dirty="0"/>
              <a:t>? </a:t>
            </a:r>
            <a:endParaRPr lang="pt-BR" sz="2800" dirty="0" smtClean="0"/>
          </a:p>
          <a:p>
            <a:pPr marL="457200" indent="-457200">
              <a:buFontTx/>
              <a:buChar char="-"/>
            </a:pPr>
            <a:r>
              <a:rPr lang="pt-BR" sz="2800" dirty="0"/>
              <a:t>Como </a:t>
            </a:r>
            <a:r>
              <a:rPr lang="pt-BR" sz="2800" dirty="0" smtClean="0"/>
              <a:t>termina </a:t>
            </a:r>
            <a:r>
              <a:rPr lang="pt-BR" sz="2800" dirty="0"/>
              <a:t>o texto? </a:t>
            </a:r>
          </a:p>
        </p:txBody>
      </p:sp>
      <p:sp>
        <p:nvSpPr>
          <p:cNvPr id="2" name="Retângulo 1"/>
          <p:cNvSpPr/>
          <p:nvPr/>
        </p:nvSpPr>
        <p:spPr>
          <a:xfrm>
            <a:off x="2158110" y="381"/>
            <a:ext cx="6971780" cy="1323439"/>
          </a:xfrm>
          <a:prstGeom prst="rect">
            <a:avLst/>
          </a:prstGeom>
        </p:spPr>
        <p:txBody>
          <a:bodyPr wrap="none">
            <a:spAutoFit/>
          </a:bodyPr>
          <a:lstStyle/>
          <a:p>
            <a:r>
              <a:rPr lang="pt-BR" sz="4000" b="1" dirty="0" smtClean="0">
                <a:solidFill>
                  <a:srgbClr val="0070C0"/>
                </a:solidFill>
              </a:rPr>
              <a:t>LEITURA: ler para escrever </a:t>
            </a:r>
          </a:p>
          <a:p>
            <a:pPr algn="r"/>
            <a:r>
              <a:rPr lang="pt-BR" sz="4000" b="1" dirty="0" smtClean="0">
                <a:solidFill>
                  <a:srgbClr val="0070C0"/>
                </a:solidFill>
              </a:rPr>
              <a:t>melhor</a:t>
            </a:r>
            <a:endParaRPr lang="pt-BR" sz="4000" b="1" dirty="0">
              <a:solidFill>
                <a:srgbClr val="0070C0"/>
              </a:solidFill>
            </a:endParaRPr>
          </a:p>
        </p:txBody>
      </p:sp>
      <p:pic>
        <p:nvPicPr>
          <p:cNvPr id="1026" name="Picture 2" descr="http://thumb1.shutterstock.com/display_pic_with_logo/1032538/337414214/stock-photo-man-reading-manual-at-home-selective-focus-337414214.jpg"/>
          <p:cNvPicPr>
            <a:picLocks noChangeAspect="1" noChangeArrowheads="1"/>
          </p:cNvPicPr>
          <p:nvPr/>
        </p:nvPicPr>
        <p:blipFill rotWithShape="1">
          <a:blip r:embed="rId2">
            <a:extLst>
              <a:ext uri="{28A0092B-C50C-407E-A947-70E740481C1C}">
                <a14:useLocalDpi xmlns:a14="http://schemas.microsoft.com/office/drawing/2010/main" val="0"/>
              </a:ext>
            </a:extLst>
          </a:blip>
          <a:srcRect b="6546"/>
          <a:stretch/>
        </p:blipFill>
        <p:spPr bwMode="auto">
          <a:xfrm>
            <a:off x="5199350" y="3849834"/>
            <a:ext cx="3514796" cy="2335814"/>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p:cNvSpPr txBox="1"/>
          <p:nvPr/>
        </p:nvSpPr>
        <p:spPr>
          <a:xfrm>
            <a:off x="5199350" y="6185648"/>
            <a:ext cx="2036946" cy="184666"/>
          </a:xfrm>
          <a:prstGeom prst="rect">
            <a:avLst/>
          </a:prstGeom>
          <a:noFill/>
        </p:spPr>
        <p:txBody>
          <a:bodyPr wrap="square" rtlCol="0">
            <a:spAutoFit/>
          </a:bodyPr>
          <a:lstStyle/>
          <a:p>
            <a:r>
              <a:rPr lang="pt-BR" sz="600" dirty="0" smtClean="0"/>
              <a:t>Imagem: </a:t>
            </a:r>
            <a:r>
              <a:rPr lang="pt-BR" sz="600" dirty="0" err="1" smtClean="0"/>
              <a:t>Shutterstock</a:t>
            </a:r>
            <a:r>
              <a:rPr lang="pt-BR" sz="600" dirty="0" smtClean="0"/>
              <a:t>.</a:t>
            </a:r>
            <a:endParaRPr lang="pt-BR" sz="600" dirty="0"/>
          </a:p>
        </p:txBody>
      </p:sp>
    </p:spTree>
    <p:extLst>
      <p:ext uri="{BB962C8B-B14F-4D97-AF65-F5344CB8AC3E}">
        <p14:creationId xmlns:p14="http://schemas.microsoft.com/office/powerpoint/2010/main" val="3982857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smtClean="0">
                <a:solidFill>
                  <a:srgbClr val="0000FF"/>
                </a:solidFill>
              </a:rPr>
              <a:t>1   TIPOS DE PARÁGRAFOS</a:t>
            </a:r>
            <a:endParaRPr lang="pt-BR" dirty="0">
              <a:solidFill>
                <a:srgbClr val="0000FF"/>
              </a:solidFill>
            </a:endParaRPr>
          </a:p>
        </p:txBody>
      </p:sp>
      <p:sp>
        <p:nvSpPr>
          <p:cNvPr id="5" name="Retângulo 4"/>
          <p:cNvSpPr/>
          <p:nvPr/>
        </p:nvSpPr>
        <p:spPr>
          <a:xfrm>
            <a:off x="251520" y="1196752"/>
            <a:ext cx="8496944" cy="5324535"/>
          </a:xfrm>
          <a:prstGeom prst="rect">
            <a:avLst/>
          </a:prstGeom>
        </p:spPr>
        <p:txBody>
          <a:bodyPr wrap="square">
            <a:spAutoFit/>
          </a:bodyPr>
          <a:lstStyle/>
          <a:p>
            <a:pPr algn="just"/>
            <a:r>
              <a:rPr lang="pt-BR" sz="2400" dirty="0" smtClean="0"/>
              <a:t>Que o</a:t>
            </a:r>
            <a:r>
              <a:rPr lang="pt-BR" sz="2400" dirty="0"/>
              <a:t> </a:t>
            </a:r>
            <a:r>
              <a:rPr lang="pt-BR" sz="2400" dirty="0" err="1"/>
              <a:t>bullying</a:t>
            </a:r>
            <a:r>
              <a:rPr lang="pt-BR" sz="2400" dirty="0"/>
              <a:t> em crianças representa um problema para escolas, pais e governos já é um fato conhecido. Um novo estudo, porém, mostra que </a:t>
            </a:r>
            <a:r>
              <a:rPr lang="pt-BR" sz="2400" u="sng" dirty="0"/>
              <a:t>o alcance pode ser ainda maior, afetando o psicológico das vítimas até a idade adulta.</a:t>
            </a:r>
            <a:r>
              <a:rPr lang="pt-BR" sz="2400" dirty="0"/>
              <a:t> </a:t>
            </a:r>
            <a:r>
              <a:rPr lang="pt-BR" sz="2400" dirty="0">
                <a:solidFill>
                  <a:srgbClr val="C00000"/>
                </a:solidFill>
              </a:rPr>
              <a:t>Dificuldade em manter um emprego fixo</a:t>
            </a:r>
            <a:r>
              <a:rPr lang="pt-BR" sz="2400" dirty="0"/>
              <a:t>, </a:t>
            </a:r>
            <a:r>
              <a:rPr lang="pt-BR" sz="2400" dirty="0">
                <a:solidFill>
                  <a:srgbClr val="C00000"/>
                </a:solidFill>
              </a:rPr>
              <a:t>desenvolver relacionamentos sociais </a:t>
            </a:r>
            <a:r>
              <a:rPr lang="pt-BR" sz="2400" dirty="0"/>
              <a:t>e </a:t>
            </a:r>
            <a:r>
              <a:rPr lang="pt-BR" sz="2400" dirty="0">
                <a:solidFill>
                  <a:srgbClr val="C00000"/>
                </a:solidFill>
              </a:rPr>
              <a:t>até ser atingido por graves doenças</a:t>
            </a:r>
            <a:r>
              <a:rPr lang="pt-BR" sz="2400" dirty="0"/>
              <a:t> estariam entre os efeitos do </a:t>
            </a:r>
            <a:r>
              <a:rPr lang="pt-BR" sz="2400" dirty="0" err="1"/>
              <a:t>bullying</a:t>
            </a:r>
            <a:r>
              <a:rPr lang="pt-BR" sz="2400" dirty="0"/>
              <a:t> levados para a vida toda. A pesquisa recém-publicada no </a:t>
            </a:r>
            <a:r>
              <a:rPr lang="pt-BR" sz="2400" i="1" dirty="0" err="1"/>
              <a:t>Psychological</a:t>
            </a:r>
            <a:r>
              <a:rPr lang="pt-BR" sz="2400" i="1" dirty="0"/>
              <a:t> </a:t>
            </a:r>
            <a:r>
              <a:rPr lang="pt-BR" sz="2400" i="1" dirty="0" smtClean="0"/>
              <a:t>Science </a:t>
            </a:r>
            <a:r>
              <a:rPr lang="pt-BR" sz="2400" dirty="0" smtClean="0"/>
              <a:t>procura </a:t>
            </a:r>
            <a:r>
              <a:rPr lang="pt-BR" sz="2400" dirty="0" smtClean="0">
                <a:solidFill>
                  <a:srgbClr val="0070C0"/>
                </a:solidFill>
              </a:rPr>
              <a:t>estimar </a:t>
            </a:r>
            <a:r>
              <a:rPr lang="pt-BR" sz="2400" dirty="0">
                <a:solidFill>
                  <a:srgbClr val="0070C0"/>
                </a:solidFill>
              </a:rPr>
              <a:t>os resultados dessa intimidação nas vidas dos jovens depois da escola</a:t>
            </a:r>
            <a:r>
              <a:rPr lang="pt-BR" sz="2400" dirty="0" smtClean="0">
                <a:solidFill>
                  <a:srgbClr val="0070C0"/>
                </a:solidFill>
              </a:rPr>
              <a:t>.   </a:t>
            </a:r>
            <a:r>
              <a:rPr lang="pt-BR" sz="2400" dirty="0" smtClean="0"/>
              <a:t>[...]</a:t>
            </a:r>
          </a:p>
          <a:p>
            <a:endParaRPr lang="pt-BR" sz="1000" dirty="0" smtClean="0">
              <a:solidFill>
                <a:srgbClr val="0070C0"/>
              </a:solidFill>
            </a:endParaRPr>
          </a:p>
          <a:p>
            <a:r>
              <a:rPr lang="pt-BR" sz="1000" dirty="0" smtClean="0"/>
              <a:t>Disponível em:&lt;http</a:t>
            </a:r>
            <a:r>
              <a:rPr lang="pt-BR" sz="1000" dirty="0"/>
              <a:t>://</a:t>
            </a:r>
            <a:r>
              <a:rPr lang="pt-BR" sz="1000" dirty="0" smtClean="0"/>
              <a:t>noticias.terra.com.br/educacao/efeitos-do-bullying-na-infancia-persistem-ate-a-vida-adulta-revela-estudo,4f833537b7690410VgnVCM10000098cceb0aRCRD.html&gt;. Acesso</a:t>
            </a:r>
            <a:r>
              <a:rPr lang="pt-BR" sz="1000" dirty="0" smtClean="0"/>
              <a:t>: 24 maio 2016.</a:t>
            </a:r>
          </a:p>
          <a:p>
            <a:pPr algn="just"/>
            <a:endParaRPr lang="pt-BR" sz="700" dirty="0" smtClean="0"/>
          </a:p>
          <a:p>
            <a:pPr algn="just"/>
            <a:r>
              <a:rPr lang="pt-BR" dirty="0" smtClean="0">
                <a:solidFill>
                  <a:srgbClr val="FF0000"/>
                </a:solidFill>
              </a:rPr>
              <a:t>Tópico frasal: </a:t>
            </a:r>
            <a:r>
              <a:rPr lang="pt-BR" dirty="0" smtClean="0"/>
              <a:t>os efeitos do </a:t>
            </a:r>
            <a:r>
              <a:rPr lang="pt-BR" dirty="0" err="1" smtClean="0"/>
              <a:t>bullying</a:t>
            </a:r>
            <a:r>
              <a:rPr lang="pt-BR" dirty="0" smtClean="0"/>
              <a:t> afetam </a:t>
            </a:r>
            <a:r>
              <a:rPr lang="pt-BR" dirty="0"/>
              <a:t>o psicológico das vítimas até a idade adulta. </a:t>
            </a:r>
            <a:endParaRPr lang="pt-BR" dirty="0" smtClean="0">
              <a:solidFill>
                <a:srgbClr val="0070C0"/>
              </a:solidFill>
            </a:endParaRPr>
          </a:p>
          <a:p>
            <a:pPr algn="just"/>
            <a:r>
              <a:rPr lang="pt-BR" dirty="0" smtClean="0">
                <a:solidFill>
                  <a:srgbClr val="FF0000"/>
                </a:solidFill>
              </a:rPr>
              <a:t>Classificação do parágrafo: </a:t>
            </a:r>
            <a:r>
              <a:rPr lang="pt-BR" dirty="0" smtClean="0"/>
              <a:t>Introdução</a:t>
            </a:r>
          </a:p>
        </p:txBody>
      </p:sp>
    </p:spTree>
    <p:extLst>
      <p:ext uri="{BB962C8B-B14F-4D97-AF65-F5344CB8AC3E}">
        <p14:creationId xmlns:p14="http://schemas.microsoft.com/office/powerpoint/2010/main" val="1904003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95536" y="1268760"/>
            <a:ext cx="8280920" cy="5355312"/>
          </a:xfrm>
          <a:prstGeom prst="rect">
            <a:avLst/>
          </a:prstGeom>
        </p:spPr>
        <p:txBody>
          <a:bodyPr wrap="square">
            <a:spAutoFit/>
          </a:bodyPr>
          <a:lstStyle/>
          <a:p>
            <a:pPr algn="just"/>
            <a:r>
              <a:rPr lang="pt-BR" sz="2600" dirty="0"/>
              <a:t>Na atualidade, um dos temas que vem despertando cada vez mais, o interesse de profissionais das áreas de educação e saúde, em todo o mundo, é sem dúvida, o do </a:t>
            </a:r>
            <a:r>
              <a:rPr lang="pt-BR" sz="2600" dirty="0" err="1"/>
              <a:t>bullying</a:t>
            </a:r>
            <a:r>
              <a:rPr lang="pt-BR" sz="2600" dirty="0"/>
              <a:t> escolar. </a:t>
            </a:r>
            <a:r>
              <a:rPr lang="pt-BR" sz="2600" dirty="0" err="1"/>
              <a:t>Bullying</a:t>
            </a:r>
            <a:r>
              <a:rPr lang="pt-BR" sz="2600" dirty="0"/>
              <a:t> é uma situação que se caracteriza por agressões intencionais, verbais ou físicas, feitas de maneira repetitiva, por um ou mais alunos contra um ou mais colegas. Mesmo sem uma denominação em português, é entendido como ameaça, tirania, opressão, intimidação, humilhação e maltrato. </a:t>
            </a:r>
            <a:endParaRPr lang="pt-BR" sz="2600" dirty="0" smtClean="0"/>
          </a:p>
          <a:p>
            <a:r>
              <a:rPr lang="pt-BR" sz="1000" dirty="0" smtClean="0"/>
              <a:t>Disponível em: &lt;https</a:t>
            </a:r>
            <a:r>
              <a:rPr lang="pt-BR" sz="1000" dirty="0"/>
              <a:t>://</a:t>
            </a:r>
            <a:r>
              <a:rPr lang="pt-BR" sz="1000" dirty="0" smtClean="0"/>
              <a:t>www.portaleducacao.com.br/educacao/artigos/20932/bullying-e-as-suas-consequencias-psicologicas&gt;. </a:t>
            </a:r>
            <a:r>
              <a:rPr lang="pt-BR" sz="1000" dirty="0" smtClean="0"/>
              <a:t>Acesso em 27 maio, 2016.</a:t>
            </a:r>
            <a:endParaRPr lang="pt-BR" sz="1000" dirty="0"/>
          </a:p>
          <a:p>
            <a:pPr algn="just"/>
            <a:endParaRPr lang="pt-BR" sz="1000" dirty="0"/>
          </a:p>
          <a:p>
            <a:pPr algn="just"/>
            <a:r>
              <a:rPr lang="pt-BR" sz="2600" dirty="0">
                <a:solidFill>
                  <a:srgbClr val="C00000"/>
                </a:solidFill>
              </a:rPr>
              <a:t>Tópico frasal: ___________</a:t>
            </a:r>
          </a:p>
          <a:p>
            <a:pPr algn="just"/>
            <a:r>
              <a:rPr lang="pt-BR" sz="2600" dirty="0" smtClean="0">
                <a:solidFill>
                  <a:srgbClr val="C00000"/>
                </a:solidFill>
              </a:rPr>
              <a:t>Classificação do parágrafo: __________</a:t>
            </a:r>
          </a:p>
        </p:txBody>
      </p:sp>
      <p:sp>
        <p:nvSpPr>
          <p:cNvPr id="4" name="Título 3"/>
          <p:cNvSpPr>
            <a:spLocks noGrp="1"/>
          </p:cNvSpPr>
          <p:nvPr>
            <p:ph type="title"/>
          </p:nvPr>
        </p:nvSpPr>
        <p:spPr>
          <a:xfrm>
            <a:off x="2500297" y="115888"/>
            <a:ext cx="6464315" cy="865187"/>
          </a:xfrm>
          <a:solidFill>
            <a:schemeClr val="accent6">
              <a:lumMod val="20000"/>
              <a:lumOff val="80000"/>
            </a:schemeClr>
          </a:solidFill>
        </p:spPr>
        <p:txBody>
          <a:bodyPr/>
          <a:lstStyle/>
          <a:p>
            <a:r>
              <a:rPr lang="pt-BR" sz="2600" dirty="0" smtClean="0"/>
              <a:t>ATIVIDADE: </a:t>
            </a:r>
            <a:br>
              <a:rPr lang="pt-BR" sz="2600" dirty="0" smtClean="0"/>
            </a:br>
            <a:r>
              <a:rPr lang="pt-BR" sz="2600" dirty="0" smtClean="0"/>
              <a:t>LEIA E COMPLETE AS LACUNAS</a:t>
            </a:r>
            <a:endParaRPr lang="pt-BR" sz="2600" dirty="0"/>
          </a:p>
        </p:txBody>
      </p:sp>
    </p:spTree>
    <p:extLst>
      <p:ext uri="{BB962C8B-B14F-4D97-AF65-F5344CB8AC3E}">
        <p14:creationId xmlns:p14="http://schemas.microsoft.com/office/powerpoint/2010/main" val="1499126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0" y="1196752"/>
            <a:ext cx="8785225" cy="5184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pt-BR" sz="2800" dirty="0" smtClean="0"/>
          </a:p>
          <a:p>
            <a:endParaRPr lang="pt-BR" sz="2800" dirty="0">
              <a:solidFill>
                <a:srgbClr val="C00000"/>
              </a:solidFill>
            </a:endParaRPr>
          </a:p>
        </p:txBody>
      </p:sp>
      <p:sp>
        <p:nvSpPr>
          <p:cNvPr id="2" name="Retângulo 1"/>
          <p:cNvSpPr/>
          <p:nvPr/>
        </p:nvSpPr>
        <p:spPr>
          <a:xfrm>
            <a:off x="2051720" y="260648"/>
            <a:ext cx="7050905" cy="707886"/>
          </a:xfrm>
          <a:prstGeom prst="rect">
            <a:avLst/>
          </a:prstGeom>
        </p:spPr>
        <p:txBody>
          <a:bodyPr wrap="none">
            <a:spAutoFit/>
          </a:bodyPr>
          <a:lstStyle/>
          <a:p>
            <a:r>
              <a:rPr lang="pt-BR" sz="4000" b="1" dirty="0" smtClean="0">
                <a:solidFill>
                  <a:srgbClr val="0000FF"/>
                </a:solidFill>
              </a:rPr>
              <a:t>2   DELIMITAÇÃO </a:t>
            </a:r>
            <a:r>
              <a:rPr lang="pt-BR" sz="4000" b="1" dirty="0">
                <a:solidFill>
                  <a:srgbClr val="0000FF"/>
                </a:solidFill>
              </a:rPr>
              <a:t>DO TEMA </a:t>
            </a:r>
            <a:endParaRPr lang="pt-BR" sz="4000" dirty="0">
              <a:solidFill>
                <a:srgbClr val="0000FF"/>
              </a:solidFill>
            </a:endParaRPr>
          </a:p>
        </p:txBody>
      </p:sp>
      <p:pic>
        <p:nvPicPr>
          <p:cNvPr id="2050" name="Picture 2" descr="Night cityscape focused in glasses lenses - stock photo"/>
          <p:cNvPicPr>
            <a:picLocks noChangeAspect="1" noChangeArrowheads="1"/>
          </p:cNvPicPr>
          <p:nvPr/>
        </p:nvPicPr>
        <p:blipFill rotWithShape="1">
          <a:blip r:embed="rId2">
            <a:extLst>
              <a:ext uri="{28A0092B-C50C-407E-A947-70E740481C1C}">
                <a14:useLocalDpi xmlns:a14="http://schemas.microsoft.com/office/drawing/2010/main" val="0"/>
              </a:ext>
            </a:extLst>
          </a:blip>
          <a:srcRect b="6385"/>
          <a:stretch/>
        </p:blipFill>
        <p:spPr bwMode="auto">
          <a:xfrm>
            <a:off x="4643438" y="3500439"/>
            <a:ext cx="4121419"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tângulo 2"/>
          <p:cNvSpPr/>
          <p:nvPr/>
        </p:nvSpPr>
        <p:spPr>
          <a:xfrm>
            <a:off x="25080" y="1225352"/>
            <a:ext cx="8797818" cy="5386090"/>
          </a:xfrm>
          <a:prstGeom prst="rect">
            <a:avLst/>
          </a:prstGeom>
        </p:spPr>
        <p:txBody>
          <a:bodyPr wrap="square">
            <a:spAutoFit/>
          </a:bodyPr>
          <a:lstStyle/>
          <a:p>
            <a:pPr lvl="0"/>
            <a:r>
              <a:rPr lang="pt-BR" sz="2600" b="1" dirty="0" err="1" smtClean="0">
                <a:solidFill>
                  <a:srgbClr val="C00000"/>
                </a:solidFill>
              </a:rPr>
              <a:t>Bullying</a:t>
            </a:r>
            <a:endParaRPr lang="pt-BR" sz="2600" b="1" dirty="0" smtClean="0">
              <a:solidFill>
                <a:srgbClr val="C00000"/>
              </a:solidFill>
            </a:endParaRPr>
          </a:p>
          <a:p>
            <a:pPr lvl="0"/>
            <a:r>
              <a:rPr lang="pt-BR" sz="2600" dirty="0" smtClean="0"/>
              <a:t>Estratégias da escola X de Cianorte/PR  para abolir o </a:t>
            </a:r>
            <a:r>
              <a:rPr lang="pt-BR" sz="2600" dirty="0" err="1" smtClean="0"/>
              <a:t>bullying</a:t>
            </a:r>
            <a:r>
              <a:rPr lang="pt-BR" sz="2600" dirty="0" smtClean="0"/>
              <a:t>.</a:t>
            </a:r>
          </a:p>
          <a:p>
            <a:pPr lvl="0"/>
            <a:endParaRPr lang="pt-BR" sz="2600" dirty="0" smtClean="0"/>
          </a:p>
          <a:p>
            <a:pPr lvl="0"/>
            <a:r>
              <a:rPr lang="pt-BR" sz="2600" dirty="0" smtClean="0"/>
              <a:t>Os efeitos do bullying na idade adulta de vítimas e agressores.</a:t>
            </a:r>
          </a:p>
          <a:p>
            <a:pPr lvl="0"/>
            <a:r>
              <a:rPr lang="pt-BR" sz="2600" dirty="0" smtClean="0"/>
              <a:t> </a:t>
            </a:r>
            <a:endParaRPr lang="pt-BR" sz="2600" dirty="0"/>
          </a:p>
          <a:p>
            <a:pPr lvl="0"/>
            <a:r>
              <a:rPr lang="pt-BR" sz="2600" b="1" dirty="0">
                <a:solidFill>
                  <a:srgbClr val="C00000"/>
                </a:solidFill>
              </a:rPr>
              <a:t>Internet</a:t>
            </a:r>
          </a:p>
          <a:p>
            <a:pPr lvl="0"/>
            <a:r>
              <a:rPr lang="pt-BR" sz="2600" dirty="0" smtClean="0"/>
              <a:t>Cyberbullying na perspectiva</a:t>
            </a:r>
          </a:p>
          <a:p>
            <a:pPr lvl="0"/>
            <a:r>
              <a:rPr lang="pt-BR" sz="2600" dirty="0" smtClean="0"/>
              <a:t>da lei.</a:t>
            </a:r>
          </a:p>
          <a:p>
            <a:pPr lvl="0"/>
            <a:r>
              <a:rPr lang="pt-BR" sz="2600" dirty="0" smtClean="0"/>
              <a:t> </a:t>
            </a:r>
            <a:endParaRPr lang="pt-BR" sz="2600" dirty="0"/>
          </a:p>
          <a:p>
            <a:pPr lvl="0"/>
            <a:r>
              <a:rPr lang="pt-BR" sz="2600" dirty="0" smtClean="0"/>
              <a:t>As penalidades dos </a:t>
            </a:r>
          </a:p>
          <a:p>
            <a:pPr lvl="0"/>
            <a:r>
              <a:rPr lang="pt-BR" sz="2600" dirty="0" smtClean="0"/>
              <a:t>crimes cometidos na internet. </a:t>
            </a:r>
          </a:p>
        </p:txBody>
      </p:sp>
      <p:sp>
        <p:nvSpPr>
          <p:cNvPr id="6" name="CaixaDeTexto 5"/>
          <p:cNvSpPr txBox="1"/>
          <p:nvPr/>
        </p:nvSpPr>
        <p:spPr>
          <a:xfrm>
            <a:off x="4643438" y="6277981"/>
            <a:ext cx="2036946" cy="184666"/>
          </a:xfrm>
          <a:prstGeom prst="rect">
            <a:avLst/>
          </a:prstGeom>
          <a:noFill/>
        </p:spPr>
        <p:txBody>
          <a:bodyPr wrap="square" rtlCol="0">
            <a:spAutoFit/>
          </a:bodyPr>
          <a:lstStyle/>
          <a:p>
            <a:r>
              <a:rPr lang="pt-BR" sz="600" dirty="0" smtClean="0"/>
              <a:t>Imagem: </a:t>
            </a:r>
            <a:r>
              <a:rPr lang="pt-BR" sz="600" dirty="0" err="1" smtClean="0"/>
              <a:t>Shutterstock</a:t>
            </a:r>
            <a:r>
              <a:rPr lang="pt-BR" sz="600" dirty="0" smtClean="0"/>
              <a:t>.</a:t>
            </a:r>
            <a:endParaRPr lang="pt-BR" sz="600" dirty="0"/>
          </a:p>
        </p:txBody>
      </p:sp>
    </p:spTree>
    <p:extLst>
      <p:ext uri="{BB962C8B-B14F-4D97-AF65-F5344CB8AC3E}">
        <p14:creationId xmlns:p14="http://schemas.microsoft.com/office/powerpoint/2010/main" val="989913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323405" y="260648"/>
            <a:ext cx="6595075" cy="707886"/>
          </a:xfrm>
          <a:prstGeom prst="rect">
            <a:avLst/>
          </a:prstGeom>
        </p:spPr>
        <p:txBody>
          <a:bodyPr wrap="none">
            <a:spAutoFit/>
          </a:bodyPr>
          <a:lstStyle/>
          <a:p>
            <a:pPr algn="r"/>
            <a:r>
              <a:rPr lang="pt-BR" sz="4000" b="1" dirty="0" smtClean="0">
                <a:solidFill>
                  <a:srgbClr val="0000FF"/>
                </a:solidFill>
              </a:rPr>
              <a:t>3 </a:t>
            </a:r>
            <a:r>
              <a:rPr lang="pt-BR" sz="4000" b="1" dirty="0">
                <a:solidFill>
                  <a:srgbClr val="0000FF"/>
                </a:solidFill>
              </a:rPr>
              <a:t>POR ONDE COMEÇAR? </a:t>
            </a:r>
          </a:p>
        </p:txBody>
      </p:sp>
      <p:sp>
        <p:nvSpPr>
          <p:cNvPr id="3" name="Retângulo 2"/>
          <p:cNvSpPr/>
          <p:nvPr/>
        </p:nvSpPr>
        <p:spPr>
          <a:xfrm>
            <a:off x="179512" y="1268761"/>
            <a:ext cx="8568952" cy="5570756"/>
          </a:xfrm>
          <a:prstGeom prst="rect">
            <a:avLst/>
          </a:prstGeom>
        </p:spPr>
        <p:txBody>
          <a:bodyPr wrap="square">
            <a:spAutoFit/>
          </a:bodyPr>
          <a:lstStyle/>
          <a:p>
            <a:r>
              <a:rPr lang="pt-BR" sz="2600" b="1" dirty="0"/>
              <a:t>1</a:t>
            </a:r>
            <a:r>
              <a:rPr lang="pt-BR" sz="2600" b="1" baseline="30000" dirty="0"/>
              <a:t>o</a:t>
            </a:r>
            <a:r>
              <a:rPr lang="pt-BR" sz="2600" b="1" dirty="0"/>
              <a:t> Refletir e levantar ideias: </a:t>
            </a:r>
            <a:r>
              <a:rPr lang="pt-BR" sz="2600" dirty="0" smtClean="0"/>
              <a:t>um </a:t>
            </a:r>
            <a:r>
              <a:rPr lang="pt-BR" sz="2600" dirty="0"/>
              <a:t>momento de </a:t>
            </a:r>
            <a:r>
              <a:rPr lang="pt-BR" sz="2600" dirty="0" smtClean="0"/>
              <a:t>reflexão para </a:t>
            </a:r>
            <a:r>
              <a:rPr lang="pt-BR" sz="2600" dirty="0"/>
              <a:t>registrar </a:t>
            </a:r>
            <a:r>
              <a:rPr lang="pt-BR" sz="2600" dirty="0" smtClean="0"/>
              <a:t>os pensamentos </a:t>
            </a:r>
            <a:r>
              <a:rPr lang="pt-BR" sz="2600" dirty="0"/>
              <a:t>acerca do </a:t>
            </a:r>
            <a:r>
              <a:rPr lang="pt-BR" sz="2600" dirty="0" smtClean="0"/>
              <a:t>tema, </a:t>
            </a:r>
            <a:r>
              <a:rPr lang="pt-BR" sz="2600" dirty="0"/>
              <a:t>na desordem em que </a:t>
            </a:r>
            <a:r>
              <a:rPr lang="pt-BR" sz="2600" dirty="0" smtClean="0"/>
              <a:t>chegam.</a:t>
            </a:r>
          </a:p>
          <a:p>
            <a:endParaRPr lang="pt-BR" sz="2600" dirty="0"/>
          </a:p>
          <a:p>
            <a:r>
              <a:rPr lang="pt-BR" sz="2600" b="1" dirty="0"/>
              <a:t>2</a:t>
            </a:r>
            <a:r>
              <a:rPr lang="pt-BR" sz="2600" b="1" baseline="30000" dirty="0"/>
              <a:t>o</a:t>
            </a:r>
            <a:r>
              <a:rPr lang="pt-BR" sz="2600" b="1" dirty="0"/>
              <a:t> Organizar as ideias: </a:t>
            </a:r>
            <a:r>
              <a:rPr lang="pt-BR" sz="2600" dirty="0" smtClean="0"/>
              <a:t>agrupar as ideias segundo semelhanças</a:t>
            </a:r>
            <a:r>
              <a:rPr lang="pt-BR" sz="2600" dirty="0"/>
              <a:t>. </a:t>
            </a:r>
            <a:endParaRPr lang="pt-BR" sz="2600" dirty="0" smtClean="0"/>
          </a:p>
          <a:p>
            <a:pPr marL="914400" lvl="1" indent="-457200">
              <a:buFont typeface="Arial" pitchFamily="34" charset="0"/>
              <a:buChar char="•"/>
            </a:pPr>
            <a:r>
              <a:rPr lang="pt-BR" sz="2600" dirty="0" smtClean="0"/>
              <a:t>por causas</a:t>
            </a:r>
            <a:endParaRPr lang="pt-BR" sz="2600" dirty="0"/>
          </a:p>
          <a:p>
            <a:pPr marL="914400" lvl="1" indent="-457200">
              <a:buFont typeface="Arial" pitchFamily="34" charset="0"/>
              <a:buChar char="•"/>
            </a:pPr>
            <a:r>
              <a:rPr lang="pt-BR" sz="2600" dirty="0"/>
              <a:t>por </a:t>
            </a:r>
            <a:r>
              <a:rPr lang="pt-BR" sz="2600" dirty="0" smtClean="0"/>
              <a:t>consequências</a:t>
            </a:r>
            <a:endParaRPr lang="pt-BR" sz="2600" dirty="0"/>
          </a:p>
          <a:p>
            <a:pPr marL="914400" lvl="1" indent="-457200">
              <a:buFont typeface="Arial" pitchFamily="34" charset="0"/>
              <a:buChar char="•"/>
            </a:pPr>
            <a:r>
              <a:rPr lang="pt-BR" sz="2600" dirty="0"/>
              <a:t>por fatores que </a:t>
            </a:r>
            <a:r>
              <a:rPr lang="pt-BR" sz="2600" dirty="0" err="1" smtClean="0"/>
              <a:t>influen</a:t>
            </a:r>
            <a:r>
              <a:rPr lang="pt-BR" sz="2600" dirty="0" smtClean="0"/>
              <a:t>-</a:t>
            </a:r>
          </a:p>
          <a:p>
            <a:pPr lvl="1"/>
            <a:r>
              <a:rPr lang="pt-BR" sz="2600" dirty="0" smtClean="0"/>
              <a:t>ciam</a:t>
            </a:r>
            <a:endParaRPr lang="pt-BR" sz="2600" dirty="0"/>
          </a:p>
          <a:p>
            <a:pPr marL="914400" lvl="1" indent="-457200">
              <a:buFont typeface="Arial" pitchFamily="34" charset="0"/>
              <a:buChar char="•"/>
            </a:pPr>
            <a:r>
              <a:rPr lang="pt-BR" sz="2600" dirty="0"/>
              <a:t>por fatores que </a:t>
            </a:r>
            <a:r>
              <a:rPr lang="pt-BR" sz="2600" dirty="0" smtClean="0"/>
              <a:t>dificultam</a:t>
            </a:r>
            <a:endParaRPr lang="pt-BR" sz="2600" dirty="0"/>
          </a:p>
          <a:p>
            <a:pPr marL="914400" lvl="1" indent="-457200">
              <a:buFont typeface="Arial" pitchFamily="34" charset="0"/>
              <a:buChar char="•"/>
            </a:pPr>
            <a:r>
              <a:rPr lang="pt-BR" sz="2600" dirty="0"/>
              <a:t>por </a:t>
            </a:r>
            <a:r>
              <a:rPr lang="pt-BR" sz="2600" dirty="0" smtClean="0"/>
              <a:t>características</a:t>
            </a:r>
            <a:endParaRPr lang="pt-BR" sz="2600" dirty="0"/>
          </a:p>
          <a:p>
            <a:pPr marL="914400" lvl="1" indent="-457200">
              <a:buFont typeface="Arial" pitchFamily="34" charset="0"/>
              <a:buChar char="•"/>
            </a:pPr>
            <a:r>
              <a:rPr lang="pt-BR" sz="2600" dirty="0"/>
              <a:t>por possíveis </a:t>
            </a:r>
            <a:r>
              <a:rPr lang="pt-BR" sz="2600" dirty="0" smtClean="0"/>
              <a:t>soluções</a:t>
            </a:r>
            <a:endParaRPr lang="pt-BR" dirty="0"/>
          </a:p>
          <a:p>
            <a:r>
              <a:rPr lang="pt-BR" dirty="0"/>
              <a:t> </a:t>
            </a:r>
          </a:p>
        </p:txBody>
      </p:sp>
      <p:pic>
        <p:nvPicPr>
          <p:cNvPr id="5" name="Picture 2" descr="http://thumb7.shutterstock.com/display_pic_with_logo/180313/146379659/stock-photo-inspiration-concept-crumpled-paper-light-bulb-metaphor-for-good-idea-146379659.jpg"/>
          <p:cNvPicPr>
            <a:picLocks noChangeAspect="1" noChangeArrowheads="1"/>
          </p:cNvPicPr>
          <p:nvPr/>
        </p:nvPicPr>
        <p:blipFill rotWithShape="1">
          <a:blip r:embed="rId2">
            <a:extLst>
              <a:ext uri="{28A0092B-C50C-407E-A947-70E740481C1C}">
                <a14:useLocalDpi xmlns:a14="http://schemas.microsoft.com/office/drawing/2010/main" val="0"/>
              </a:ext>
            </a:extLst>
          </a:blip>
          <a:srcRect b="5534"/>
          <a:stretch/>
        </p:blipFill>
        <p:spPr bwMode="auto">
          <a:xfrm>
            <a:off x="5046209" y="3501008"/>
            <a:ext cx="3872271" cy="2601216"/>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5046209" y="6087713"/>
            <a:ext cx="2036946" cy="184666"/>
          </a:xfrm>
          <a:prstGeom prst="rect">
            <a:avLst/>
          </a:prstGeom>
          <a:noFill/>
        </p:spPr>
        <p:txBody>
          <a:bodyPr wrap="square" rtlCol="0">
            <a:spAutoFit/>
          </a:bodyPr>
          <a:lstStyle/>
          <a:p>
            <a:r>
              <a:rPr lang="pt-BR" sz="600" dirty="0" smtClean="0"/>
              <a:t>Imagem: </a:t>
            </a:r>
            <a:r>
              <a:rPr lang="pt-BR" sz="600" dirty="0" err="1" smtClean="0"/>
              <a:t>Shutterstock</a:t>
            </a:r>
            <a:r>
              <a:rPr lang="pt-BR" sz="600" dirty="0" smtClean="0"/>
              <a:t>.</a:t>
            </a:r>
            <a:endParaRPr lang="pt-BR" sz="600" dirty="0"/>
          </a:p>
        </p:txBody>
      </p:sp>
    </p:spTree>
    <p:extLst>
      <p:ext uri="{BB962C8B-B14F-4D97-AF65-F5344CB8AC3E}">
        <p14:creationId xmlns:p14="http://schemas.microsoft.com/office/powerpoint/2010/main" val="3469257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300192" y="252355"/>
            <a:ext cx="2690160" cy="707886"/>
          </a:xfrm>
          <a:prstGeom prst="rect">
            <a:avLst/>
          </a:prstGeom>
        </p:spPr>
        <p:txBody>
          <a:bodyPr wrap="none">
            <a:spAutoFit/>
          </a:bodyPr>
          <a:lstStyle/>
          <a:p>
            <a:r>
              <a:rPr lang="pt-BR" sz="4000" b="1" dirty="0" smtClean="0">
                <a:solidFill>
                  <a:srgbClr val="0070C0"/>
                </a:solidFill>
              </a:rPr>
              <a:t>EXEMPLO</a:t>
            </a:r>
            <a:endParaRPr lang="pt-BR" sz="4000" b="1" dirty="0">
              <a:solidFill>
                <a:srgbClr val="0070C0"/>
              </a:solidFill>
            </a:endParaRPr>
          </a:p>
        </p:txBody>
      </p:sp>
      <p:sp>
        <p:nvSpPr>
          <p:cNvPr id="3" name="Retângulo 2"/>
          <p:cNvSpPr/>
          <p:nvPr/>
        </p:nvSpPr>
        <p:spPr>
          <a:xfrm>
            <a:off x="179512" y="1196752"/>
            <a:ext cx="8568952" cy="4801314"/>
          </a:xfrm>
          <a:prstGeom prst="rect">
            <a:avLst/>
          </a:prstGeom>
        </p:spPr>
        <p:txBody>
          <a:bodyPr wrap="square">
            <a:spAutoFit/>
          </a:bodyPr>
          <a:lstStyle/>
          <a:p>
            <a:r>
              <a:rPr lang="pt-BR" sz="2400" b="1" dirty="0" smtClean="0"/>
              <a:t>TEMA: </a:t>
            </a:r>
            <a:r>
              <a:rPr lang="pt-BR" sz="2400" b="1" dirty="0" smtClean="0">
                <a:solidFill>
                  <a:srgbClr val="0070C0"/>
                </a:solidFill>
              </a:rPr>
              <a:t>O </a:t>
            </a:r>
            <a:r>
              <a:rPr lang="pt-BR" sz="2400" b="1" dirty="0" err="1" smtClean="0">
                <a:solidFill>
                  <a:srgbClr val="0070C0"/>
                </a:solidFill>
              </a:rPr>
              <a:t>bullying</a:t>
            </a:r>
            <a:r>
              <a:rPr lang="pt-BR" sz="2400" b="1" dirty="0" smtClean="0">
                <a:solidFill>
                  <a:srgbClr val="0070C0"/>
                </a:solidFill>
              </a:rPr>
              <a:t> na escola</a:t>
            </a:r>
          </a:p>
          <a:p>
            <a:endParaRPr lang="pt-BR" sz="2400" b="1" dirty="0" smtClean="0">
              <a:solidFill>
                <a:srgbClr val="0070C0"/>
              </a:solidFill>
            </a:endParaRPr>
          </a:p>
          <a:p>
            <a:r>
              <a:rPr lang="pt-BR" sz="2400" b="1" dirty="0" smtClean="0"/>
              <a:t>1</a:t>
            </a:r>
            <a:r>
              <a:rPr lang="pt-BR" sz="2400" b="1" baseline="30000" dirty="0" smtClean="0"/>
              <a:t>o</a:t>
            </a:r>
            <a:r>
              <a:rPr lang="pt-BR" sz="2400" b="1" dirty="0" smtClean="0"/>
              <a:t> </a:t>
            </a:r>
            <a:r>
              <a:rPr lang="pt-BR" sz="2400" b="1" dirty="0"/>
              <a:t>Refletir e levantar ideias</a:t>
            </a:r>
            <a:r>
              <a:rPr lang="pt-BR" sz="2400" b="1" dirty="0" smtClean="0"/>
              <a:t>:</a:t>
            </a:r>
          </a:p>
          <a:p>
            <a:pPr marL="457200" indent="-457200">
              <a:buFont typeface="Arial" pitchFamily="34" charset="0"/>
              <a:buChar char="•"/>
            </a:pPr>
            <a:r>
              <a:rPr lang="pt-BR" sz="2400" dirty="0" smtClean="0">
                <a:solidFill>
                  <a:srgbClr val="0070C0"/>
                </a:solidFill>
              </a:rPr>
              <a:t>A vítima sofre.</a:t>
            </a:r>
          </a:p>
          <a:p>
            <a:pPr marL="457200" indent="-457200">
              <a:buFont typeface="Arial" pitchFamily="34" charset="0"/>
              <a:buChar char="•"/>
            </a:pPr>
            <a:r>
              <a:rPr lang="pt-BR" sz="2400" dirty="0" smtClean="0">
                <a:solidFill>
                  <a:srgbClr val="0070C0"/>
                </a:solidFill>
              </a:rPr>
              <a:t>O agressor se diverte.</a:t>
            </a:r>
          </a:p>
          <a:p>
            <a:pPr marL="457200" indent="-457200">
              <a:buFont typeface="Arial" pitchFamily="34" charset="0"/>
              <a:buChar char="•"/>
            </a:pPr>
            <a:r>
              <a:rPr lang="pt-BR" sz="2400" dirty="0">
                <a:solidFill>
                  <a:srgbClr val="0070C0"/>
                </a:solidFill>
              </a:rPr>
              <a:t>Reunião com </a:t>
            </a:r>
            <a:r>
              <a:rPr lang="pt-BR" sz="2400" dirty="0" smtClean="0">
                <a:solidFill>
                  <a:srgbClr val="0070C0"/>
                </a:solidFill>
              </a:rPr>
              <a:t>pais pode ajudar a controlar o problema.</a:t>
            </a:r>
            <a:endParaRPr lang="pt-BR" sz="2400" dirty="0">
              <a:solidFill>
                <a:srgbClr val="0070C0"/>
              </a:solidFill>
            </a:endParaRPr>
          </a:p>
          <a:p>
            <a:pPr marL="457200" indent="-457200">
              <a:buFont typeface="Arial" pitchFamily="34" charset="0"/>
              <a:buChar char="•"/>
            </a:pPr>
            <a:r>
              <a:rPr lang="pt-BR" sz="2400" dirty="0" smtClean="0">
                <a:solidFill>
                  <a:srgbClr val="0070C0"/>
                </a:solidFill>
              </a:rPr>
              <a:t>A vítima esconde as ofensas.</a:t>
            </a:r>
          </a:p>
          <a:p>
            <a:pPr marL="457200" indent="-457200">
              <a:buFont typeface="Arial" pitchFamily="34" charset="0"/>
              <a:buChar char="•"/>
            </a:pPr>
            <a:r>
              <a:rPr lang="pt-BR" sz="2400" dirty="0" smtClean="0">
                <a:solidFill>
                  <a:srgbClr val="0070C0"/>
                </a:solidFill>
              </a:rPr>
              <a:t>As ofensas podem ser pela internet.</a:t>
            </a:r>
          </a:p>
          <a:p>
            <a:pPr marL="457200" indent="-457200">
              <a:buFont typeface="Arial" pitchFamily="34" charset="0"/>
              <a:buChar char="•"/>
            </a:pPr>
            <a:r>
              <a:rPr lang="pt-BR" sz="2400" dirty="0" smtClean="0">
                <a:solidFill>
                  <a:srgbClr val="0070C0"/>
                </a:solidFill>
              </a:rPr>
              <a:t>A criança/adolescente pode crescer traumatizando.</a:t>
            </a:r>
          </a:p>
          <a:p>
            <a:pPr marL="457200" indent="-457200">
              <a:buFont typeface="Arial" pitchFamily="34" charset="0"/>
              <a:buChar char="•"/>
            </a:pPr>
            <a:r>
              <a:rPr lang="pt-BR" sz="2400" dirty="0" smtClean="0">
                <a:solidFill>
                  <a:srgbClr val="0070C0"/>
                </a:solidFill>
              </a:rPr>
              <a:t>Minha colega saiu da escola, porque riam do cabelo dela. </a:t>
            </a:r>
          </a:p>
          <a:p>
            <a:pPr marL="457200" indent="-457200">
              <a:buFont typeface="Arial" pitchFamily="34" charset="0"/>
              <a:buChar char="•"/>
            </a:pPr>
            <a:r>
              <a:rPr lang="pt-BR" sz="2400" dirty="0" smtClean="0">
                <a:solidFill>
                  <a:srgbClr val="0070C0"/>
                </a:solidFill>
              </a:rPr>
              <a:t>Campanhas de conscientização e palestras.</a:t>
            </a:r>
          </a:p>
          <a:p>
            <a:pPr marL="457200" indent="-457200">
              <a:buFont typeface="Arial" pitchFamily="34" charset="0"/>
              <a:buChar char="•"/>
            </a:pPr>
            <a:r>
              <a:rPr lang="pt-BR" sz="2400" dirty="0" smtClean="0">
                <a:solidFill>
                  <a:srgbClr val="0070C0"/>
                </a:solidFill>
              </a:rPr>
              <a:t>Filmes.</a:t>
            </a:r>
          </a:p>
          <a:p>
            <a:r>
              <a:rPr lang="pt-BR" sz="1600" dirty="0"/>
              <a:t> </a:t>
            </a:r>
          </a:p>
        </p:txBody>
      </p:sp>
    </p:spTree>
    <p:extLst>
      <p:ext uri="{BB962C8B-B14F-4D97-AF65-F5344CB8AC3E}">
        <p14:creationId xmlns:p14="http://schemas.microsoft.com/office/powerpoint/2010/main" val="2171257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251520" y="1268760"/>
            <a:ext cx="8694788" cy="5109091"/>
          </a:xfrm>
          <a:prstGeom prst="rect">
            <a:avLst/>
          </a:prstGeom>
          <a:solidFill>
            <a:schemeClr val="accent5"/>
          </a:solidFill>
        </p:spPr>
        <p:txBody>
          <a:bodyPr wrap="square">
            <a:spAutoFit/>
          </a:bodyPr>
          <a:lstStyle/>
          <a:p>
            <a:r>
              <a:rPr lang="pt-BR" sz="2000" b="1" dirty="0" smtClean="0"/>
              <a:t>2</a:t>
            </a:r>
            <a:r>
              <a:rPr lang="pt-BR" sz="2000" b="1" baseline="30000" dirty="0" smtClean="0"/>
              <a:t>o</a:t>
            </a:r>
            <a:r>
              <a:rPr lang="pt-BR" sz="2000" b="1" dirty="0" smtClean="0"/>
              <a:t> Organizar as ideias:</a:t>
            </a:r>
          </a:p>
          <a:p>
            <a:r>
              <a:rPr lang="pt-BR" b="1" u="sng" dirty="0" smtClean="0">
                <a:solidFill>
                  <a:srgbClr val="0070C0"/>
                </a:solidFill>
              </a:rPr>
              <a:t>Causas</a:t>
            </a:r>
          </a:p>
          <a:p>
            <a:pPr marL="457200" indent="-457200">
              <a:buFont typeface="Arial" pitchFamily="34" charset="0"/>
              <a:buChar char="•"/>
            </a:pPr>
            <a:r>
              <a:rPr lang="pt-BR" dirty="0" smtClean="0">
                <a:solidFill>
                  <a:srgbClr val="0070C0"/>
                </a:solidFill>
              </a:rPr>
              <a:t>Normalmente</a:t>
            </a:r>
            <a:r>
              <a:rPr lang="pt-BR" dirty="0">
                <a:solidFill>
                  <a:srgbClr val="0070C0"/>
                </a:solidFill>
              </a:rPr>
              <a:t>, o agressor sofre algum tipo de violência</a:t>
            </a:r>
            <a:r>
              <a:rPr lang="pt-BR" dirty="0" smtClean="0">
                <a:solidFill>
                  <a:srgbClr val="0070C0"/>
                </a:solidFill>
              </a:rPr>
              <a:t>.</a:t>
            </a:r>
          </a:p>
          <a:p>
            <a:pPr marL="457200" indent="-457200">
              <a:buFont typeface="Arial" pitchFamily="34" charset="0"/>
              <a:buChar char="•"/>
            </a:pPr>
            <a:r>
              <a:rPr lang="pt-BR" dirty="0" smtClean="0">
                <a:solidFill>
                  <a:srgbClr val="0070C0"/>
                </a:solidFill>
              </a:rPr>
              <a:t>O descaso da escola.</a:t>
            </a:r>
          </a:p>
          <a:p>
            <a:pPr marL="457200" indent="-457200">
              <a:buFont typeface="Arial" pitchFamily="34" charset="0"/>
              <a:buChar char="•"/>
            </a:pPr>
            <a:r>
              <a:rPr lang="pt-BR" dirty="0" smtClean="0">
                <a:solidFill>
                  <a:srgbClr val="0070C0"/>
                </a:solidFill>
              </a:rPr>
              <a:t>A permissividade dos pais, a influência </a:t>
            </a:r>
            <a:r>
              <a:rPr lang="pt-BR" dirty="0">
                <a:solidFill>
                  <a:srgbClr val="0070C0"/>
                </a:solidFill>
              </a:rPr>
              <a:t>da mídia, </a:t>
            </a:r>
            <a:r>
              <a:rPr lang="pt-BR" dirty="0" smtClean="0">
                <a:solidFill>
                  <a:srgbClr val="0070C0"/>
                </a:solidFill>
              </a:rPr>
              <a:t>os videogames violentos e os jogos virtuais.</a:t>
            </a:r>
          </a:p>
          <a:p>
            <a:pPr marL="457200" indent="-457200">
              <a:buFont typeface="Arial" pitchFamily="34" charset="0"/>
              <a:buChar char="•"/>
            </a:pPr>
            <a:r>
              <a:rPr lang="pt-BR" dirty="0" smtClean="0">
                <a:solidFill>
                  <a:srgbClr val="0070C0"/>
                </a:solidFill>
              </a:rPr>
              <a:t>Deficiência na vivência religiosa.</a:t>
            </a:r>
            <a:endParaRPr lang="pt-BR" dirty="0">
              <a:solidFill>
                <a:srgbClr val="0070C0"/>
              </a:solidFill>
            </a:endParaRPr>
          </a:p>
          <a:p>
            <a:r>
              <a:rPr lang="pt-BR" b="1" u="sng" dirty="0" smtClean="0">
                <a:solidFill>
                  <a:srgbClr val="0070C0"/>
                </a:solidFill>
              </a:rPr>
              <a:t>Consequências</a:t>
            </a:r>
          </a:p>
          <a:p>
            <a:pPr marL="457200" indent="-457200">
              <a:buFont typeface="Arial" pitchFamily="34" charset="0"/>
              <a:buChar char="•"/>
            </a:pPr>
            <a:r>
              <a:rPr lang="pt-BR" dirty="0" smtClean="0">
                <a:solidFill>
                  <a:srgbClr val="0070C0"/>
                </a:solidFill>
              </a:rPr>
              <a:t>A </a:t>
            </a:r>
            <a:r>
              <a:rPr lang="pt-BR" dirty="0">
                <a:solidFill>
                  <a:srgbClr val="0070C0"/>
                </a:solidFill>
              </a:rPr>
              <a:t>vítima </a:t>
            </a:r>
            <a:r>
              <a:rPr lang="pt-BR" dirty="0" smtClean="0">
                <a:solidFill>
                  <a:srgbClr val="0070C0"/>
                </a:solidFill>
              </a:rPr>
              <a:t>sofre e </a:t>
            </a:r>
            <a:r>
              <a:rPr lang="pt-BR" dirty="0">
                <a:solidFill>
                  <a:srgbClr val="0070C0"/>
                </a:solidFill>
              </a:rPr>
              <a:t>esconde </a:t>
            </a:r>
            <a:r>
              <a:rPr lang="pt-BR" dirty="0" smtClean="0">
                <a:solidFill>
                  <a:srgbClr val="0070C0"/>
                </a:solidFill>
              </a:rPr>
              <a:t>o problema dos pais. </a:t>
            </a:r>
            <a:endParaRPr lang="pt-BR" dirty="0">
              <a:solidFill>
                <a:srgbClr val="0070C0"/>
              </a:solidFill>
            </a:endParaRPr>
          </a:p>
          <a:p>
            <a:pPr marL="457200" indent="-457200">
              <a:buFont typeface="Arial" pitchFamily="34" charset="0"/>
              <a:buChar char="•"/>
            </a:pPr>
            <a:r>
              <a:rPr lang="pt-BR" dirty="0" smtClean="0">
                <a:solidFill>
                  <a:srgbClr val="0070C0"/>
                </a:solidFill>
              </a:rPr>
              <a:t>A vítima </a:t>
            </a:r>
            <a:r>
              <a:rPr lang="pt-BR" dirty="0">
                <a:solidFill>
                  <a:srgbClr val="0070C0"/>
                </a:solidFill>
              </a:rPr>
              <a:t>pode crescer </a:t>
            </a:r>
            <a:r>
              <a:rPr lang="pt-BR" dirty="0" smtClean="0">
                <a:solidFill>
                  <a:srgbClr val="0070C0"/>
                </a:solidFill>
              </a:rPr>
              <a:t>traumatizada e desenvolver doenças como anorexia, </a:t>
            </a:r>
            <a:r>
              <a:rPr lang="pt-BR" dirty="0">
                <a:solidFill>
                  <a:srgbClr val="0070C0"/>
                </a:solidFill>
              </a:rPr>
              <a:t>bulimia, </a:t>
            </a:r>
            <a:r>
              <a:rPr lang="pt-BR" dirty="0" smtClean="0">
                <a:solidFill>
                  <a:srgbClr val="0070C0"/>
                </a:solidFill>
              </a:rPr>
              <a:t>bruxismo</a:t>
            </a:r>
            <a:r>
              <a:rPr lang="pt-BR" dirty="0">
                <a:solidFill>
                  <a:srgbClr val="0070C0"/>
                </a:solidFill>
              </a:rPr>
              <a:t>, alergias</a:t>
            </a:r>
            <a:r>
              <a:rPr lang="pt-BR" dirty="0" smtClean="0">
                <a:solidFill>
                  <a:srgbClr val="0070C0"/>
                </a:solidFill>
              </a:rPr>
              <a:t>.</a:t>
            </a:r>
          </a:p>
          <a:p>
            <a:r>
              <a:rPr lang="pt-BR" b="1" u="sng" dirty="0" smtClean="0">
                <a:solidFill>
                  <a:srgbClr val="0070C0"/>
                </a:solidFill>
              </a:rPr>
              <a:t>Exemplo</a:t>
            </a:r>
            <a:endParaRPr lang="pt-BR" b="1" u="sng" dirty="0">
              <a:solidFill>
                <a:srgbClr val="0070C0"/>
              </a:solidFill>
            </a:endParaRPr>
          </a:p>
          <a:p>
            <a:pPr marL="457200" indent="-457200">
              <a:buFont typeface="Arial" pitchFamily="34" charset="0"/>
              <a:buChar char="•"/>
            </a:pPr>
            <a:r>
              <a:rPr lang="pt-BR" dirty="0" smtClean="0">
                <a:solidFill>
                  <a:srgbClr val="0070C0"/>
                </a:solidFill>
              </a:rPr>
              <a:t>J.C. chorava muito, </a:t>
            </a:r>
            <a:r>
              <a:rPr lang="pt-BR" dirty="0">
                <a:solidFill>
                  <a:srgbClr val="0070C0"/>
                </a:solidFill>
              </a:rPr>
              <a:t>porque </a:t>
            </a:r>
            <a:r>
              <a:rPr lang="pt-BR" dirty="0" smtClean="0">
                <a:solidFill>
                  <a:srgbClr val="0070C0"/>
                </a:solidFill>
              </a:rPr>
              <a:t>zombavam do jeito caipira dela. Ela emagreceu, mas a escola interviu e resolveu o problema, colocando os envolvidos para conversar. </a:t>
            </a:r>
            <a:endParaRPr lang="pt-BR" dirty="0">
              <a:solidFill>
                <a:srgbClr val="0070C0"/>
              </a:solidFill>
            </a:endParaRPr>
          </a:p>
          <a:p>
            <a:r>
              <a:rPr lang="pt-BR" b="1" u="sng" dirty="0" smtClean="0">
                <a:solidFill>
                  <a:srgbClr val="0070C0"/>
                </a:solidFill>
              </a:rPr>
              <a:t>Soluções</a:t>
            </a:r>
          </a:p>
          <a:p>
            <a:pPr marL="342900" indent="-342900">
              <a:buFont typeface="Arial" pitchFamily="34" charset="0"/>
              <a:buChar char="•"/>
            </a:pPr>
            <a:r>
              <a:rPr lang="pt-BR" dirty="0">
                <a:solidFill>
                  <a:srgbClr val="0070C0"/>
                </a:solidFill>
              </a:rPr>
              <a:t>Reunião com pais pode ajudar a controlar o problema</a:t>
            </a:r>
            <a:r>
              <a:rPr lang="pt-BR" dirty="0" smtClean="0">
                <a:solidFill>
                  <a:srgbClr val="0070C0"/>
                </a:solidFill>
              </a:rPr>
              <a:t>.</a:t>
            </a:r>
          </a:p>
          <a:p>
            <a:pPr marL="457200" indent="-457200">
              <a:buFont typeface="Arial" pitchFamily="34" charset="0"/>
              <a:buChar char="•"/>
            </a:pPr>
            <a:r>
              <a:rPr lang="pt-BR" dirty="0">
                <a:solidFill>
                  <a:srgbClr val="0070C0"/>
                </a:solidFill>
              </a:rPr>
              <a:t>Campanhas de conscientização e palestras</a:t>
            </a:r>
            <a:r>
              <a:rPr lang="pt-BR" dirty="0" smtClean="0">
                <a:solidFill>
                  <a:srgbClr val="0070C0"/>
                </a:solidFill>
              </a:rPr>
              <a:t>. Filmes.</a:t>
            </a:r>
            <a:endParaRPr lang="pt-BR" b="1" u="sng" dirty="0" smtClean="0">
              <a:solidFill>
                <a:srgbClr val="0070C0"/>
              </a:solidFill>
            </a:endParaRPr>
          </a:p>
        </p:txBody>
      </p:sp>
    </p:spTree>
    <p:extLst>
      <p:ext uri="{BB962C8B-B14F-4D97-AF65-F5344CB8AC3E}">
        <p14:creationId xmlns:p14="http://schemas.microsoft.com/office/powerpoint/2010/main" val="228412364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2">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Arial"/>
      </a:majorFont>
      <a:minorFont>
        <a:latin typeface="Arial"/>
        <a:ea typeface=""/>
        <a:cs typeface="Arial"/>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Novo padrão 2013</Template>
  <TotalTime>1552</TotalTime>
  <Words>874</Words>
  <Application>Microsoft Office PowerPoint</Application>
  <PresentationFormat>Apresentação na tela (4:3)</PresentationFormat>
  <Paragraphs>158</Paragraphs>
  <Slides>19</Slides>
  <Notes>0</Notes>
  <HiddenSlides>0</HiddenSlides>
  <MMClips>0</MMClips>
  <ScaleCrop>false</ScaleCrop>
  <HeadingPairs>
    <vt:vector size="4" baseType="variant">
      <vt:variant>
        <vt:lpstr>Tema</vt:lpstr>
      </vt:variant>
      <vt:variant>
        <vt:i4>1</vt:i4>
      </vt:variant>
      <vt:variant>
        <vt:lpstr>Títulos de slides</vt:lpstr>
      </vt:variant>
      <vt:variant>
        <vt:i4>19</vt:i4>
      </vt:variant>
    </vt:vector>
  </HeadingPairs>
  <TitlesOfParts>
    <vt:vector size="20" baseType="lpstr">
      <vt:lpstr>Tema2</vt:lpstr>
      <vt:lpstr>Apresentação do PowerPoint</vt:lpstr>
      <vt:lpstr>Apresentação do PowerPoint</vt:lpstr>
      <vt:lpstr>Apresentação do PowerPoint</vt:lpstr>
      <vt:lpstr>1   TIPOS DE PARÁGRAFOS</vt:lpstr>
      <vt:lpstr>ATIVIDADE:  LEIA E COMPLETE AS LACUNAS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REFERÊNCIAS</vt:lpstr>
      <vt:lpstr>Apresentação do PowerPoint</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Cliente</dc:creator>
  <cp:lastModifiedBy>Ana Claudia Passos da Silva</cp:lastModifiedBy>
  <cp:revision>240</cp:revision>
  <dcterms:created xsi:type="dcterms:W3CDTF">2013-04-19T18:38:04Z</dcterms:created>
  <dcterms:modified xsi:type="dcterms:W3CDTF">2016-07-27T11:00:39Z</dcterms:modified>
</cp:coreProperties>
</file>