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5" r:id="rId2"/>
    <p:sldId id="327" r:id="rId3"/>
    <p:sldId id="339" r:id="rId4"/>
    <p:sldId id="341" r:id="rId5"/>
    <p:sldId id="340" r:id="rId6"/>
    <p:sldId id="342" r:id="rId7"/>
    <p:sldId id="345" r:id="rId8"/>
    <p:sldId id="346" r:id="rId9"/>
    <p:sldId id="347" r:id="rId10"/>
    <p:sldId id="356" r:id="rId11"/>
    <p:sldId id="348" r:id="rId12"/>
    <p:sldId id="351" r:id="rId13"/>
    <p:sldId id="352" r:id="rId14"/>
    <p:sldId id="349" r:id="rId15"/>
    <p:sldId id="354" r:id="rId16"/>
    <p:sldId id="355" r:id="rId17"/>
    <p:sldId id="363" r:id="rId18"/>
    <p:sldId id="361" r:id="rId19"/>
    <p:sldId id="362" r:id="rId20"/>
    <p:sldId id="358" r:id="rId21"/>
    <p:sldId id="357" r:id="rId22"/>
    <p:sldId id="359" r:id="rId23"/>
    <p:sldId id="360" r:id="rId24"/>
    <p:sldId id="366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4660"/>
  </p:normalViewPr>
  <p:slideViewPr>
    <p:cSldViewPr>
      <p:cViewPr varScale="1">
        <p:scale>
          <a:sx n="103" d="100"/>
          <a:sy n="103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16416" y="638132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A702CED-7586-48B9-9641-5E039316CC69}" type="slidenum">
              <a:rPr lang="pt-BR" sz="1400"/>
              <a:pPr algn="r"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kern="0" noProof="0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5860" y="5805263"/>
            <a:ext cx="9179859" cy="1084113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24624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912768" cy="936103"/>
          </a:xfrm>
          <a:solidFill>
            <a:schemeClr val="accent5"/>
          </a:solidFill>
        </p:spPr>
        <p:txBody>
          <a:bodyPr/>
          <a:lstStyle/>
          <a:p>
            <a:r>
              <a:rPr lang="pt-BR" dirty="0" smtClean="0"/>
              <a:t>CUIDADE COM A SEQUENCIAÇÃO DO TEXTO!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1268758"/>
            <a:ext cx="88569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 smtClean="0">
                <a:solidFill>
                  <a:srgbClr val="C00000"/>
                </a:solidFill>
              </a:rPr>
              <a:t>CUIDE DA COESÃO!</a:t>
            </a:r>
          </a:p>
          <a:p>
            <a:r>
              <a:rPr lang="pt-BR" sz="2600" dirty="0" smtClean="0"/>
              <a:t>A </a:t>
            </a:r>
            <a:r>
              <a:rPr lang="pt-BR" sz="2600" dirty="0"/>
              <a:t>passagem de uma parte para outra precisa ter a transição necessária. Usar sentenças-chave, palavras-elo, frases-ponte. </a:t>
            </a:r>
            <a:endParaRPr lang="pt-BR" sz="26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2600" dirty="0"/>
          </a:p>
        </p:txBody>
      </p:sp>
      <p:pic>
        <p:nvPicPr>
          <p:cNvPr id="2050" name="Picture 2" descr="http://thumb9.shutterstock.com/display_pic_with_logo/1174661/128977946/stock-photo-abstract-d-illustration-of-a-single-chain-link-isolated-on-white-background-business-and-sports-1289779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"/>
          <a:stretch/>
        </p:blipFill>
        <p:spPr bwMode="auto">
          <a:xfrm>
            <a:off x="395536" y="3045940"/>
            <a:ext cx="3168352" cy="317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humb7.shutterstock.com/display_pic_with_logo/2324765/268435511/stock-photo-a-beautiful-young-businesswoman-holding-paperwork-sitting-new-to-the-big-office-window-attractive-2684355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0"/>
          <a:stretch/>
        </p:blipFill>
        <p:spPr bwMode="auto">
          <a:xfrm>
            <a:off x="4540568" y="2636912"/>
            <a:ext cx="4489249" cy="29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5536" y="6381328"/>
            <a:ext cx="2695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1933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052" y="2708920"/>
            <a:ext cx="88569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u="sng" dirty="0" err="1" smtClean="0"/>
              <a:t>Sequenciação</a:t>
            </a:r>
            <a:r>
              <a:rPr lang="pt-BR" altLang="pt-BR" sz="2800" u="sng" dirty="0" smtClean="0"/>
              <a:t> temática linear  </a:t>
            </a:r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A </a:t>
            </a:r>
            <a:r>
              <a:rPr lang="pt-BR" altLang="pt-BR" sz="2800" b="1" dirty="0"/>
              <a:t>Igreja do Diabo </a:t>
            </a:r>
            <a:r>
              <a:rPr lang="pt-BR" altLang="pt-BR" sz="2800" dirty="0"/>
              <a:t>é um </a:t>
            </a:r>
            <a:r>
              <a:rPr lang="pt-BR" altLang="pt-BR" sz="2800" u="sng" dirty="0"/>
              <a:t>conto machadiano</a:t>
            </a:r>
            <a:r>
              <a:rPr lang="pt-BR" altLang="pt-BR" sz="2800" dirty="0"/>
              <a:t>. </a:t>
            </a:r>
            <a:r>
              <a:rPr lang="pt-BR" altLang="pt-BR" sz="2800" u="sng" dirty="0">
                <a:solidFill>
                  <a:srgbClr val="0070C0"/>
                </a:solidFill>
              </a:rPr>
              <a:t>Os</a:t>
            </a:r>
            <a:r>
              <a:rPr lang="pt-BR" altLang="pt-BR" sz="2800" dirty="0">
                <a:solidFill>
                  <a:srgbClr val="0070C0"/>
                </a:solidFill>
              </a:rPr>
              <a:t> contos machadianos</a:t>
            </a:r>
            <a:r>
              <a:rPr lang="pt-BR" altLang="pt-BR" sz="2800" dirty="0"/>
              <a:t> contêm </a:t>
            </a:r>
            <a:r>
              <a:rPr lang="pt-BR" altLang="pt-BR" sz="2800" u="sng" dirty="0"/>
              <a:t>figuras de linguagem</a:t>
            </a:r>
            <a:r>
              <a:rPr lang="pt-BR" altLang="pt-BR" sz="2800" dirty="0"/>
              <a:t> variadas. </a:t>
            </a:r>
            <a:r>
              <a:rPr lang="pt-BR" altLang="pt-BR" sz="2800" u="sng" dirty="0">
                <a:solidFill>
                  <a:srgbClr val="0070C0"/>
                </a:solidFill>
              </a:rPr>
              <a:t>Tais</a:t>
            </a:r>
            <a:r>
              <a:rPr lang="pt-BR" altLang="pt-BR" sz="2800" dirty="0">
                <a:solidFill>
                  <a:srgbClr val="0070C0"/>
                </a:solidFill>
              </a:rPr>
              <a:t> figuras de linguagem </a:t>
            </a:r>
            <a:r>
              <a:rPr lang="pt-BR" altLang="pt-BR" sz="2800" dirty="0"/>
              <a:t>causam </a:t>
            </a:r>
            <a:r>
              <a:rPr lang="pt-BR" altLang="pt-BR" sz="2800" u="sng" dirty="0"/>
              <a:t>efeitos estéticos </a:t>
            </a:r>
            <a:r>
              <a:rPr lang="pt-BR" altLang="pt-BR" sz="2800" dirty="0"/>
              <a:t>interessantes no leitor. </a:t>
            </a:r>
            <a:r>
              <a:rPr lang="pt-BR" altLang="pt-BR" sz="2800" u="sng" dirty="0">
                <a:solidFill>
                  <a:srgbClr val="0070C0"/>
                </a:solidFill>
              </a:rPr>
              <a:t>Um desses </a:t>
            </a:r>
            <a:r>
              <a:rPr lang="pt-BR" altLang="pt-BR" sz="2800" dirty="0">
                <a:solidFill>
                  <a:srgbClr val="0070C0"/>
                </a:solidFill>
              </a:rPr>
              <a:t>efeitos</a:t>
            </a:r>
            <a:r>
              <a:rPr lang="pt-BR" altLang="pt-BR" sz="2800" dirty="0"/>
              <a:t> é o humor, normalmente, envolto em ironia.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600" dirty="0"/>
          </a:p>
          <a:p>
            <a:endParaRPr lang="pt-BR" sz="2600" dirty="0"/>
          </a:p>
        </p:txBody>
      </p:sp>
      <p:pic>
        <p:nvPicPr>
          <p:cNvPr id="3074" name="Picture 2" descr="http://thumb9.shutterstock.com/display_pic_with_logo/463657/463657,1331056989,2/stock-vector-steel-chain-isolated-on-white-9697352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5" b="6624"/>
          <a:stretch/>
        </p:blipFill>
        <p:spPr bwMode="auto">
          <a:xfrm>
            <a:off x="5508104" y="1268760"/>
            <a:ext cx="3240360" cy="2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08104" y="3400965"/>
            <a:ext cx="16561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9047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986" y="2924944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600" u="sng" dirty="0" err="1"/>
              <a:t>Sequenciação</a:t>
            </a:r>
            <a:r>
              <a:rPr lang="pt-BR" altLang="pt-BR" sz="2600" u="sng" dirty="0"/>
              <a:t> temática </a:t>
            </a:r>
            <a:r>
              <a:rPr lang="pt-BR" altLang="pt-BR" sz="2600" u="sng" dirty="0" smtClean="0"/>
              <a:t>com</a:t>
            </a:r>
          </a:p>
          <a:p>
            <a:r>
              <a:rPr lang="pt-BR" altLang="pt-BR" sz="2600" u="sng" dirty="0" smtClean="0"/>
              <a:t> tema constante</a:t>
            </a:r>
            <a:endParaRPr lang="pt-BR" altLang="pt-BR" sz="2600" u="sng" dirty="0"/>
          </a:p>
          <a:p>
            <a:endParaRPr lang="pt-BR" altLang="pt-BR" sz="2600" dirty="0" smtClean="0">
              <a:solidFill>
                <a:srgbClr val="0000FF"/>
              </a:solidFill>
            </a:endParaRPr>
          </a:p>
          <a:p>
            <a:pPr algn="just"/>
            <a:r>
              <a:rPr lang="pt-BR" altLang="pt-BR" sz="2600" dirty="0" smtClean="0">
                <a:solidFill>
                  <a:srgbClr val="0000FF"/>
                </a:solidFill>
              </a:rPr>
              <a:t>As </a:t>
            </a:r>
            <a:r>
              <a:rPr lang="pt-BR" altLang="pt-BR" sz="2600" dirty="0">
                <a:solidFill>
                  <a:srgbClr val="0000FF"/>
                </a:solidFill>
              </a:rPr>
              <a:t>HQs </a:t>
            </a:r>
            <a:r>
              <a:rPr lang="pt-BR" altLang="pt-BR" sz="2600" dirty="0"/>
              <a:t>enquadram-se na categoria de arte chamada “arte sequencial”. </a:t>
            </a:r>
            <a:r>
              <a:rPr lang="pt-BR" altLang="pt-BR" sz="2600" dirty="0">
                <a:solidFill>
                  <a:srgbClr val="0000FF"/>
                </a:solidFill>
              </a:rPr>
              <a:t>Elas</a:t>
            </a:r>
            <a:r>
              <a:rPr lang="pt-BR" altLang="pt-BR" sz="2600" dirty="0"/>
              <a:t> causam efeitos estéticos primorosos, por meio dos recursos de que dispõe e contêm linguagem híbrida: verbal e não-verbal. Ao contrário do que se pensa, </a:t>
            </a:r>
            <a:r>
              <a:rPr lang="pt-BR" altLang="pt-BR" sz="2600" dirty="0">
                <a:solidFill>
                  <a:srgbClr val="0000FF"/>
                </a:solidFill>
              </a:rPr>
              <a:t>as HQs</a:t>
            </a:r>
            <a:r>
              <a:rPr lang="pt-BR" altLang="pt-BR" sz="2600" dirty="0"/>
              <a:t>, nem sempre, apresentam uma leitura fácil e rápida</a:t>
            </a:r>
            <a:r>
              <a:rPr lang="pt-BR" altLang="pt-BR" sz="2600" dirty="0" smtClean="0"/>
              <a:t>.</a:t>
            </a:r>
          </a:p>
          <a:p>
            <a:pPr algn="just"/>
            <a:endParaRPr lang="pt-BR" altLang="pt-BR" sz="2600" dirty="0"/>
          </a:p>
        </p:txBody>
      </p:sp>
      <p:pic>
        <p:nvPicPr>
          <p:cNvPr id="4098" name="Picture 2" descr="http://thumb1.shutterstock.com/display_pic_with_logo/865966/331312748/stock-photo-metal-silver-chain-lying-on-the-floor-isolated-white-background-33131274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6"/>
          <a:stretch/>
        </p:blipFill>
        <p:spPr bwMode="auto">
          <a:xfrm>
            <a:off x="5508104" y="1628800"/>
            <a:ext cx="2863224" cy="233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634639" y="3781607"/>
            <a:ext cx="16561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42408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141277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600" u="sng" dirty="0" err="1">
                <a:latin typeface="+mj-lt"/>
              </a:rPr>
              <a:t>Sequenciação</a:t>
            </a:r>
            <a:r>
              <a:rPr lang="pt-BR" altLang="pt-BR" sz="2600" u="sng" dirty="0">
                <a:latin typeface="+mj-lt"/>
              </a:rPr>
              <a:t> </a:t>
            </a:r>
            <a:r>
              <a:rPr lang="pt-BR" altLang="pt-BR" sz="2600" u="sng" dirty="0" smtClean="0">
                <a:latin typeface="+mj-lt"/>
              </a:rPr>
              <a:t>com subdivisão</a:t>
            </a:r>
          </a:p>
          <a:p>
            <a:pPr algn="just"/>
            <a:endParaRPr lang="pt-BR" altLang="pt-BR" sz="2600" u="sng" dirty="0">
              <a:latin typeface="+mj-lt"/>
            </a:endParaRPr>
          </a:p>
          <a:p>
            <a:pPr algn="just"/>
            <a:r>
              <a:rPr lang="pt-BR" altLang="pt-BR" sz="2600" dirty="0" smtClean="0">
                <a:latin typeface="+mj-lt"/>
              </a:rPr>
              <a:t>O </a:t>
            </a:r>
            <a:r>
              <a:rPr lang="pt-BR" altLang="pt-BR" sz="2600" dirty="0">
                <a:latin typeface="+mj-lt"/>
              </a:rPr>
              <a:t>artigo científico divide-se em </a:t>
            </a:r>
            <a:r>
              <a:rPr lang="pt-BR" altLang="pt-BR" sz="2600" dirty="0">
                <a:solidFill>
                  <a:srgbClr val="C00000"/>
                </a:solidFill>
                <a:latin typeface="+mj-lt"/>
              </a:rPr>
              <a:t>três partes</a:t>
            </a:r>
            <a:r>
              <a:rPr lang="pt-BR" altLang="pt-BR" sz="2600" dirty="0">
                <a:latin typeface="+mj-lt"/>
              </a:rPr>
              <a:t>: a </a:t>
            </a:r>
            <a:r>
              <a:rPr lang="pt-BR" altLang="pt-BR" sz="2600" dirty="0">
                <a:solidFill>
                  <a:srgbClr val="0000FF"/>
                </a:solidFill>
                <a:latin typeface="+mj-lt"/>
              </a:rPr>
              <a:t>introdução</a:t>
            </a:r>
            <a:r>
              <a:rPr lang="pt-BR" altLang="pt-BR" sz="2600" dirty="0">
                <a:latin typeface="+mj-lt"/>
              </a:rPr>
              <a:t>, que traz o </a:t>
            </a:r>
            <a:r>
              <a:rPr lang="pt-BR" altLang="pt-BR" sz="2600" u="sng" dirty="0">
                <a:latin typeface="+mj-lt"/>
              </a:rPr>
              <a:t>tema</a:t>
            </a:r>
            <a:r>
              <a:rPr lang="pt-BR" altLang="pt-BR" sz="2600" dirty="0">
                <a:latin typeface="+mj-lt"/>
              </a:rPr>
              <a:t>, os </a:t>
            </a:r>
            <a:r>
              <a:rPr lang="pt-BR" altLang="pt-BR" sz="2600" u="sng" dirty="0">
                <a:latin typeface="+mj-lt"/>
              </a:rPr>
              <a:t>objetivos</a:t>
            </a:r>
            <a:r>
              <a:rPr lang="pt-BR" altLang="pt-BR" sz="2600" dirty="0">
                <a:latin typeface="+mj-lt"/>
              </a:rPr>
              <a:t> e a </a:t>
            </a:r>
            <a:r>
              <a:rPr lang="pt-BR" altLang="pt-BR" sz="2600" u="sng" dirty="0">
                <a:latin typeface="+mj-lt"/>
              </a:rPr>
              <a:t>justificativa </a:t>
            </a:r>
            <a:r>
              <a:rPr lang="pt-BR" altLang="pt-BR" sz="2600" dirty="0">
                <a:latin typeface="+mj-lt"/>
              </a:rPr>
              <a:t>do trabalho; o </a:t>
            </a:r>
            <a:r>
              <a:rPr lang="pt-BR" altLang="pt-BR" sz="2600" dirty="0">
                <a:solidFill>
                  <a:srgbClr val="0000FF"/>
                </a:solidFill>
                <a:latin typeface="+mj-lt"/>
              </a:rPr>
              <a:t>desenvolvimento</a:t>
            </a:r>
            <a:r>
              <a:rPr lang="pt-BR" altLang="pt-BR" sz="2600" dirty="0">
                <a:latin typeface="+mj-lt"/>
              </a:rPr>
              <a:t>, composto por </a:t>
            </a:r>
            <a:r>
              <a:rPr lang="pt-BR" altLang="pt-BR" sz="2600" u="sng" dirty="0">
                <a:latin typeface="+mj-lt"/>
              </a:rPr>
              <a:t>discussão teórica </a:t>
            </a:r>
            <a:r>
              <a:rPr lang="pt-BR" altLang="pt-BR" sz="2600" dirty="0">
                <a:latin typeface="+mj-lt"/>
              </a:rPr>
              <a:t>e </a:t>
            </a:r>
            <a:r>
              <a:rPr lang="pt-BR" altLang="pt-BR" sz="2600" u="sng" dirty="0">
                <a:latin typeface="+mj-lt"/>
              </a:rPr>
              <a:t>análise de informações</a:t>
            </a:r>
            <a:r>
              <a:rPr lang="pt-BR" altLang="pt-BR" sz="2600" dirty="0">
                <a:latin typeface="+mj-lt"/>
              </a:rPr>
              <a:t>; e as </a:t>
            </a:r>
            <a:r>
              <a:rPr lang="pt-BR" altLang="pt-BR" sz="2600" dirty="0">
                <a:solidFill>
                  <a:srgbClr val="0000FF"/>
                </a:solidFill>
                <a:latin typeface="+mj-lt"/>
              </a:rPr>
              <a:t>considerações finais</a:t>
            </a:r>
            <a:r>
              <a:rPr lang="pt-BR" altLang="pt-BR" sz="2600" dirty="0">
                <a:latin typeface="+mj-lt"/>
              </a:rPr>
              <a:t>, com os </a:t>
            </a:r>
            <a:r>
              <a:rPr lang="pt-BR" altLang="pt-BR" sz="2600" u="sng" dirty="0">
                <a:latin typeface="+mj-lt"/>
              </a:rPr>
              <a:t>resultados</a:t>
            </a:r>
            <a:r>
              <a:rPr lang="pt-BR" altLang="pt-BR" sz="2600" dirty="0">
                <a:latin typeface="+mj-lt"/>
              </a:rPr>
              <a:t> alcançados e </a:t>
            </a:r>
            <a:r>
              <a:rPr lang="pt-BR" altLang="pt-BR" sz="2600" u="sng" dirty="0">
                <a:latin typeface="+mj-lt"/>
              </a:rPr>
              <a:t>recortes temáticos </a:t>
            </a:r>
            <a:r>
              <a:rPr lang="pt-BR" altLang="pt-BR" sz="2600" dirty="0">
                <a:latin typeface="+mj-lt"/>
              </a:rPr>
              <a:t>para outros artigos que venham a completar o finalizado .</a:t>
            </a:r>
          </a:p>
        </p:txBody>
      </p:sp>
    </p:spTree>
    <p:extLst>
      <p:ext uri="{BB962C8B-B14F-4D97-AF65-F5344CB8AC3E}">
        <p14:creationId xmlns:p14="http://schemas.microsoft.com/office/powerpoint/2010/main" val="1519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2" y="1303595"/>
            <a:ext cx="8856984" cy="529375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Buscar contradições.</a:t>
            </a:r>
            <a:endParaRPr lang="pt-BR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Verificar </a:t>
            </a:r>
            <a:r>
              <a:rPr lang="pt-BR" sz="2600" dirty="0"/>
              <a:t>se a proposta </a:t>
            </a:r>
            <a:r>
              <a:rPr lang="pt-BR" sz="2600" dirty="0" smtClean="0"/>
              <a:t>da</a:t>
            </a:r>
          </a:p>
          <a:p>
            <a:r>
              <a:rPr lang="pt-BR" sz="2600" dirty="0" smtClean="0"/>
              <a:t> </a:t>
            </a:r>
            <a:r>
              <a:rPr lang="pt-BR" sz="2600" dirty="0"/>
              <a:t>introdução foi </a:t>
            </a:r>
            <a:r>
              <a:rPr lang="pt-BR" sz="2600" dirty="0" smtClean="0"/>
              <a:t>cumprida.</a:t>
            </a:r>
            <a:endParaRPr lang="pt-BR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Eliminar </a:t>
            </a:r>
            <a:r>
              <a:rPr lang="pt-BR" sz="2600" dirty="0"/>
              <a:t>as </a:t>
            </a:r>
            <a:r>
              <a:rPr lang="pt-BR" sz="2600" dirty="0" smtClean="0"/>
              <a:t>rasuras.</a:t>
            </a:r>
            <a:endParaRPr lang="pt-BR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Procurar </a:t>
            </a:r>
            <a:r>
              <a:rPr lang="pt-BR" sz="2600" dirty="0"/>
              <a:t>ser conciso(a), </a:t>
            </a:r>
            <a:endParaRPr lang="pt-BR" sz="2600" dirty="0" smtClean="0"/>
          </a:p>
          <a:p>
            <a:r>
              <a:rPr lang="pt-BR" sz="2600" dirty="0" smtClean="0"/>
              <a:t>eliminando </a:t>
            </a:r>
            <a:r>
              <a:rPr lang="pt-BR" sz="2600" dirty="0"/>
              <a:t>rodeios e repetições, com isso, ganha-se em clareza e </a:t>
            </a:r>
            <a:r>
              <a:rPr lang="pt-BR" sz="2600" dirty="0" smtClean="0"/>
              <a:t>objetividade.</a:t>
            </a:r>
            <a:endParaRPr lang="pt-BR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Eliminar </a:t>
            </a:r>
            <a:r>
              <a:rPr lang="pt-BR" sz="2600" dirty="0"/>
              <a:t>as frases feitas: lugares-comuns, clichês empobrecem o texto e revelam uma linguagem limitada. </a:t>
            </a:r>
            <a:r>
              <a:rPr lang="pt-BR" sz="2600" dirty="0" smtClean="0"/>
              <a:t>   Ex</a:t>
            </a:r>
            <a:r>
              <a:rPr lang="pt-BR" sz="2600" dirty="0"/>
              <a:t>. “Porque o futuro é de todos nós.” / “Devemos unir nossos esforços</a:t>
            </a:r>
            <a:r>
              <a:rPr lang="pt-BR" sz="2600" dirty="0" smtClean="0"/>
              <a:t>.”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/>
              <a:t>Cada parágrafo </a:t>
            </a:r>
            <a:r>
              <a:rPr lang="pt-BR" sz="2600" dirty="0" smtClean="0"/>
              <a:t>deve  </a:t>
            </a:r>
            <a:r>
              <a:rPr lang="pt-BR" sz="2600" dirty="0"/>
              <a:t>conter uma ideia central.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/>
              <a:t>O título deve ser </a:t>
            </a:r>
            <a:r>
              <a:rPr lang="pt-BR" sz="2600" dirty="0" smtClean="0"/>
              <a:t>interessante.</a:t>
            </a:r>
            <a:endParaRPr lang="pt-BR" sz="2600" dirty="0"/>
          </a:p>
        </p:txBody>
      </p:sp>
      <p:pic>
        <p:nvPicPr>
          <p:cNvPr id="1026" name="Picture 2" descr="http://thumb1.shutterstock.com/display_pic_with_logo/580987/376879774/stock-photo-young-female-businesswoman-in-the-office-37687977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0"/>
          <a:stretch/>
        </p:blipFill>
        <p:spPr bwMode="auto">
          <a:xfrm>
            <a:off x="6228184" y="1412776"/>
            <a:ext cx="2592288" cy="173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35596" y="116632"/>
            <a:ext cx="7200900" cy="865187"/>
          </a:xfrm>
        </p:spPr>
        <p:txBody>
          <a:bodyPr/>
          <a:lstStyle/>
          <a:p>
            <a:r>
              <a:rPr lang="pt-BR" dirty="0" smtClean="0"/>
              <a:t>REVISÃO FINAL: </a:t>
            </a:r>
            <a:r>
              <a:rPr lang="pt-BR" dirty="0" smtClean="0">
                <a:solidFill>
                  <a:srgbClr val="C00000"/>
                </a:solidFill>
              </a:rPr>
              <a:t>IMPRESCINDÍVEL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20550" y="3130828"/>
            <a:ext cx="1551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5835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197777"/>
            <a:ext cx="9144000" cy="578619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endParaRPr lang="pt-BR" sz="2600" dirty="0"/>
          </a:p>
          <a:p>
            <a:r>
              <a:rPr lang="pt-BR" sz="2600" b="1" dirty="0" smtClean="0"/>
              <a:t>Com </a:t>
            </a:r>
            <a:r>
              <a:rPr lang="pt-BR" sz="2600" b="1" dirty="0"/>
              <a:t>o texto finalizado, </a:t>
            </a:r>
            <a:endParaRPr lang="pt-BR" sz="2600" b="1" dirty="0" smtClean="0"/>
          </a:p>
          <a:p>
            <a:r>
              <a:rPr lang="pt-BR" sz="2600" b="1" dirty="0" smtClean="0"/>
              <a:t>busque </a:t>
            </a:r>
            <a:r>
              <a:rPr lang="pt-BR" sz="2600" b="1" dirty="0"/>
              <a:t>refletir </a:t>
            </a:r>
            <a:r>
              <a:rPr lang="pt-BR" sz="2600" b="1" dirty="0" smtClean="0"/>
              <a:t>nesse</a:t>
            </a:r>
          </a:p>
          <a:p>
            <a:r>
              <a:rPr lang="pt-BR" sz="2600" b="1" dirty="0" smtClean="0"/>
              <a:t> </a:t>
            </a:r>
            <a:r>
              <a:rPr lang="pt-BR" sz="2600" b="1" dirty="0"/>
              <a:t>sentido</a:t>
            </a:r>
            <a:r>
              <a:rPr lang="pt-BR" sz="2600" b="1" dirty="0" smtClean="0"/>
              <a:t>:</a:t>
            </a:r>
          </a:p>
          <a:p>
            <a:endParaRPr lang="pt-BR" sz="26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 A </a:t>
            </a:r>
            <a:r>
              <a:rPr lang="pt-BR" sz="2600" dirty="0"/>
              <a:t>tese proposta está clara?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A </a:t>
            </a:r>
            <a:r>
              <a:rPr lang="pt-BR" sz="2600" dirty="0"/>
              <a:t>linguagem está adequada?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A </a:t>
            </a:r>
            <a:r>
              <a:rPr lang="pt-BR" sz="2600" dirty="0"/>
              <a:t>argumentação está eficiente?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O </a:t>
            </a:r>
            <a:r>
              <a:rPr lang="pt-BR" sz="2600" dirty="0"/>
              <a:t>texto tem alguma fragilidade?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A </a:t>
            </a:r>
            <a:r>
              <a:rPr lang="pt-BR" sz="2600" dirty="0"/>
              <a:t>apresentação visual está esmerada? Se for manuscrito, a letra está legível</a:t>
            </a:r>
            <a:r>
              <a:rPr lang="pt-BR" sz="26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600" dirty="0" smtClean="0"/>
          </a:p>
          <a:p>
            <a:pPr marL="457200" indent="-457200" algn="ctr"/>
            <a:r>
              <a:rPr lang="pt-BR" sz="3200" b="1" dirty="0" smtClean="0">
                <a:solidFill>
                  <a:srgbClr val="C00000"/>
                </a:solidFill>
              </a:rPr>
              <a:t>CORRIJA </a:t>
            </a:r>
            <a:r>
              <a:rPr lang="pt-BR" sz="3200" b="1" dirty="0" smtClean="0"/>
              <a:t>E</a:t>
            </a:r>
            <a:r>
              <a:rPr lang="pt-BR" sz="3200" b="1" dirty="0" smtClean="0">
                <a:solidFill>
                  <a:srgbClr val="C00000"/>
                </a:solidFill>
              </a:rPr>
              <a:t> REESCREVA SEU TEXTO!!!!!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600" dirty="0"/>
          </a:p>
        </p:txBody>
      </p:sp>
      <p:pic>
        <p:nvPicPr>
          <p:cNvPr id="4" name="Picture 2" descr="http://thumb7.shutterstock.com/display_pic_with_logo/706186/219990865/stock-photo-the-missing-piece-of-puzzle-success-teamwork-and-finishing-or-ending-2199908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9"/>
          <a:stretch/>
        </p:blipFill>
        <p:spPr bwMode="auto">
          <a:xfrm>
            <a:off x="5439392" y="1484784"/>
            <a:ext cx="3313474" cy="218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439391" y="3658114"/>
            <a:ext cx="19063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9254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44624"/>
            <a:ext cx="6722653" cy="1080119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5 SEGREDOS PARA UMA ESCRITA EFICIENTE E EFICAZ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6" name="Picture 4" descr="http://thumb7.shutterstock.com/display_pic_with_logo/797209/394602769/stock-photo-secret-files-on-business-folder-in-multicolor-card-index-closeup-view-blurred-image-d-render-39460276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1"/>
          <a:stretch/>
        </p:blipFill>
        <p:spPr bwMode="auto">
          <a:xfrm>
            <a:off x="3635896" y="3705785"/>
            <a:ext cx="4896543" cy="27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thumb9.shutterstock.com/display_pic_with_logo/2033162/304896716/stock-photo-safe-lock-code-on-safety-box-bank-30489671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1"/>
          <a:stretch/>
        </p:blipFill>
        <p:spPr bwMode="auto">
          <a:xfrm>
            <a:off x="179512" y="1268759"/>
            <a:ext cx="4608512" cy="34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6456219"/>
            <a:ext cx="28803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6325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1 - LEITURA</a:t>
            </a:r>
            <a:endParaRPr lang="pt-BR" dirty="0"/>
          </a:p>
        </p:txBody>
      </p:sp>
      <p:pic>
        <p:nvPicPr>
          <p:cNvPr id="12290" name="Picture 2" descr="http://thumb1.shutterstock.com/display_pic_with_logo/1032538/337414214/stock-photo-man-reading-manual-at-home-selective-focus-3374142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0"/>
          <a:stretch/>
        </p:blipFill>
        <p:spPr bwMode="auto">
          <a:xfrm>
            <a:off x="494425" y="1340768"/>
            <a:ext cx="3786490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thumb1.shutterstock.com/display_pic_with_logo/76219/153411710/stock-photo-woman-sitting-on-the-sofa-reading-a-book-holding-her-coffee-mug-in-living-room-at-home-1534117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"/>
          <a:stretch/>
        </p:blipFill>
        <p:spPr bwMode="auto">
          <a:xfrm>
            <a:off x="394137" y="4037514"/>
            <a:ext cx="3889831" cy="25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thumb7.shutterstock.com/display_pic_with_logo/295900/117237259/stock-photo-woman-lying-in-a-hammock-in-a-garden-and-enjoying-a-book-reading-11723725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9"/>
          <a:stretch/>
        </p:blipFill>
        <p:spPr bwMode="auto">
          <a:xfrm>
            <a:off x="4427984" y="1975650"/>
            <a:ext cx="3980019" cy="39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522925" y="6456219"/>
            <a:ext cx="28803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41446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2 - REFLEXÃO  </a:t>
            </a:r>
            <a:endParaRPr lang="pt-BR" dirty="0"/>
          </a:p>
        </p:txBody>
      </p:sp>
      <p:pic>
        <p:nvPicPr>
          <p:cNvPr id="10242" name="Picture 2" descr="http://thumb9.shutterstock.com/display_pic_with_logo/68341/135457706/stock-photo-thinking-girl-solving-a-problem-1354577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"/>
          <a:stretch/>
        </p:blipFill>
        <p:spPr bwMode="auto">
          <a:xfrm>
            <a:off x="168224" y="1268760"/>
            <a:ext cx="4824536" cy="337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thumb1.shutterstock.com/display_pic_with_logo/76219/296257238/stock-photo-concentrated-businessman-looking-at-laptop-computer-in-office-2962572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8"/>
          <a:stretch/>
        </p:blipFill>
        <p:spPr bwMode="auto">
          <a:xfrm>
            <a:off x="4050829" y="3476291"/>
            <a:ext cx="4625628" cy="307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6456219"/>
            <a:ext cx="28803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40941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 - PLANEJAMENTO  </a:t>
            </a:r>
            <a:endParaRPr lang="pt-BR" dirty="0"/>
          </a:p>
        </p:txBody>
      </p:sp>
      <p:pic>
        <p:nvPicPr>
          <p:cNvPr id="6" name="Picture 2" descr="http://thumb101.shutterstock.com/display_pic_with_logo/76219/299090963/stock-photo-concentrated-young-creative-businessman-working-on-the-computer-29909096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"/>
          <a:stretch/>
        </p:blipFill>
        <p:spPr bwMode="auto">
          <a:xfrm>
            <a:off x="4128856" y="3543145"/>
            <a:ext cx="4446705" cy="29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thumb9.shutterstock.com/display_pic_with_logo/335395/131767742/stock-photo-hand-writing-time-to-plan-concept-with-blue-marker-on-transparent-wipe-board-13176774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1"/>
          <a:stretch/>
        </p:blipFill>
        <p:spPr bwMode="auto">
          <a:xfrm>
            <a:off x="251519" y="1412776"/>
            <a:ext cx="430815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6456219"/>
            <a:ext cx="28803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Imagens: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1278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196752"/>
            <a:ext cx="8785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600" b="1" dirty="0" smtClean="0">
                <a:solidFill>
                  <a:srgbClr val="0070C0"/>
                </a:solidFill>
              </a:rPr>
              <a:t>DIRECIONAMENTOS </a:t>
            </a:r>
            <a:r>
              <a:rPr lang="pt-BR" sz="2600" b="1" dirty="0">
                <a:solidFill>
                  <a:srgbClr val="0070C0"/>
                </a:solidFill>
              </a:rPr>
              <a:t>PARA A ESCRITA DE DISSERTAÇÃO </a:t>
            </a:r>
            <a:r>
              <a:rPr lang="pt-BR" sz="2600" b="1" dirty="0" smtClean="0">
                <a:solidFill>
                  <a:srgbClr val="0070C0"/>
                </a:solidFill>
              </a:rPr>
              <a:t>ARGUMENTATIVA</a:t>
            </a:r>
          </a:p>
          <a:p>
            <a:pPr algn="r"/>
            <a:endParaRPr lang="pt-BR" sz="2600" b="1" dirty="0" smtClean="0">
              <a:solidFill>
                <a:srgbClr val="0070C0"/>
              </a:solidFill>
            </a:endParaRPr>
          </a:p>
          <a:p>
            <a:r>
              <a:rPr lang="pt-BR" sz="2600" b="1" u="sng" dirty="0" smtClean="0">
                <a:solidFill>
                  <a:srgbClr val="C00000"/>
                </a:solidFill>
              </a:rPr>
              <a:t>Objetivo geral</a:t>
            </a:r>
            <a:r>
              <a:rPr lang="pt-BR" sz="2600" b="1" dirty="0" smtClean="0">
                <a:solidFill>
                  <a:srgbClr val="C00000"/>
                </a:solidFill>
              </a:rPr>
              <a:t>: </a:t>
            </a:r>
            <a:r>
              <a:rPr lang="pt-BR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 uma visão global de dissertação argumentativa, com vistas à reescrita.</a:t>
            </a:r>
            <a:endParaRPr lang="pt-BR" sz="2600" dirty="0" smtClean="0">
              <a:solidFill>
                <a:srgbClr val="C00000"/>
              </a:solidFill>
            </a:endParaRPr>
          </a:p>
          <a:p>
            <a:endParaRPr lang="pt-BR" sz="2600" dirty="0" smtClean="0">
              <a:solidFill>
                <a:srgbClr val="C00000"/>
              </a:solidFill>
            </a:endParaRPr>
          </a:p>
          <a:p>
            <a:r>
              <a:rPr lang="pt-BR" sz="2600" b="1" u="sng" dirty="0" smtClean="0">
                <a:solidFill>
                  <a:srgbClr val="C00000"/>
                </a:solidFill>
              </a:rPr>
              <a:t>Objetivos específicos:</a:t>
            </a:r>
          </a:p>
          <a:p>
            <a:endParaRPr lang="pt-BR" sz="2600" b="1" u="sng" dirty="0" smtClean="0">
              <a:solidFill>
                <a:srgbClr val="C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Examinar tipos de</a:t>
            </a:r>
          </a:p>
          <a:p>
            <a:r>
              <a:rPr lang="pt-BR" sz="2600" dirty="0" smtClean="0"/>
              <a:t>Introdução e de conclusão.</a:t>
            </a:r>
          </a:p>
          <a:p>
            <a:endParaRPr lang="pt-BR" sz="2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600" dirty="0" smtClean="0"/>
              <a:t>Revisão final.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203848" y="188640"/>
            <a:ext cx="5673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70C0"/>
                </a:solidFill>
              </a:rPr>
              <a:t>UNIDADE </a:t>
            </a:r>
            <a:r>
              <a:rPr lang="pt-BR" sz="4000" b="1" dirty="0" smtClean="0">
                <a:solidFill>
                  <a:srgbClr val="0070C0"/>
                </a:solidFill>
              </a:rPr>
              <a:t>IV – AULA 8</a:t>
            </a:r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thumb1.shutterstock.com/display_pic_with_logo/1215860/273971804/stock-photo-retro-image-of-businessman-hand-signing-contract-or-other-important-documents-on-a-rustic-wooden-2739718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7"/>
          <a:stretch/>
        </p:blipFill>
        <p:spPr bwMode="auto">
          <a:xfrm>
            <a:off x="4500562" y="3480294"/>
            <a:ext cx="4407838" cy="29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00561" y="6416822"/>
            <a:ext cx="22039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6966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 - REVISÃO</a:t>
            </a:r>
            <a:endParaRPr lang="pt-BR" dirty="0"/>
          </a:p>
        </p:txBody>
      </p:sp>
      <p:pic>
        <p:nvPicPr>
          <p:cNvPr id="5122" name="Picture 2" descr="http://thumb9.shutterstock.com/display_pic_with_logo/229591/169042502/stock-photo-woman-author-re-writing-her-manuscript-after-it-has-been-proofread-by-an-editor-1690425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1115616" y="1860013"/>
            <a:ext cx="6622559" cy="439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6253018"/>
            <a:ext cx="19063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2805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5 - REESCRITA</a:t>
            </a:r>
            <a:endParaRPr lang="pt-BR" dirty="0"/>
          </a:p>
        </p:txBody>
      </p:sp>
      <p:pic>
        <p:nvPicPr>
          <p:cNvPr id="6146" name="Picture 2" descr="http://thumb9.shutterstock.com/display_pic_with_logo/656335/656335,1328674495,2/stock-photo-hand-proofreading-a-manuscript-beside-laptop-946274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9"/>
          <a:stretch/>
        </p:blipFill>
        <p:spPr bwMode="auto">
          <a:xfrm>
            <a:off x="2051720" y="2276872"/>
            <a:ext cx="5805168" cy="388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45359" y="6160655"/>
            <a:ext cx="19063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4078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TRABALHO!</a:t>
            </a:r>
            <a:endParaRPr lang="pt-BR" dirty="0"/>
          </a:p>
        </p:txBody>
      </p:sp>
      <p:pic>
        <p:nvPicPr>
          <p:cNvPr id="7170" name="Picture 2" descr="http://thumb7.shutterstock.com/display_pic_with_logo/839143/269812325/stock-photo-writer-thinking-hard-to-write-but-not-getting-the-idea-2698123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0"/>
          <a:stretch/>
        </p:blipFill>
        <p:spPr bwMode="auto">
          <a:xfrm>
            <a:off x="1547664" y="1557790"/>
            <a:ext cx="6716519" cy="44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47664" y="6022109"/>
            <a:ext cx="19063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5306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Indicações de leitura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23528" y="1305342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/>
              <a:t>ABREU, Antônio </a:t>
            </a:r>
            <a:r>
              <a:rPr lang="pt-BR" sz="2600" dirty="0" err="1"/>
              <a:t>Suárez</a:t>
            </a:r>
            <a:r>
              <a:rPr lang="pt-BR" sz="2600" dirty="0"/>
              <a:t>. </a:t>
            </a:r>
            <a:r>
              <a:rPr lang="pt-BR" sz="2600" b="1" dirty="0"/>
              <a:t>A arte de argumentar. </a:t>
            </a:r>
            <a:r>
              <a:rPr lang="pt-BR" sz="2600" dirty="0"/>
              <a:t>São Paulo:</a:t>
            </a:r>
            <a:r>
              <a:rPr lang="pt-BR" sz="2600" b="1" dirty="0"/>
              <a:t> </a:t>
            </a:r>
            <a:r>
              <a:rPr lang="pt-BR" sz="2600" dirty="0"/>
              <a:t>Ateliê Editorial, 1999.</a:t>
            </a:r>
          </a:p>
          <a:p>
            <a:r>
              <a:rPr lang="pt-BR" sz="2600" dirty="0"/>
              <a:t>BOAVENTURA, Edivaldo. </a:t>
            </a:r>
            <a:r>
              <a:rPr lang="pt-BR" sz="2600" b="1" dirty="0"/>
              <a:t>Como ordenar as </a:t>
            </a:r>
            <a:r>
              <a:rPr lang="pt-BR" sz="2600" b="1" dirty="0" err="1"/>
              <a:t>idéias</a:t>
            </a:r>
            <a:r>
              <a:rPr lang="pt-BR" sz="2600" b="1" dirty="0"/>
              <a:t>. </a:t>
            </a:r>
            <a:r>
              <a:rPr lang="pt-BR" sz="2600" dirty="0"/>
              <a:t>8.ed. São Paulo: Ática, 2001.</a:t>
            </a:r>
          </a:p>
          <a:p>
            <a:r>
              <a:rPr lang="pt-BR" sz="2600" dirty="0"/>
              <a:t>FARACO; MOURA. </a:t>
            </a:r>
            <a:r>
              <a:rPr lang="pt-BR" sz="2600" b="1" dirty="0"/>
              <a:t>Para gostar de escrever. </a:t>
            </a:r>
            <a:r>
              <a:rPr lang="pt-BR" sz="2600" dirty="0"/>
              <a:t>13.ed., 3.impr. São Paulo: Ática, 2002.</a:t>
            </a:r>
          </a:p>
          <a:p>
            <a:r>
              <a:rPr lang="pt-BR" sz="2600" dirty="0"/>
              <a:t>FIORIN, José Luiz; SAVIOLI, Francisco Platão. </a:t>
            </a:r>
            <a:r>
              <a:rPr lang="pt-BR" sz="2600" b="1" dirty="0"/>
              <a:t>Para entender o texto</a:t>
            </a:r>
            <a:r>
              <a:rPr lang="pt-BR" sz="2600" dirty="0"/>
              <a:t>: leitura e redação. 16.ed.7.imp. São Paulo: Ática, 2003</a:t>
            </a:r>
            <a:r>
              <a:rPr lang="pt-BR" sz="2600" dirty="0" smtClean="0"/>
              <a:t>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5245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kern="0" noProof="0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5860" y="5805263"/>
            <a:ext cx="9179859" cy="1084113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24624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Introdução-roteiro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1196752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 smtClean="0"/>
              <a:t>A </a:t>
            </a:r>
            <a:r>
              <a:rPr lang="pt-BR" sz="2600" dirty="0"/>
              <a:t>corrupção praticada pelo povo é um problema muito sério, e é importante que conheçamos suas causas e consequências</a:t>
            </a:r>
            <a:r>
              <a:rPr lang="pt-BR" sz="2600" dirty="0" smtClean="0"/>
              <a:t>.</a:t>
            </a:r>
            <a:endParaRPr lang="pt-BR" sz="2600" dirty="0"/>
          </a:p>
          <a:p>
            <a:r>
              <a:rPr lang="pt-BR" sz="2600" dirty="0"/>
              <a:t> </a:t>
            </a:r>
          </a:p>
          <a:p>
            <a:r>
              <a:rPr lang="pt-BR" sz="2600" dirty="0"/>
              <a:t>“A lama devastou o distrito de</a:t>
            </a:r>
            <a:r>
              <a:rPr lang="pt-BR" sz="2600" b="1" dirty="0"/>
              <a:t> Bento Rodrigues,</a:t>
            </a:r>
            <a:r>
              <a:rPr lang="pt-BR" sz="2600" dirty="0"/>
              <a:t> no município de </a:t>
            </a:r>
            <a:r>
              <a:rPr lang="pt-BR" sz="2600" dirty="0" smtClean="0"/>
              <a:t>Mariana/MG, </a:t>
            </a:r>
            <a:r>
              <a:rPr lang="pt-BR" sz="2600" dirty="0"/>
              <a:t>destruindo casas e ocasionando a morte de pessoas, incluindo moradores e funcionários da própria mineradora. Além das perdas humanas e materiais, a lama que escapou em razão do rompimento da barragem provocou um grave impacto ambiental</a:t>
            </a:r>
            <a:r>
              <a:rPr lang="pt-BR" sz="2600" dirty="0" smtClean="0"/>
              <a:t>.”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sz="1000" b="1" dirty="0"/>
              <a:t>Impactos ambientais do acidente em Mariana </a:t>
            </a:r>
            <a:r>
              <a:rPr lang="pt-BR" sz="1000" b="1" cap="all" dirty="0"/>
              <a:t>(MG).</a:t>
            </a:r>
            <a:r>
              <a:rPr lang="pt-BR" sz="1000" cap="all" dirty="0"/>
              <a:t> </a:t>
            </a:r>
            <a:r>
              <a:rPr lang="pt-BR" sz="1000" dirty="0"/>
              <a:t>Disponível em:</a:t>
            </a:r>
            <a:r>
              <a:rPr lang="pt-BR" sz="1000" b="1" dirty="0"/>
              <a:t> </a:t>
            </a:r>
            <a:r>
              <a:rPr lang="pt-BR" sz="1000" b="1" dirty="0" smtClean="0"/>
              <a:t>&lt;</a:t>
            </a:r>
            <a:r>
              <a:rPr lang="pt-BR" sz="1000" dirty="0" smtClean="0"/>
              <a:t>http</a:t>
            </a:r>
            <a:r>
              <a:rPr lang="pt-BR" sz="1000" dirty="0"/>
              <a:t>://</a:t>
            </a:r>
            <a:r>
              <a:rPr lang="pt-BR" sz="1000" dirty="0" smtClean="0"/>
              <a:t>brasilescola.uol.com.br/biologia/impactos-ambientais-acidente-mariana-mg.htm&gt;.</a:t>
            </a:r>
            <a:r>
              <a:rPr lang="pt-BR" sz="1000" b="1" dirty="0" smtClean="0"/>
              <a:t> </a:t>
            </a:r>
            <a:r>
              <a:rPr lang="pt-BR" sz="1000" dirty="0"/>
              <a:t>Acesso </a:t>
            </a:r>
            <a:r>
              <a:rPr lang="pt-BR" sz="1000" dirty="0" smtClean="0"/>
              <a:t>em: </a:t>
            </a:r>
            <a:r>
              <a:rPr lang="pt-BR" sz="1000" dirty="0"/>
              <a:t>19 maio, 2016.</a:t>
            </a:r>
          </a:p>
        </p:txBody>
      </p:sp>
    </p:spTree>
    <p:extLst>
      <p:ext uri="{BB962C8B-B14F-4D97-AF65-F5344CB8AC3E}">
        <p14:creationId xmlns:p14="http://schemas.microsoft.com/office/powerpoint/2010/main" val="33192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Introdução-tese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1484784"/>
            <a:ext cx="878497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“Reflexos de ondas de luz, as cores têm forte influência sobre as pessoas. Animam, relaxam, provocam emoções boas e más. Mas, nesse jogo, a personalidade de cada um e os costumes da época também desempenham um papel</a:t>
            </a:r>
            <a:r>
              <a:rPr lang="pt-BR" sz="2800" dirty="0" smtClean="0"/>
              <a:t>”.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 </a:t>
            </a:r>
          </a:p>
          <a:p>
            <a:r>
              <a:rPr lang="pt-BR" sz="1000" dirty="0"/>
              <a:t>Jogo de Cores.</a:t>
            </a:r>
            <a:r>
              <a:rPr lang="pt-BR" sz="1000" b="1" dirty="0"/>
              <a:t> Revista Superinteressante</a:t>
            </a:r>
            <a:r>
              <a:rPr lang="pt-BR" sz="1000" dirty="0"/>
              <a:t>, n.2, 1988. Disponível em: </a:t>
            </a:r>
            <a:r>
              <a:rPr lang="pt-BR" sz="1000" dirty="0" smtClean="0"/>
              <a:t>&lt;http</a:t>
            </a:r>
            <a:r>
              <a:rPr lang="pt-BR" sz="1000" dirty="0"/>
              <a:t>://</a:t>
            </a:r>
            <a:r>
              <a:rPr lang="pt-BR" sz="1000" dirty="0" smtClean="0"/>
              <a:t>super.abril.com.br/comportamento/jogo-de-cores&gt;. Acesso em: </a:t>
            </a:r>
            <a:r>
              <a:rPr lang="pt-BR" sz="1000" dirty="0"/>
              <a:t>19 maio, 2016. </a:t>
            </a:r>
          </a:p>
        </p:txBody>
      </p:sp>
    </p:spTree>
    <p:extLst>
      <p:ext uri="{BB962C8B-B14F-4D97-AF65-F5344CB8AC3E}">
        <p14:creationId xmlns:p14="http://schemas.microsoft.com/office/powerpoint/2010/main" val="24479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Introdução-exemplo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1196752"/>
            <a:ext cx="87849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	“No </a:t>
            </a:r>
            <a:r>
              <a:rPr lang="pt-BR" sz="2800" dirty="0"/>
              <a:t>ano 50 d.C., o médico romano </a:t>
            </a:r>
            <a:r>
              <a:rPr lang="pt-BR" sz="2800" dirty="0" err="1"/>
              <a:t>Scribonius</a:t>
            </a:r>
            <a:r>
              <a:rPr lang="pt-BR" sz="2800" dirty="0"/>
              <a:t> </a:t>
            </a:r>
            <a:r>
              <a:rPr lang="pt-BR" sz="2800" dirty="0" err="1"/>
              <a:t>Largus</a:t>
            </a:r>
            <a:r>
              <a:rPr lang="pt-BR" sz="2800" dirty="0"/>
              <a:t> recomendava o uso do peixe elétrico para dores de cabeça e ataques </a:t>
            </a:r>
            <a:r>
              <a:rPr lang="pt-BR" sz="2800" dirty="0" smtClean="0"/>
              <a:t>de gota. </a:t>
            </a:r>
            <a:r>
              <a:rPr lang="pt-BR" sz="2800" dirty="0"/>
              <a:t>Em 1786, o italiano Luigi Galvani demonstrou que correntes elétricas podiam ser transmitidas através dos nervos nas pernas de uma rã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	É </a:t>
            </a:r>
            <a:r>
              <a:rPr lang="pt-BR" sz="2800" dirty="0"/>
              <a:t>provável que </a:t>
            </a:r>
            <a:r>
              <a:rPr lang="pt-BR" sz="2800" dirty="0" err="1"/>
              <a:t>Largus</a:t>
            </a:r>
            <a:r>
              <a:rPr lang="pt-BR" sz="2800" dirty="0"/>
              <a:t> e Galvani não tenham imaginado que um dia algumas doenças seriam tratadas com estímulos elétricos aplicados na profundidade do cérebro</a:t>
            </a:r>
            <a:r>
              <a:rPr lang="pt-BR" sz="2800" dirty="0" smtClean="0"/>
              <a:t>. [...]”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sz="1000" dirty="0" smtClean="0"/>
              <a:t>VARELLA, </a:t>
            </a:r>
            <a:r>
              <a:rPr lang="pt-BR" sz="1000" dirty="0" err="1" smtClean="0"/>
              <a:t>Drauzio</a:t>
            </a:r>
            <a:r>
              <a:rPr lang="pt-BR" sz="1000" dirty="0" smtClean="0"/>
              <a:t>. </a:t>
            </a:r>
            <a:r>
              <a:rPr lang="pt-BR" sz="1000" b="1" dirty="0" smtClean="0"/>
              <a:t>Estimulação cerebral profunda</a:t>
            </a:r>
            <a:r>
              <a:rPr lang="pt-BR" sz="1000" b="1" cap="all" dirty="0" smtClean="0"/>
              <a:t>.</a:t>
            </a:r>
            <a:r>
              <a:rPr lang="pt-BR" sz="1000" cap="all" dirty="0" smtClean="0"/>
              <a:t> 23 /05/2016. </a:t>
            </a:r>
            <a:r>
              <a:rPr lang="pt-BR" sz="1000" dirty="0" smtClean="0"/>
              <a:t>Disponível </a:t>
            </a:r>
            <a:r>
              <a:rPr lang="pt-BR" sz="1000" dirty="0"/>
              <a:t>em: </a:t>
            </a:r>
            <a:r>
              <a:rPr lang="pt-BR" sz="1000" dirty="0" smtClean="0"/>
              <a:t>&lt;http</a:t>
            </a:r>
            <a:r>
              <a:rPr lang="pt-BR" sz="1000" dirty="0"/>
              <a:t>://drauziovarella.com.br/drauzio/artigos/estimulacao-cerebral-profunda</a:t>
            </a:r>
            <a:r>
              <a:rPr lang="pt-BR" sz="1000" dirty="0" smtClean="0"/>
              <a:t>/&gt;. </a:t>
            </a:r>
            <a:r>
              <a:rPr lang="pt-BR" sz="1000" b="1" dirty="0" smtClean="0"/>
              <a:t> </a:t>
            </a:r>
            <a:r>
              <a:rPr lang="pt-BR" sz="1000" dirty="0"/>
              <a:t>Acesso </a:t>
            </a:r>
            <a:r>
              <a:rPr lang="pt-BR" sz="1000" dirty="0" smtClean="0"/>
              <a:t>em: </a:t>
            </a:r>
            <a:r>
              <a:rPr lang="pt-BR" sz="1000" dirty="0" smtClean="0"/>
              <a:t>27 </a:t>
            </a:r>
            <a:r>
              <a:rPr lang="pt-BR" sz="1000" dirty="0"/>
              <a:t>maio, 2016.</a:t>
            </a:r>
          </a:p>
        </p:txBody>
      </p:sp>
    </p:spTree>
    <p:extLst>
      <p:ext uri="{BB962C8B-B14F-4D97-AF65-F5344CB8AC3E}">
        <p14:creationId xmlns:p14="http://schemas.microsoft.com/office/powerpoint/2010/main" val="17833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Introdução-interrogação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1196752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“</a:t>
            </a:r>
            <a:r>
              <a:rPr lang="pt-BR" sz="2800" dirty="0"/>
              <a:t>Após o rompimento da barragem  da mineradora Samarco, quais as providências tomadas para amparo às famílias, vítimas da tragédia?”</a:t>
            </a:r>
          </a:p>
          <a:p>
            <a:r>
              <a:rPr lang="pt-BR" sz="2800" dirty="0"/>
              <a:t> 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/>
              <a:t>“O uso de </a:t>
            </a:r>
            <a:r>
              <a:rPr lang="pt-BR" sz="2800" dirty="0" err="1"/>
              <a:t>smart</a:t>
            </a:r>
            <a:r>
              <a:rPr lang="pt-BR" sz="2800" dirty="0"/>
              <a:t> </a:t>
            </a:r>
            <a:r>
              <a:rPr lang="pt-BR" sz="2800" dirty="0" err="1"/>
              <a:t>phones</a:t>
            </a:r>
            <a:r>
              <a:rPr lang="pt-BR" sz="2800" dirty="0"/>
              <a:t> tem crescido no mundo todo, devido a sua popularização. No Brasil, essa tecnologia tem sido o desejo de consumo inclusive de crianças. Porém, quais são as consequências do uso de telefones celulares para nossas crianças?”</a:t>
            </a:r>
          </a:p>
        </p:txBody>
      </p:sp>
    </p:spTree>
    <p:extLst>
      <p:ext uri="{BB962C8B-B14F-4D97-AF65-F5344CB8AC3E}">
        <p14:creationId xmlns:p14="http://schemas.microsoft.com/office/powerpoint/2010/main" val="21678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926" y="4077072"/>
            <a:ext cx="7200900" cy="865187"/>
          </a:xfrm>
        </p:spPr>
        <p:txBody>
          <a:bodyPr/>
          <a:lstStyle/>
          <a:p>
            <a:r>
              <a:rPr lang="pt-BR" u="sng" dirty="0" smtClean="0"/>
              <a:t>Conclusão-resumo ou</a:t>
            </a:r>
            <a:br>
              <a:rPr lang="pt-BR" u="sng" dirty="0" smtClean="0"/>
            </a:br>
            <a:r>
              <a:rPr lang="pt-BR" u="sng" dirty="0" smtClean="0"/>
              <a:t> retomada da tese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8829" y="5157192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 smtClean="0"/>
              <a:t>Observamos</a:t>
            </a:r>
            <a:r>
              <a:rPr lang="pt-BR" sz="3000" dirty="0"/>
              <a:t>, </a:t>
            </a:r>
            <a:r>
              <a:rPr lang="pt-BR" sz="3000" u="sng" dirty="0"/>
              <a:t>dessa maneira</a:t>
            </a:r>
            <a:r>
              <a:rPr lang="pt-BR" sz="3000" dirty="0"/>
              <a:t>, que a tragédia causada pela mineradora Samarco vai muito além dos danos ecológicos e materiais</a:t>
            </a:r>
            <a:r>
              <a:rPr lang="pt-BR" sz="3000" dirty="0" smtClean="0"/>
              <a:t>.</a:t>
            </a:r>
            <a:endParaRPr lang="pt-BR" sz="3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2555776" y="108939"/>
            <a:ext cx="6454724" cy="943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66CC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4000" kern="0" dirty="0" smtClean="0">
                <a:solidFill>
                  <a:srgbClr val="C00000"/>
                </a:solidFill>
              </a:rPr>
              <a:t>CONCLUSÃO</a:t>
            </a:r>
            <a:endParaRPr lang="pt-BR" sz="4000" kern="0" dirty="0">
              <a:solidFill>
                <a:srgbClr val="C00000"/>
              </a:solidFill>
            </a:endParaRPr>
          </a:p>
        </p:txBody>
      </p:sp>
      <p:pic>
        <p:nvPicPr>
          <p:cNvPr id="6" name="Picture 4" descr="http://thumb101.shutterstock.com/display_pic_with_logo/540784/351655727/stock-photo-connected-group-concept-as-many-different-ropes-tied-and-linked-together-as-an-unbreakable-chain-as-3516557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4"/>
          <a:stretch/>
        </p:blipFill>
        <p:spPr bwMode="auto">
          <a:xfrm>
            <a:off x="251520" y="1340768"/>
            <a:ext cx="3600400" cy="35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1520" y="4935206"/>
            <a:ext cx="16561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020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Conclusão-proposta ou</a:t>
            </a:r>
            <a:br>
              <a:rPr lang="pt-BR" u="sng" dirty="0" smtClean="0"/>
            </a:br>
            <a:r>
              <a:rPr lang="pt-BR" u="sng" dirty="0" smtClean="0"/>
              <a:t>de perspectivas futuras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1520" y="1700808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 </a:t>
            </a:r>
          </a:p>
          <a:p>
            <a:r>
              <a:rPr lang="pt-BR" sz="3200" dirty="0" smtClean="0"/>
              <a:t>Conforme </a:t>
            </a:r>
            <a:r>
              <a:rPr lang="pt-BR" sz="3200" dirty="0"/>
              <a:t>os problemas psicológicos levantados nos depoimentos das vítimas da tragédia em Mariana, espera-se que elas sejam assistidas não só em questões financeiras, mas que sejam cuidadas de forma específica no que tange aos danos não materiais, com tratamento psicológico e de qualidade. </a:t>
            </a:r>
          </a:p>
        </p:txBody>
      </p:sp>
    </p:spTree>
    <p:extLst>
      <p:ext uri="{BB962C8B-B14F-4D97-AF65-F5344CB8AC3E}">
        <p14:creationId xmlns:p14="http://schemas.microsoft.com/office/powerpoint/2010/main" val="35615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588" y="332656"/>
            <a:ext cx="7200900" cy="865187"/>
          </a:xfrm>
        </p:spPr>
        <p:txBody>
          <a:bodyPr/>
          <a:lstStyle/>
          <a:p>
            <a:r>
              <a:rPr lang="pt-BR" u="sng" dirty="0" smtClean="0"/>
              <a:t>Conclusão-surpresa</a:t>
            </a:r>
            <a:br>
              <a:rPr lang="pt-BR" u="sng" dirty="0" smtClean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1520" y="126876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 </a:t>
            </a:r>
            <a:r>
              <a:rPr lang="pt-BR" sz="3200" dirty="0" smtClean="0"/>
              <a:t>Pelo </a:t>
            </a:r>
            <a:r>
              <a:rPr lang="pt-BR" sz="3200" dirty="0"/>
              <a:t>que foi discutido, as adaptações de clássicos em quadrinhos podem ser surpreendentes, com resultado divertido e de alto grau de elaboração estética, lembrando-nos da máxima do honorável químico francês Antoine Lavoisier: ‘Na natureza nada se cria, nada se perde, tudo se transforma’ e pode </a:t>
            </a:r>
            <a:r>
              <a:rPr lang="pt-BR" sz="3200" dirty="0" smtClean="0"/>
              <a:t>transformar-se </a:t>
            </a:r>
            <a:r>
              <a:rPr lang="pt-BR" sz="3200" dirty="0"/>
              <a:t>com louvor . Que os suplementos de leitura não percam isso de </a:t>
            </a:r>
            <a:r>
              <a:rPr lang="pt-BR" sz="3200" dirty="0" smtClean="0"/>
              <a:t>vista.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1619</TotalTime>
  <Words>689</Words>
  <Application>Microsoft Office PowerPoint</Application>
  <PresentationFormat>Apresentação na tela (4:3)</PresentationFormat>
  <Paragraphs>106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Tema2</vt:lpstr>
      <vt:lpstr>Apresentação do PowerPoint</vt:lpstr>
      <vt:lpstr>Apresentação do PowerPoint</vt:lpstr>
      <vt:lpstr>Introdução-roteiro</vt:lpstr>
      <vt:lpstr>Introdução-tese</vt:lpstr>
      <vt:lpstr>Introdução-exemplo</vt:lpstr>
      <vt:lpstr>Introdução-interrogação</vt:lpstr>
      <vt:lpstr>Conclusão-resumo ou  retomada da tese</vt:lpstr>
      <vt:lpstr>Conclusão-proposta ou de perspectivas futuras</vt:lpstr>
      <vt:lpstr>Conclusão-surpresa </vt:lpstr>
      <vt:lpstr>CUIDADE COM A SEQUENCIAÇÃO DO TEXTO!</vt:lpstr>
      <vt:lpstr>Apresentação do PowerPoint</vt:lpstr>
      <vt:lpstr>Apresentação do PowerPoint</vt:lpstr>
      <vt:lpstr>Apresentação do PowerPoint</vt:lpstr>
      <vt:lpstr>REVISÃO FINAL: IMPRESCINDÍVEL</vt:lpstr>
      <vt:lpstr>Apresentação do PowerPoint</vt:lpstr>
      <vt:lpstr>5 SEGREDOS PARA UMA ESCRITA EFICIENTE E EFICAZ</vt:lpstr>
      <vt:lpstr>1 - LEITURA</vt:lpstr>
      <vt:lpstr>2 - REFLEXÃO  </vt:lpstr>
      <vt:lpstr>3 - PLANEJAMENTO  </vt:lpstr>
      <vt:lpstr>4 - REVISÃO</vt:lpstr>
      <vt:lpstr>5 - REESCRITA</vt:lpstr>
      <vt:lpstr>TRABALHO!</vt:lpstr>
      <vt:lpstr>Indicações de leitura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Ana Claudia Passos da Silva</cp:lastModifiedBy>
  <cp:revision>245</cp:revision>
  <dcterms:created xsi:type="dcterms:W3CDTF">2013-04-19T18:38:04Z</dcterms:created>
  <dcterms:modified xsi:type="dcterms:W3CDTF">2016-07-27T11:49:43Z</dcterms:modified>
</cp:coreProperties>
</file>