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97" r:id="rId4"/>
    <p:sldId id="298" r:id="rId5"/>
    <p:sldId id="299" r:id="rId6"/>
    <p:sldId id="300" r:id="rId7"/>
    <p:sldId id="301" r:id="rId8"/>
    <p:sldId id="302" r:id="rId9"/>
    <p:sldId id="260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628650" y="1609039"/>
            <a:ext cx="5900939" cy="4182161"/>
          </a:xfrm>
        </p:spPr>
        <p:txBody>
          <a:bodyPr/>
          <a:lstStyle/>
          <a:p>
            <a:r>
              <a:rPr lang="pt-BR" dirty="0" smtClean="0"/>
              <a:t>Estatística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Estatística. Interpretação de Dados.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Prof. Ms. </a:t>
            </a:r>
            <a:r>
              <a:rPr lang="pt-BR" dirty="0" err="1" smtClean="0"/>
              <a:t>Edimar</a:t>
            </a:r>
            <a:r>
              <a:rPr lang="pt-BR" dirty="0" smtClean="0"/>
              <a:t> </a:t>
            </a:r>
            <a:r>
              <a:rPr lang="pt-BR" dirty="0" err="1" smtClean="0"/>
              <a:t>Izidoro</a:t>
            </a:r>
            <a:r>
              <a:rPr lang="pt-BR" dirty="0" smtClean="0"/>
              <a:t> Novaes</a:t>
            </a:r>
            <a:endParaRPr lang="pt-BR" dirty="0"/>
          </a:p>
        </p:txBody>
      </p:sp>
      <p:pic>
        <p:nvPicPr>
          <p:cNvPr id="2" name="Espaço Reservado para Imagem 1"/>
          <p:cNvPicPr>
            <a:picLocks noGrp="1" noChangeAspect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" r="23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6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264947"/>
            <a:ext cx="7896751" cy="4076700"/>
          </a:xfrm>
        </p:spPr>
        <p:txBody>
          <a:bodyPr/>
          <a:lstStyle/>
          <a:p>
            <a:pPr algn="just" fontAlgn="base"/>
            <a:r>
              <a:rPr lang="pt-BR" dirty="0"/>
              <a:t>As mulheres frequentam mais os bancos escolares que os homens, dividem seu tempo entre o trabalho e os cuidados com a casa, geram renda familiar, porém continuam ganhando menos e trabalhando mais que os homens.</a:t>
            </a:r>
          </a:p>
          <a:p>
            <a:pPr algn="just" fontAlgn="base"/>
            <a:r>
              <a:rPr lang="pt-BR" dirty="0"/>
              <a:t>As políticas de benefícios implementadas por empresas preocupadas em facilitar a vida das funcionárias que têm criança pequena em casa já estão chegando ao Brasil. Acordos de horários flexíveis, programas como auxílio-creche, auxílio-babá e auxílio-amamentação são alguns dos benefícios oferecidos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Gráficos. 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5183009"/>
            <a:ext cx="8027083" cy="3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3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91" y="504912"/>
            <a:ext cx="8220630" cy="51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0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851110" y="612819"/>
            <a:ext cx="8061070" cy="5118279"/>
          </a:xfrm>
        </p:spPr>
        <p:txBody>
          <a:bodyPr>
            <a:normAutofit/>
          </a:bodyPr>
          <a:lstStyle/>
          <a:p>
            <a:pPr algn="just" fontAlgn="base"/>
            <a:r>
              <a:rPr lang="pt-BR" dirty="0"/>
              <a:t>Considerando o texto e o gráfico, avalie as afirmações a seguir.</a:t>
            </a:r>
          </a:p>
          <a:p>
            <a:pPr algn="just" fontAlgn="base"/>
            <a:r>
              <a:rPr lang="pt-BR" dirty="0"/>
              <a:t>I. O somatório do tempo dedicado pelas mulheres aos afazeres domésticos e ao trabalho remunerado é superior ao dedicado pelos homens, independentemente do formato da família.</a:t>
            </a:r>
          </a:p>
          <a:p>
            <a:pPr algn="just" fontAlgn="base"/>
            <a:r>
              <a:rPr lang="pt-BR" dirty="0"/>
              <a:t>II. O fragmento de texto e os dados do gráfico apontam para a necessidade de criação de políticas que promovam a igualdade entre os gêneros no que concerne, por exemplo, a tempo médio dedicado ao trabalho e remuneração recebida.</a:t>
            </a:r>
          </a:p>
          <a:p>
            <a:pPr algn="just" fontAlgn="base"/>
            <a:r>
              <a:rPr lang="pt-BR" dirty="0"/>
              <a:t>III. No fragmento de reportagem apresentado, ressalta-se a diferença entre o tempo dedicado por mulheres e homens ao trabalho remunerado, sem alusão aos afazeres domésticos.</a:t>
            </a:r>
          </a:p>
        </p:txBody>
      </p:sp>
    </p:spTree>
    <p:extLst>
      <p:ext uri="{BB962C8B-B14F-4D97-AF65-F5344CB8AC3E}">
        <p14:creationId xmlns:p14="http://schemas.microsoft.com/office/powerpoint/2010/main" val="220930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851110" y="702971"/>
            <a:ext cx="7896751" cy="4076700"/>
          </a:xfrm>
        </p:spPr>
        <p:txBody>
          <a:bodyPr/>
          <a:lstStyle/>
          <a:p>
            <a:r>
              <a:rPr lang="pt-BR" dirty="0" smtClean="0"/>
              <a:t>É correto o que se afirma em:</a:t>
            </a:r>
          </a:p>
          <a:p>
            <a:pPr marL="457200" indent="-457200">
              <a:buAutoNum type="alphaLcParenR"/>
            </a:pPr>
            <a:r>
              <a:rPr lang="pt-BR" dirty="0" smtClean="0"/>
              <a:t>I, apenas.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pt-BR" dirty="0" smtClean="0"/>
              <a:t>III</a:t>
            </a:r>
            <a:r>
              <a:rPr lang="pt-BR" dirty="0"/>
              <a:t>, apenas.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pt-BR" dirty="0" smtClean="0"/>
              <a:t>I e II, </a:t>
            </a:r>
            <a:r>
              <a:rPr lang="pt-BR" dirty="0"/>
              <a:t>apenas.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pt-BR" dirty="0" smtClean="0"/>
              <a:t>II e III, </a:t>
            </a:r>
            <a:r>
              <a:rPr lang="pt-BR" dirty="0"/>
              <a:t>apenas.</a:t>
            </a:r>
          </a:p>
          <a:p>
            <a:pPr marL="457200" indent="-457200">
              <a:buFont typeface="Arial" panose="020B0604020202020204" pitchFamily="34" charset="0"/>
              <a:buAutoNum type="alphaLcParenR"/>
            </a:pPr>
            <a:r>
              <a:rPr lang="pt-BR" dirty="0"/>
              <a:t>I</a:t>
            </a:r>
            <a:r>
              <a:rPr lang="pt-BR" dirty="0" smtClean="0"/>
              <a:t>, II e III.</a:t>
            </a:r>
          </a:p>
          <a:p>
            <a:endParaRPr lang="pt-BR" dirty="0"/>
          </a:p>
          <a:p>
            <a:r>
              <a:rPr lang="pt-BR" dirty="0" smtClean="0"/>
              <a:t>Letra C. I e II apenas.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3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735199" y="561305"/>
            <a:ext cx="7896751" cy="4076700"/>
          </a:xfrm>
        </p:spPr>
        <p:txBody>
          <a:bodyPr/>
          <a:lstStyle/>
          <a:p>
            <a:pPr algn="just"/>
            <a:r>
              <a:rPr lang="pt-BR" dirty="0"/>
              <a:t>Considere que uma rede de supermercados tenha contratado um analista de informática para elaborar um plano de prevenção de erros na operação do software das lojas. Com o objetivo de melhorar a tomada de decisão, o analista classificou os erros quanto ao tempo de emprego do operador (linha) e quanto aos setores que originaram os erros (coluna). Os dados levantados são apresentados na tabela abaixo.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32" y="3278143"/>
            <a:ext cx="7100483" cy="21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8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863989" y="484031"/>
            <a:ext cx="7896751" cy="4076700"/>
          </a:xfrm>
        </p:spPr>
        <p:txBody>
          <a:bodyPr/>
          <a:lstStyle/>
          <a:p>
            <a:pPr algn="just"/>
            <a:r>
              <a:rPr lang="pt-BR" dirty="0"/>
              <a:t>Considerando essas informações, conclui-se que a probabilidade aproxima de um erro ser cometido por um operador com tempo de emprego correspondente a 4 anos ou menos é </a:t>
            </a:r>
            <a:r>
              <a:rPr lang="pt-BR" dirty="0" smtClean="0"/>
              <a:t>de:</a:t>
            </a:r>
          </a:p>
          <a:p>
            <a:pPr marL="457200" indent="-457200" algn="just">
              <a:buAutoNum type="alphaLcParenR"/>
            </a:pPr>
            <a:r>
              <a:rPr lang="pt-BR" dirty="0" smtClean="0"/>
              <a:t>17%</a:t>
            </a:r>
          </a:p>
          <a:p>
            <a:pPr marL="457200" indent="-457200" algn="just">
              <a:buAutoNum type="alphaLcParenR"/>
            </a:pPr>
            <a:r>
              <a:rPr lang="pt-BR" dirty="0" smtClean="0"/>
              <a:t>33%</a:t>
            </a:r>
          </a:p>
          <a:p>
            <a:pPr marL="457200" indent="-457200" algn="just">
              <a:buAutoNum type="alphaLcParenR"/>
            </a:pPr>
            <a:r>
              <a:rPr lang="pt-BR" dirty="0" smtClean="0"/>
              <a:t>50%</a:t>
            </a:r>
          </a:p>
          <a:p>
            <a:pPr marL="457200" indent="-457200" algn="just">
              <a:buAutoNum type="alphaLcParenR"/>
            </a:pPr>
            <a:r>
              <a:rPr lang="pt-BR" dirty="0" smtClean="0"/>
              <a:t>67%</a:t>
            </a:r>
          </a:p>
          <a:p>
            <a:pPr marL="457200" indent="-457200" algn="just">
              <a:buAutoNum type="alphaLcParenR"/>
            </a:pPr>
            <a:r>
              <a:rPr lang="pt-BR" dirty="0" smtClean="0"/>
              <a:t>83%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88" y="5048092"/>
            <a:ext cx="3510141" cy="7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1877</TotalTime>
  <Words>366</Words>
  <Application>Microsoft Office PowerPoint</Application>
  <PresentationFormat>Apresentação na tela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Estatística  </vt:lpstr>
      <vt:lpstr>Estatística. Interpretação de Dados.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Win7</cp:lastModifiedBy>
  <cp:revision>93</cp:revision>
  <dcterms:created xsi:type="dcterms:W3CDTF">2019-02-06T19:28:48Z</dcterms:created>
  <dcterms:modified xsi:type="dcterms:W3CDTF">2019-10-11T12:07:35Z</dcterms:modified>
</cp:coreProperties>
</file>