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9" r:id="rId2"/>
    <p:sldId id="330" r:id="rId3"/>
    <p:sldId id="347" r:id="rId4"/>
    <p:sldId id="319" r:id="rId5"/>
    <p:sldId id="356" r:id="rId6"/>
    <p:sldId id="321" r:id="rId7"/>
    <p:sldId id="364" r:id="rId8"/>
    <p:sldId id="334" r:id="rId9"/>
    <p:sldId id="357" r:id="rId10"/>
    <p:sldId id="349" r:id="rId11"/>
    <p:sldId id="358" r:id="rId12"/>
    <p:sldId id="359" r:id="rId13"/>
    <p:sldId id="360" r:id="rId14"/>
    <p:sldId id="363" r:id="rId15"/>
    <p:sldId id="341" r:id="rId16"/>
    <p:sldId id="365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CC"/>
    <a:srgbClr val="1B14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645" autoAdjust="0"/>
  </p:normalViewPr>
  <p:slideViewPr>
    <p:cSldViewPr>
      <p:cViewPr>
        <p:scale>
          <a:sx n="100" d="100"/>
          <a:sy n="100" d="100"/>
        </p:scale>
        <p:origin x="-1224" y="-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69100" y="115888"/>
            <a:ext cx="2195513" cy="59055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79388" y="115888"/>
            <a:ext cx="6437312" cy="59055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79388" y="1125538"/>
            <a:ext cx="4316412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316413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63713" y="115888"/>
            <a:ext cx="720090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25538"/>
            <a:ext cx="87852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8388424" y="6381328"/>
            <a:ext cx="576263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8A702CED-7586-48B9-9641-5E039316CC69}" type="slidenum">
              <a:rPr lang="pt-BR" sz="1400"/>
              <a:pPr algn="r">
                <a:defRPr/>
              </a:pPr>
              <a:t>‹nº›</a:t>
            </a:fld>
            <a:endParaRPr lang="pt-BR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pt-BR" sz="3200" b="1" kern="0" dirty="0">
                <a:solidFill>
                  <a:srgbClr val="3366CC"/>
                </a:solidFill>
                <a:latin typeface="+mj-lt"/>
                <a:ea typeface="+mj-ea"/>
                <a:cs typeface="+mj-cs"/>
              </a:rPr>
              <a:t>NIVELAMENTO DE LÍNGUA PORTUGUESA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5949280"/>
            <a:ext cx="9144000" cy="910045"/>
          </a:xfrm>
        </p:spPr>
        <p:txBody>
          <a:bodyPr/>
          <a:lstStyle/>
          <a:p>
            <a:pPr eaLnBrk="1" hangingPunct="1"/>
            <a:r>
              <a:rPr lang="pt-BR" dirty="0" smtClean="0"/>
              <a:t>Prof.ª Dra. Angela Enz Teixeira</a:t>
            </a:r>
          </a:p>
          <a:p>
            <a:pPr eaLnBrk="1" hangingPunct="1"/>
            <a:endParaRPr lang="pt-B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tângulo 1"/>
          <p:cNvSpPr>
            <a:spLocks noChangeArrowheads="1"/>
          </p:cNvSpPr>
          <p:nvPr/>
        </p:nvSpPr>
        <p:spPr bwMode="auto">
          <a:xfrm>
            <a:off x="214313" y="2133600"/>
            <a:ext cx="4248150" cy="437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600" dirty="0"/>
              <a:t> </a:t>
            </a:r>
            <a:endParaRPr lang="pt-BR" sz="2600" b="1" u="sng" dirty="0"/>
          </a:p>
          <a:p>
            <a:r>
              <a:rPr lang="pt-BR" sz="2600" dirty="0"/>
              <a:t>Isto é, o texto nasce a partir de significados atribuídos pelo autor e é </a:t>
            </a:r>
            <a:r>
              <a:rPr lang="pt-BR" sz="2600" dirty="0" err="1"/>
              <a:t>recontextualizado</a:t>
            </a:r>
            <a:r>
              <a:rPr lang="pt-BR" sz="2600" dirty="0"/>
              <a:t> pelo leitor, que procura atribuir-lhe sentidos a partir do que já sabe e com o que o autor propõe. </a:t>
            </a:r>
          </a:p>
          <a:p>
            <a:endParaRPr lang="pt-BR" sz="2600" dirty="0"/>
          </a:p>
          <a:p>
            <a:r>
              <a:rPr lang="pt-BR" dirty="0"/>
              <a:t>(ARCINE, 2015).</a:t>
            </a:r>
            <a:endParaRPr lang="pt-BR" b="1" u="sng" dirty="0"/>
          </a:p>
        </p:txBody>
      </p:sp>
      <p:sp>
        <p:nvSpPr>
          <p:cNvPr id="12291" name="Título 1"/>
          <p:cNvSpPr txBox="1">
            <a:spLocks/>
          </p:cNvSpPr>
          <p:nvPr/>
        </p:nvSpPr>
        <p:spPr bwMode="auto">
          <a:xfrm>
            <a:off x="1908175" y="115888"/>
            <a:ext cx="7091363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pt-BR" sz="3200" b="1">
                <a:solidFill>
                  <a:srgbClr val="0000FF"/>
                </a:solidFill>
              </a:rPr>
              <a:t>QUAL O LIMITE DAS INFERÊNCIAS DO LEITOR?</a:t>
            </a:r>
          </a:p>
        </p:txBody>
      </p:sp>
      <p:sp>
        <p:nvSpPr>
          <p:cNvPr id="12293" name="Retângulo 2"/>
          <p:cNvSpPr>
            <a:spLocks noChangeArrowheads="1"/>
          </p:cNvSpPr>
          <p:nvPr/>
        </p:nvSpPr>
        <p:spPr bwMode="auto">
          <a:xfrm>
            <a:off x="146050" y="1223963"/>
            <a:ext cx="8853488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600"/>
              <a:t>O leitor possui liberdade para construir sentidos, mas ele é, de certa maneira, limitado pelos significados trazidos pelo texto e pelas suas condições de uso.</a:t>
            </a:r>
          </a:p>
        </p:txBody>
      </p:sp>
      <p:pic>
        <p:nvPicPr>
          <p:cNvPr id="2050" name="Picture 2" descr="http://thumb1.shutterstock.com/display_pic_with_logo/325834/175520738/stock-photo-child-opened-a-magic-book-17552073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56"/>
          <a:stretch/>
        </p:blipFill>
        <p:spPr bwMode="auto">
          <a:xfrm>
            <a:off x="5243936" y="4005064"/>
            <a:ext cx="3659838" cy="2382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4452083" y="2567705"/>
            <a:ext cx="4572000" cy="1477328"/>
          </a:xfrm>
          <a:prstGeom prst="rect">
            <a:avLst/>
          </a:prstGeom>
          <a:solidFill>
            <a:schemeClr val="accent5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rgbClr val="0070C0"/>
                </a:solidFill>
              </a:rPr>
              <a:t>*** AS INFERÊNCIAS SÃO ORIENTADAS PELO TEXTO. LOGO, A SUBJETIVIDADE NÃO PODE ATRAPALHAR SUA COERÊNCIA GLOBAL ***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5220072" y="6371906"/>
            <a:ext cx="27363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smtClean="0"/>
              <a:t>Imagem: </a:t>
            </a:r>
            <a:r>
              <a:rPr lang="pt-BR" sz="600" dirty="0" err="1" smtClean="0"/>
              <a:t>Shutterstock</a:t>
            </a:r>
            <a:r>
              <a:rPr lang="pt-BR" sz="600" dirty="0" smtClean="0"/>
              <a:t>.</a:t>
            </a:r>
            <a:endParaRPr lang="pt-BR" sz="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>
          <a:xfrm>
            <a:off x="3779912" y="116632"/>
            <a:ext cx="5040313" cy="908050"/>
          </a:xfrm>
        </p:spPr>
        <p:txBody>
          <a:bodyPr/>
          <a:lstStyle/>
          <a:p>
            <a:r>
              <a:rPr lang="pt-BR" sz="3200" b="1" dirty="0" smtClean="0">
                <a:solidFill>
                  <a:srgbClr val="1B14A8"/>
                </a:solidFill>
                <a:latin typeface="Arial" charset="0"/>
                <a:cs typeface="Arial" charset="0"/>
              </a:rPr>
              <a:t>COMO LER MELHOR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9512" y="1196752"/>
            <a:ext cx="8821613" cy="550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sz="2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ESTRATÉGIAS METACOGNITIVAS DE LEITURA</a:t>
            </a:r>
            <a:endParaRPr lang="pt-BR" sz="26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pt-BR" sz="32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pt-BR" sz="32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1- ATIVIDADES DE PRÉ-LEITURA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pt-BR" sz="3200" dirty="0">
                <a:latin typeface="Arial" pitchFamily="34" charset="0"/>
                <a:cs typeface="Arial" pitchFamily="34" charset="0"/>
              </a:rPr>
              <a:t>Prestar atenção na macroestrutura textual.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pt-BR" sz="3200" dirty="0">
                <a:latin typeface="Arial" pitchFamily="34" charset="0"/>
                <a:cs typeface="Arial" pitchFamily="34" charset="0"/>
              </a:rPr>
              <a:t>Definir quais os objetivos da leitura.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pt-BR" sz="3200" dirty="0">
                <a:latin typeface="Arial" pitchFamily="34" charset="0"/>
                <a:cs typeface="Arial" pitchFamily="34" charset="0"/>
              </a:rPr>
              <a:t>Identificar o tema.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pt-BR" sz="3200" dirty="0">
                <a:latin typeface="Arial" pitchFamily="34" charset="0"/>
                <a:cs typeface="Arial" pitchFamily="34" charset="0"/>
              </a:rPr>
              <a:t>Tecer hipóteses sobre o</a:t>
            </a:r>
          </a:p>
          <a:p>
            <a:pPr marL="457200" indent="-457200">
              <a:defRPr/>
            </a:pPr>
            <a:r>
              <a:rPr lang="pt-BR" sz="3200" dirty="0">
                <a:latin typeface="Arial" pitchFamily="34" charset="0"/>
                <a:cs typeface="Arial" pitchFamily="34" charset="0"/>
              </a:rPr>
              <a:t> texto.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pt-BR" sz="3200" dirty="0">
                <a:latin typeface="Arial" pitchFamily="34" charset="0"/>
                <a:cs typeface="Arial" pitchFamily="34" charset="0"/>
              </a:rPr>
              <a:t>Ativar o conhecimento </a:t>
            </a:r>
          </a:p>
          <a:p>
            <a:pPr marL="457200" indent="-457200">
              <a:defRPr/>
            </a:pPr>
            <a:r>
              <a:rPr lang="pt-BR" sz="3200" dirty="0">
                <a:latin typeface="Arial" pitchFamily="34" charset="0"/>
                <a:cs typeface="Arial" pitchFamily="34" charset="0"/>
              </a:rPr>
              <a:t>prévio em relação ao </a:t>
            </a:r>
          </a:p>
          <a:p>
            <a:pPr marL="457200" indent="-457200">
              <a:defRPr/>
            </a:pPr>
            <a:r>
              <a:rPr lang="pt-BR" sz="3200" dirty="0">
                <a:latin typeface="Arial" pitchFamily="34" charset="0"/>
                <a:cs typeface="Arial" pitchFamily="34" charset="0"/>
              </a:rPr>
              <a:t>assunto que será lido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.</a:t>
            </a:r>
            <a:endParaRPr lang="pt-BR" sz="3200" dirty="0"/>
          </a:p>
        </p:txBody>
      </p:sp>
      <p:pic>
        <p:nvPicPr>
          <p:cNvPr id="13316" name="Picture 5" descr="http://thumb1.shutterstock.com/display_pic_with_logo/350587/225520978/stock-photo-a-young-man-reading-a-book-225520978.jpg"/>
          <p:cNvPicPr>
            <a:picLocks noChangeAspect="1" noChangeArrowheads="1"/>
          </p:cNvPicPr>
          <p:nvPr/>
        </p:nvPicPr>
        <p:blipFill rotWithShape="1">
          <a:blip r:embed="rId2"/>
          <a:srcRect b="5753"/>
          <a:stretch/>
        </p:blipFill>
        <p:spPr bwMode="auto">
          <a:xfrm>
            <a:off x="5268913" y="4005064"/>
            <a:ext cx="3732212" cy="2491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5268913" y="6496203"/>
            <a:ext cx="27363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smtClean="0"/>
              <a:t>Imagem: </a:t>
            </a:r>
            <a:r>
              <a:rPr lang="pt-BR" sz="600" dirty="0" err="1" smtClean="0"/>
              <a:t>Shutterstock</a:t>
            </a:r>
            <a:r>
              <a:rPr lang="pt-BR" sz="600" dirty="0" smtClean="0"/>
              <a:t>.</a:t>
            </a:r>
            <a:endParaRPr lang="pt-BR" sz="600" dirty="0"/>
          </a:p>
        </p:txBody>
      </p:sp>
    </p:spTree>
    <p:extLst>
      <p:ext uri="{BB962C8B-B14F-4D97-AF65-F5344CB8AC3E}">
        <p14:creationId xmlns:p14="http://schemas.microsoft.com/office/powerpoint/2010/main" val="392662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2"/>
          <p:cNvSpPr>
            <a:spLocks noChangeArrowheads="1"/>
          </p:cNvSpPr>
          <p:nvPr/>
        </p:nvSpPr>
        <p:spPr bwMode="auto">
          <a:xfrm>
            <a:off x="34925" y="1196975"/>
            <a:ext cx="8785225" cy="5509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>
              <a:defRPr/>
            </a:pPr>
            <a:endParaRPr lang="pt-BR" sz="3200" b="1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pt-BR" sz="3200" b="1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pt-BR" sz="32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 </a:t>
            </a:r>
            <a:r>
              <a:rPr lang="pt-BR" sz="32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- DURANTE A LEITURA</a:t>
            </a:r>
          </a:p>
          <a:p>
            <a:pPr>
              <a:defRPr/>
            </a:pPr>
            <a:endParaRPr lang="pt-BR" sz="3200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pt-BR" sz="32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 charset="0"/>
              <a:buChar char="•"/>
              <a:defRPr/>
            </a:pPr>
            <a:r>
              <a:rPr lang="pt-BR" sz="3200" dirty="0">
                <a:latin typeface="Arial" pitchFamily="34" charset="0"/>
                <a:cs typeface="Arial" pitchFamily="34" charset="0"/>
              </a:rPr>
              <a:t>1ª LEITURA INTEGRAL - Realizar a leitura de forma integral, silenciosa, do começo ao fim, grifando palavras desconhecidas e passagens difíceis.</a:t>
            </a:r>
          </a:p>
          <a:p>
            <a:pPr>
              <a:defRPr/>
            </a:pPr>
            <a:endParaRPr lang="pt-BR" sz="32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pt-BR" sz="3200" dirty="0"/>
          </a:p>
        </p:txBody>
      </p:sp>
      <p:pic>
        <p:nvPicPr>
          <p:cNvPr id="14339" name="Picture 5" descr="http://thumb1.shutterstock.com/display_pic_with_logo/77552/77552,1304930144,8/stock-photo-highlighter-and-word-solution-concept-business-background-76835116.jpg"/>
          <p:cNvPicPr>
            <a:picLocks noChangeAspect="1" noChangeArrowheads="1"/>
          </p:cNvPicPr>
          <p:nvPr/>
        </p:nvPicPr>
        <p:blipFill rotWithShape="1">
          <a:blip r:embed="rId2"/>
          <a:srcRect b="7529"/>
          <a:stretch/>
        </p:blipFill>
        <p:spPr bwMode="auto">
          <a:xfrm>
            <a:off x="5891577" y="1412776"/>
            <a:ext cx="2916904" cy="1918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aixaDeTexto 3"/>
          <p:cNvSpPr txBox="1"/>
          <p:nvPr/>
        </p:nvSpPr>
        <p:spPr>
          <a:xfrm>
            <a:off x="5891577" y="3327208"/>
            <a:ext cx="27363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smtClean="0"/>
              <a:t>Imagem: </a:t>
            </a:r>
            <a:r>
              <a:rPr lang="pt-BR" sz="600" dirty="0" err="1" smtClean="0"/>
              <a:t>Shutterstock</a:t>
            </a:r>
            <a:r>
              <a:rPr lang="pt-BR" sz="600" dirty="0" smtClean="0"/>
              <a:t>.</a:t>
            </a:r>
            <a:endParaRPr lang="pt-BR" sz="600" dirty="0"/>
          </a:p>
        </p:txBody>
      </p:sp>
    </p:spTree>
    <p:extLst>
      <p:ext uri="{BB962C8B-B14F-4D97-AF65-F5344CB8AC3E}">
        <p14:creationId xmlns:p14="http://schemas.microsoft.com/office/powerpoint/2010/main" val="220347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>
          <a:xfrm>
            <a:off x="3851920" y="188640"/>
            <a:ext cx="5040313" cy="908050"/>
          </a:xfrm>
        </p:spPr>
        <p:txBody>
          <a:bodyPr/>
          <a:lstStyle/>
          <a:p>
            <a:r>
              <a:rPr lang="pt-BR" sz="2600" b="1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3 – PÓS-LEITURA</a:t>
            </a:r>
            <a:endParaRPr lang="pt-BR" sz="2600" b="1" dirty="0" smtClean="0">
              <a:latin typeface="Arial" charset="0"/>
              <a:cs typeface="Arial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79388" y="1268413"/>
            <a:ext cx="8964612" cy="48942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sz="2600" b="1" dirty="0">
                <a:latin typeface="Arial" pitchFamily="34" charset="0"/>
                <a:cs typeface="Arial" pitchFamily="34" charset="0"/>
              </a:rPr>
              <a:t>2ª LEITURA exploratória </a:t>
            </a:r>
            <a:r>
              <a:rPr lang="pt-BR" sz="2600" dirty="0">
                <a:latin typeface="Arial" pitchFamily="34" charset="0"/>
                <a:cs typeface="Arial" pitchFamily="34" charset="0"/>
              </a:rPr>
              <a:t>- grife as principais ideias do texto, faça comentários sobre elas, tome notas, esquematize, circule palavras-chave, sintetize as ideias dos parágrafos etc.</a:t>
            </a:r>
          </a:p>
          <a:p>
            <a:pPr>
              <a:defRPr/>
            </a:pPr>
            <a:endParaRPr lang="pt-BR" sz="26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pt-BR" sz="2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EXTRAPOLE O TEXTO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pt-BR" sz="2600" dirty="0">
                <a:latin typeface="Arial" pitchFamily="34" charset="0"/>
                <a:cs typeface="Arial" pitchFamily="34" charset="0"/>
              </a:rPr>
              <a:t>Formule questões que</a:t>
            </a:r>
          </a:p>
          <a:p>
            <a:pPr>
              <a:defRPr/>
            </a:pPr>
            <a:r>
              <a:rPr lang="pt-BR" sz="2600" dirty="0">
                <a:latin typeface="Arial" pitchFamily="34" charset="0"/>
                <a:cs typeface="Arial" pitchFamily="34" charset="0"/>
              </a:rPr>
              <a:t> inter-relacionem o texto</a:t>
            </a:r>
          </a:p>
          <a:p>
            <a:pPr>
              <a:defRPr/>
            </a:pPr>
            <a:r>
              <a:rPr lang="pt-BR" sz="2600" dirty="0">
                <a:latin typeface="Arial" pitchFamily="34" charset="0"/>
                <a:cs typeface="Arial" pitchFamily="34" charset="0"/>
              </a:rPr>
              <a:t> lido com outros textos</a:t>
            </a:r>
          </a:p>
          <a:p>
            <a:pPr>
              <a:defRPr/>
            </a:pPr>
            <a:r>
              <a:rPr lang="pt-BR" sz="2600" dirty="0">
                <a:latin typeface="Arial" pitchFamily="34" charset="0"/>
                <a:cs typeface="Arial" pitchFamily="34" charset="0"/>
              </a:rPr>
              <a:t>ou situações.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pt-BR" sz="2600" dirty="0">
                <a:latin typeface="Arial" pitchFamily="34" charset="0"/>
                <a:cs typeface="Arial" pitchFamily="34" charset="0"/>
              </a:rPr>
              <a:t>Produza um texto </a:t>
            </a:r>
          </a:p>
          <a:p>
            <a:pPr>
              <a:defRPr/>
            </a:pPr>
            <a:r>
              <a:rPr lang="pt-BR" sz="2600" dirty="0">
                <a:latin typeface="Arial" pitchFamily="34" charset="0"/>
                <a:cs typeface="Arial" pitchFamily="34" charset="0"/>
              </a:rPr>
              <a:t>novo: resumo, resenha...</a:t>
            </a:r>
          </a:p>
        </p:txBody>
      </p:sp>
      <p:pic>
        <p:nvPicPr>
          <p:cNvPr id="15364" name="Picture 5" descr="http://thumb1.shutterstock.com/display_pic_with_logo/1465907/208823614/stock-photo-close-up-of-a-young-girl-writing-into-her-diary-in-the-park-208823614.jpg"/>
          <p:cNvPicPr>
            <a:picLocks noChangeAspect="1" noChangeArrowheads="1"/>
          </p:cNvPicPr>
          <p:nvPr/>
        </p:nvPicPr>
        <p:blipFill rotWithShape="1">
          <a:blip r:embed="rId2"/>
          <a:srcRect b="8232"/>
          <a:stretch/>
        </p:blipFill>
        <p:spPr bwMode="auto">
          <a:xfrm>
            <a:off x="4156075" y="2924176"/>
            <a:ext cx="4960938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4156075" y="6162676"/>
            <a:ext cx="27363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smtClean="0"/>
              <a:t>Imagem: </a:t>
            </a:r>
            <a:r>
              <a:rPr lang="pt-BR" sz="600" dirty="0" err="1" smtClean="0"/>
              <a:t>Shutterstock</a:t>
            </a:r>
            <a:r>
              <a:rPr lang="pt-BR" sz="600" dirty="0" smtClean="0"/>
              <a:t>.</a:t>
            </a:r>
            <a:endParaRPr lang="pt-BR" sz="600" dirty="0"/>
          </a:p>
        </p:txBody>
      </p:sp>
    </p:spTree>
    <p:extLst>
      <p:ext uri="{BB962C8B-B14F-4D97-AF65-F5344CB8AC3E}">
        <p14:creationId xmlns:p14="http://schemas.microsoft.com/office/powerpoint/2010/main" val="313919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tângulo 1"/>
          <p:cNvSpPr>
            <a:spLocks noChangeArrowheads="1"/>
          </p:cNvSpPr>
          <p:nvPr/>
        </p:nvSpPr>
        <p:spPr bwMode="auto">
          <a:xfrm>
            <a:off x="2124075" y="285750"/>
            <a:ext cx="67341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altLang="pt-BR" sz="4000" b="1" dirty="0" smtClean="0">
                <a:solidFill>
                  <a:srgbClr val="0000FF"/>
                </a:solidFill>
              </a:rPr>
              <a:t>Leia para alguém!</a:t>
            </a:r>
            <a:endParaRPr lang="pt-BR" altLang="pt-BR" sz="4000" dirty="0">
              <a:solidFill>
                <a:srgbClr val="0000FF"/>
              </a:solidFill>
            </a:endParaRPr>
          </a:p>
        </p:txBody>
      </p:sp>
      <p:pic>
        <p:nvPicPr>
          <p:cNvPr id="17411" name="Picture 4" descr="http://thumb7.shutterstock.com/display_pic_with_logo/71188/113508451/stock-photo-couple-of-students-with-sitting-at-campus-park-and-reading-book-113508451.jpg"/>
          <p:cNvPicPr>
            <a:picLocks noChangeAspect="1" noChangeArrowheads="1"/>
          </p:cNvPicPr>
          <p:nvPr/>
        </p:nvPicPr>
        <p:blipFill rotWithShape="1">
          <a:blip r:embed="rId2"/>
          <a:srcRect b="6072"/>
          <a:stretch/>
        </p:blipFill>
        <p:spPr bwMode="auto">
          <a:xfrm>
            <a:off x="266606" y="1276981"/>
            <a:ext cx="4584700" cy="3204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Retângulo 1"/>
          <p:cNvSpPr>
            <a:spLocks noChangeArrowheads="1"/>
          </p:cNvSpPr>
          <p:nvPr/>
        </p:nvSpPr>
        <p:spPr bwMode="auto">
          <a:xfrm>
            <a:off x="214313" y="4724400"/>
            <a:ext cx="3960812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4000" b="1">
                <a:solidFill>
                  <a:srgbClr val="0000FF"/>
                </a:solidFill>
              </a:rPr>
              <a:t>Que tal ler com alguém?</a:t>
            </a:r>
            <a:endParaRPr lang="pt-BR" altLang="pt-BR" sz="4000">
              <a:solidFill>
                <a:srgbClr val="0000FF"/>
              </a:solidFill>
            </a:endParaRPr>
          </a:p>
        </p:txBody>
      </p:sp>
      <p:pic>
        <p:nvPicPr>
          <p:cNvPr id="17413" name="Picture 2" descr="http://thumb7.shutterstock.com/display_pic_with_logo/187633/141036109/stock-photo-bible-group-reading-together-141036109.jpg"/>
          <p:cNvPicPr>
            <a:picLocks noChangeAspect="1" noChangeArrowheads="1"/>
          </p:cNvPicPr>
          <p:nvPr/>
        </p:nvPicPr>
        <p:blipFill rotWithShape="1">
          <a:blip r:embed="rId3"/>
          <a:srcRect b="6570"/>
          <a:stretch/>
        </p:blipFill>
        <p:spPr bwMode="auto">
          <a:xfrm>
            <a:off x="4146108" y="2855796"/>
            <a:ext cx="4894263" cy="325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395536" y="6255009"/>
            <a:ext cx="27363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smtClean="0"/>
              <a:t>Imagens: </a:t>
            </a:r>
            <a:r>
              <a:rPr lang="pt-BR" sz="600" dirty="0" err="1" smtClean="0"/>
              <a:t>Shutterstock</a:t>
            </a:r>
            <a:r>
              <a:rPr lang="pt-BR" sz="600" dirty="0" smtClean="0"/>
              <a:t>.</a:t>
            </a:r>
            <a:endParaRPr lang="pt-BR" sz="600" dirty="0"/>
          </a:p>
        </p:txBody>
      </p:sp>
    </p:spTree>
    <p:extLst>
      <p:ext uri="{BB962C8B-B14F-4D97-AF65-F5344CB8AC3E}">
        <p14:creationId xmlns:p14="http://schemas.microsoft.com/office/powerpoint/2010/main" val="237473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1B14A8"/>
                </a:solidFill>
              </a:rPr>
              <a:t>REFERÊNCIAS </a:t>
            </a:r>
          </a:p>
        </p:txBody>
      </p:sp>
      <p:sp>
        <p:nvSpPr>
          <p:cNvPr id="43011" name="Retângulo 2"/>
          <p:cNvSpPr>
            <a:spLocks noChangeArrowheads="1"/>
          </p:cNvSpPr>
          <p:nvPr/>
        </p:nvSpPr>
        <p:spPr bwMode="auto">
          <a:xfrm>
            <a:off x="323850" y="1582738"/>
            <a:ext cx="84963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dirty="0"/>
              <a:t>ARCINE, Raquel de Freitas. </a:t>
            </a:r>
            <a:r>
              <a:rPr lang="pt-BR" b="1" dirty="0"/>
              <a:t>Leitura e produção textual. </a:t>
            </a:r>
            <a:r>
              <a:rPr lang="pt-BR" dirty="0"/>
              <a:t>Maringá/PR:UNICESUMAR, 2015.</a:t>
            </a:r>
          </a:p>
          <a:p>
            <a:r>
              <a:rPr lang="pt-BR" dirty="0" smtClean="0"/>
              <a:t>COLOMER</a:t>
            </a:r>
            <a:r>
              <a:rPr lang="pt-BR" dirty="0"/>
              <a:t>, Teresa; CAMPS, Anna. </a:t>
            </a:r>
            <a:r>
              <a:rPr lang="pt-BR" b="1" dirty="0" smtClean="0"/>
              <a:t>Ensinar </a:t>
            </a:r>
            <a:r>
              <a:rPr lang="pt-BR" b="1" dirty="0"/>
              <a:t>a ler, ensinar a compreender.</a:t>
            </a:r>
            <a:r>
              <a:rPr lang="pt-BR" i="1" dirty="0"/>
              <a:t> </a:t>
            </a:r>
            <a:r>
              <a:rPr lang="pt-BR" dirty="0"/>
              <a:t>Trad. Fátima Murad. Porto Alegre: Artmed, </a:t>
            </a:r>
            <a:r>
              <a:rPr lang="pt-BR" dirty="0" smtClean="0"/>
              <a:t>2002.</a:t>
            </a:r>
          </a:p>
          <a:p>
            <a:r>
              <a:rPr lang="pt-BR" dirty="0" smtClean="0"/>
              <a:t>FIORIN</a:t>
            </a:r>
            <a:r>
              <a:rPr lang="pt-BR" dirty="0"/>
              <a:t>, J.; SAVIOLI, F. </a:t>
            </a:r>
            <a:r>
              <a:rPr lang="pt-BR" b="1" dirty="0"/>
              <a:t>Para entender o texto. </a:t>
            </a:r>
            <a:r>
              <a:rPr lang="pt-BR" dirty="0"/>
              <a:t>São Paulo: Ática. 2003.</a:t>
            </a:r>
          </a:p>
          <a:p>
            <a:endParaRPr lang="pt-BR" b="1" u="sng" dirty="0"/>
          </a:p>
          <a:p>
            <a:r>
              <a:rPr lang="pt-BR" b="1" u="sng" dirty="0">
                <a:solidFill>
                  <a:srgbClr val="0000FF"/>
                </a:solidFill>
              </a:rPr>
              <a:t>SUGESTÃO</a:t>
            </a:r>
          </a:p>
          <a:p>
            <a:endParaRPr lang="pt-BR" b="1" u="sng" dirty="0">
              <a:solidFill>
                <a:srgbClr val="0000FF"/>
              </a:solidFill>
            </a:endParaRPr>
          </a:p>
          <a:p>
            <a:r>
              <a:rPr lang="pt-BR" dirty="0"/>
              <a:t>MENEGASSI, </a:t>
            </a:r>
            <a:r>
              <a:rPr lang="pt-BR" dirty="0" err="1"/>
              <a:t>Renilson</a:t>
            </a:r>
            <a:r>
              <a:rPr lang="pt-BR" dirty="0"/>
              <a:t> José. Estratégias </a:t>
            </a:r>
            <a:r>
              <a:rPr lang="pt-BR" dirty="0" err="1"/>
              <a:t>metacognitivas</a:t>
            </a:r>
            <a:r>
              <a:rPr lang="pt-BR" dirty="0"/>
              <a:t> no processo de leitura. </a:t>
            </a:r>
            <a:r>
              <a:rPr lang="pt-BR" b="1" dirty="0"/>
              <a:t>Revista UNIMAR</a:t>
            </a:r>
            <a:r>
              <a:rPr lang="pt-BR" dirty="0"/>
              <a:t>. Maringá, 14 (2):155-166, out., 1992.</a:t>
            </a:r>
          </a:p>
          <a:p>
            <a:r>
              <a:rPr lang="pt-BR" dirty="0"/>
              <a:t>SOLÉ, I. </a:t>
            </a:r>
            <a:r>
              <a:rPr lang="pt-BR" b="1" dirty="0"/>
              <a:t>Estratégias de leitura. </a:t>
            </a:r>
            <a:r>
              <a:rPr lang="pt-BR" dirty="0"/>
              <a:t>Porto Alegre: Artmed, 1998.</a:t>
            </a:r>
            <a:endParaRPr lang="pt-BR" b="1" dirty="0"/>
          </a:p>
          <a:p>
            <a:endParaRPr lang="pt-BR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pt-BR" sz="3200" b="1" kern="0" dirty="0">
                <a:solidFill>
                  <a:srgbClr val="3366CC"/>
                </a:solidFill>
                <a:latin typeface="+mj-lt"/>
                <a:ea typeface="+mj-ea"/>
                <a:cs typeface="+mj-cs"/>
              </a:rPr>
              <a:t>NIVELAMENTO DE LÍNGUA PORTUGUESA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5949280"/>
            <a:ext cx="9144000" cy="910045"/>
          </a:xfrm>
        </p:spPr>
        <p:txBody>
          <a:bodyPr/>
          <a:lstStyle/>
          <a:p>
            <a:pPr eaLnBrk="1" hangingPunct="1"/>
            <a:r>
              <a:rPr lang="pt-BR" dirty="0" smtClean="0"/>
              <a:t>Prof.ª Dra. Angela Enz Teixeira</a:t>
            </a:r>
          </a:p>
          <a:p>
            <a:pPr eaLnBrk="1" hangingPunct="1"/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363514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>
          <a:xfrm>
            <a:off x="131938" y="2319331"/>
            <a:ext cx="8572560" cy="4643450"/>
          </a:xfrm>
        </p:spPr>
        <p:txBody>
          <a:bodyPr/>
          <a:lstStyle/>
          <a:p>
            <a:pPr algn="l">
              <a:defRPr/>
            </a:pPr>
            <a:r>
              <a:rPr lang="pt-BR" altLang="pt-BR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Objetivo geral: </a:t>
            </a:r>
            <a:r>
              <a:rPr lang="pt-BR" altLang="pt-BR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Ampliar</a:t>
            </a:r>
            <a:br>
              <a:rPr lang="pt-BR" altLang="pt-BR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pt-BR" altLang="pt-BR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o entendimento sobre </a:t>
            </a:r>
            <a:br>
              <a:rPr lang="pt-BR" altLang="pt-BR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pt-BR" altLang="pt-BR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 processo de leitura.</a:t>
            </a:r>
            <a:br>
              <a:rPr lang="pt-BR" altLang="pt-BR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pt-BR" altLang="pt-BR" b="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t-BR" altLang="pt-BR" b="0" dirty="0" smtClean="0">
                <a:latin typeface="Arial" pitchFamily="34" charset="0"/>
                <a:cs typeface="Arial" pitchFamily="34" charset="0"/>
              </a:rPr>
            </a:br>
            <a:r>
              <a:rPr lang="pt-BR" altLang="pt-BR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Objetivos específicos:</a:t>
            </a:r>
            <a:r>
              <a:rPr lang="pt-BR" altLang="pt-BR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pt-BR" altLang="pt-BR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pt-BR" altLang="pt-BR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* Diferenciar as concepções de leitura. </a:t>
            </a:r>
            <a:br>
              <a:rPr lang="pt-BR" altLang="pt-BR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pt-BR" altLang="pt-BR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* Apresentar estratégias para o aluno ler de forma crítica.</a:t>
            </a:r>
            <a:endParaRPr lang="pt-BR" altLang="pt-BR" b="0" dirty="0" smtClean="0">
              <a:solidFill>
                <a:schemeClr val="tx1"/>
              </a:solidFill>
            </a:endParaRPr>
          </a:p>
        </p:txBody>
      </p:sp>
      <p:sp>
        <p:nvSpPr>
          <p:cNvPr id="3075" name="Título 1"/>
          <p:cNvSpPr txBox="1">
            <a:spLocks/>
          </p:cNvSpPr>
          <p:nvPr/>
        </p:nvSpPr>
        <p:spPr bwMode="auto">
          <a:xfrm>
            <a:off x="250825" y="4137025"/>
            <a:ext cx="719138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altLang="pt-BR" sz="6000" b="1">
                <a:solidFill>
                  <a:srgbClr val="3366CC"/>
                </a:solidFill>
              </a:rPr>
              <a:t>  </a:t>
            </a:r>
          </a:p>
        </p:txBody>
      </p:sp>
      <p:sp>
        <p:nvSpPr>
          <p:cNvPr id="3076" name="Título 1"/>
          <p:cNvSpPr txBox="1">
            <a:spLocks/>
          </p:cNvSpPr>
          <p:nvPr/>
        </p:nvSpPr>
        <p:spPr bwMode="auto">
          <a:xfrm>
            <a:off x="4948238" y="5194300"/>
            <a:ext cx="720725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altLang="pt-BR" sz="6000" b="1">
                <a:solidFill>
                  <a:srgbClr val="3366CC"/>
                </a:solidFill>
              </a:rPr>
              <a:t> </a:t>
            </a:r>
          </a:p>
        </p:txBody>
      </p:sp>
      <p:sp>
        <p:nvSpPr>
          <p:cNvPr id="3077" name="Título 1"/>
          <p:cNvSpPr txBox="1">
            <a:spLocks/>
          </p:cNvSpPr>
          <p:nvPr/>
        </p:nvSpPr>
        <p:spPr bwMode="auto">
          <a:xfrm>
            <a:off x="3995738" y="2133600"/>
            <a:ext cx="720725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altLang="pt-BR" sz="6000" b="1">
                <a:solidFill>
                  <a:srgbClr val="3366CC"/>
                </a:solidFill>
              </a:rPr>
              <a:t> </a:t>
            </a:r>
          </a:p>
        </p:txBody>
      </p:sp>
      <p:sp>
        <p:nvSpPr>
          <p:cNvPr id="3078" name="Título 1"/>
          <p:cNvSpPr txBox="1">
            <a:spLocks/>
          </p:cNvSpPr>
          <p:nvPr/>
        </p:nvSpPr>
        <p:spPr bwMode="auto">
          <a:xfrm>
            <a:off x="2874963" y="3162300"/>
            <a:ext cx="719137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altLang="pt-BR" sz="6000" b="1">
                <a:solidFill>
                  <a:srgbClr val="3366CC"/>
                </a:solidFill>
              </a:rPr>
              <a:t>  </a:t>
            </a:r>
          </a:p>
        </p:txBody>
      </p:sp>
      <p:sp>
        <p:nvSpPr>
          <p:cNvPr id="3079" name="Título 1"/>
          <p:cNvSpPr txBox="1">
            <a:spLocks/>
          </p:cNvSpPr>
          <p:nvPr/>
        </p:nvSpPr>
        <p:spPr bwMode="auto">
          <a:xfrm>
            <a:off x="2571750" y="1000125"/>
            <a:ext cx="719138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altLang="pt-BR" sz="6000" b="1">
                <a:solidFill>
                  <a:srgbClr val="3366CC"/>
                </a:solidFill>
              </a:rPr>
              <a:t> </a:t>
            </a:r>
          </a:p>
        </p:txBody>
      </p:sp>
      <p:sp>
        <p:nvSpPr>
          <p:cNvPr id="3080" name="Título 1"/>
          <p:cNvSpPr txBox="1">
            <a:spLocks/>
          </p:cNvSpPr>
          <p:nvPr/>
        </p:nvSpPr>
        <p:spPr bwMode="auto">
          <a:xfrm>
            <a:off x="3857625" y="3714750"/>
            <a:ext cx="719138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altLang="pt-BR" sz="6000" b="1">
                <a:solidFill>
                  <a:srgbClr val="3366CC"/>
                </a:solidFill>
              </a:rPr>
              <a:t>  </a:t>
            </a:r>
          </a:p>
        </p:txBody>
      </p:sp>
      <p:sp>
        <p:nvSpPr>
          <p:cNvPr id="3081" name="Retângulo 8"/>
          <p:cNvSpPr>
            <a:spLocks noChangeArrowheads="1"/>
          </p:cNvSpPr>
          <p:nvPr/>
        </p:nvSpPr>
        <p:spPr bwMode="auto">
          <a:xfrm>
            <a:off x="3267075" y="215900"/>
            <a:ext cx="533229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4000" b="1" dirty="0">
                <a:solidFill>
                  <a:srgbClr val="0000FF"/>
                </a:solidFill>
              </a:rPr>
              <a:t>UNIDADE </a:t>
            </a:r>
            <a:r>
              <a:rPr lang="pt-BR" sz="4000" b="1" dirty="0" smtClean="0">
                <a:solidFill>
                  <a:srgbClr val="0000FF"/>
                </a:solidFill>
              </a:rPr>
              <a:t>I </a:t>
            </a:r>
            <a:r>
              <a:rPr lang="pt-BR" sz="4000" b="1" dirty="0">
                <a:solidFill>
                  <a:srgbClr val="0000FF"/>
                </a:solidFill>
              </a:rPr>
              <a:t>– AULA 1 </a:t>
            </a:r>
          </a:p>
        </p:txBody>
      </p:sp>
      <p:sp>
        <p:nvSpPr>
          <p:cNvPr id="10" name="Retângulo 9"/>
          <p:cNvSpPr/>
          <p:nvPr/>
        </p:nvSpPr>
        <p:spPr>
          <a:xfrm>
            <a:off x="500034" y="1285860"/>
            <a:ext cx="8215370" cy="892552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altLang="pt-BR" sz="2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LEITORES E LEITURAS: DA AUTOAVALIAÇÃO PARA A FORMAÇÃO </a:t>
            </a:r>
            <a:endParaRPr lang="pt-BR" sz="2600" b="1" dirty="0">
              <a:solidFill>
                <a:srgbClr val="0070C0"/>
              </a:solidFill>
            </a:endParaRPr>
          </a:p>
        </p:txBody>
      </p:sp>
      <p:pic>
        <p:nvPicPr>
          <p:cNvPr id="6146" name="Picture 2" descr="http://thumb9.shutterstock.com/display_pic_with_logo/91282/255385252/stock-photo-charming-girl-sitting-by-wooden-table-and-reading-book-25538525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26"/>
          <a:stretch/>
        </p:blipFill>
        <p:spPr bwMode="auto">
          <a:xfrm>
            <a:off x="4947414" y="2178413"/>
            <a:ext cx="4171887" cy="277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4947414" y="4948517"/>
            <a:ext cx="27363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smtClean="0"/>
              <a:t>Imagem: </a:t>
            </a:r>
            <a:r>
              <a:rPr lang="pt-BR" sz="600" dirty="0" err="1" smtClean="0"/>
              <a:t>Shutterstock</a:t>
            </a:r>
            <a:r>
              <a:rPr lang="pt-BR" sz="600" dirty="0" smtClean="0"/>
              <a:t>.</a:t>
            </a:r>
            <a:endParaRPr lang="pt-BR" sz="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ítulo 1"/>
          <p:cNvSpPr>
            <a:spLocks noGrp="1"/>
          </p:cNvSpPr>
          <p:nvPr>
            <p:ph type="title"/>
          </p:nvPr>
        </p:nvSpPr>
        <p:spPr>
          <a:xfrm>
            <a:off x="4643438" y="14699"/>
            <a:ext cx="4320479" cy="962298"/>
          </a:xfrm>
        </p:spPr>
        <p:txBody>
          <a:bodyPr/>
          <a:lstStyle/>
          <a:p>
            <a:pPr eaLnBrk="0" hangingPunct="0"/>
            <a:r>
              <a:rPr lang="pt-BR" altLang="pt-BR" sz="4000" dirty="0" smtClean="0">
                <a:solidFill>
                  <a:srgbClr val="1B14A8"/>
                </a:solidFill>
              </a:rPr>
              <a:t/>
            </a:r>
            <a:br>
              <a:rPr lang="pt-BR" altLang="pt-BR" sz="4000" dirty="0" smtClean="0">
                <a:solidFill>
                  <a:srgbClr val="1B14A8"/>
                </a:solidFill>
              </a:rPr>
            </a:br>
            <a:r>
              <a:rPr lang="pt-BR" altLang="pt-BR" sz="4000" dirty="0" smtClean="0">
                <a:solidFill>
                  <a:srgbClr val="1B14A8"/>
                </a:solidFill>
              </a:rPr>
              <a:t>SUA HISTÓRIA </a:t>
            </a:r>
            <a:r>
              <a:rPr lang="pt-BR" altLang="pt-BR" sz="3200" u="sng" dirty="0" smtClean="0">
                <a:solidFill>
                  <a:srgbClr val="0070C0"/>
                </a:solidFill>
              </a:rPr>
              <a:t/>
            </a:r>
            <a:br>
              <a:rPr lang="pt-BR" altLang="pt-BR" sz="3200" u="sng" dirty="0" smtClean="0">
                <a:solidFill>
                  <a:srgbClr val="0070C0"/>
                </a:solidFill>
              </a:rPr>
            </a:br>
            <a:endParaRPr lang="pt-BR" altLang="pt-BR" sz="3200" dirty="0" smtClean="0">
              <a:solidFill>
                <a:srgbClr val="0070C0"/>
              </a:solidFill>
            </a:endParaRPr>
          </a:p>
        </p:txBody>
      </p:sp>
      <p:sp>
        <p:nvSpPr>
          <p:cNvPr id="39938" name="Retângulo 3"/>
          <p:cNvSpPr>
            <a:spLocks noChangeArrowheads="1"/>
          </p:cNvSpPr>
          <p:nvPr/>
        </p:nvSpPr>
        <p:spPr bwMode="auto">
          <a:xfrm>
            <a:off x="0" y="1214422"/>
            <a:ext cx="3143250" cy="430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pt-BR" altLang="pt-BR" sz="3200" dirty="0"/>
              <a:t>Antes de ser alfabetizado(a), alguém lia para você?</a:t>
            </a:r>
          </a:p>
          <a:p>
            <a:pPr eaLnBrk="0" hangingPunct="0"/>
            <a:endParaRPr lang="pt-BR" altLang="pt-BR" sz="3200" dirty="0"/>
          </a:p>
          <a:p>
            <a:pPr eaLnBrk="0" hangingPunct="0"/>
            <a:r>
              <a:rPr lang="pt-BR" altLang="pt-BR" sz="3200" dirty="0" smtClean="0"/>
              <a:t>Você </a:t>
            </a:r>
            <a:r>
              <a:rPr lang="pt-BR" altLang="pt-BR" sz="3200" dirty="0"/>
              <a:t>tinha contato com livros em casa?</a:t>
            </a:r>
            <a:r>
              <a:rPr lang="pt-BR" altLang="pt-BR" dirty="0"/>
              <a:t/>
            </a:r>
            <a:br>
              <a:rPr lang="pt-BR" altLang="pt-BR" dirty="0"/>
            </a:br>
            <a:endParaRPr lang="pt-BR" altLang="pt-BR" dirty="0"/>
          </a:p>
        </p:txBody>
      </p:sp>
      <p:pic>
        <p:nvPicPr>
          <p:cNvPr id="39939" name="Picture 2" descr="Reading Two Generation Family Father Son with dirty face and Niece Blue Eyes - stock photo"/>
          <p:cNvPicPr>
            <a:picLocks noChangeAspect="1" noChangeArrowheads="1"/>
          </p:cNvPicPr>
          <p:nvPr/>
        </p:nvPicPr>
        <p:blipFill rotWithShape="1">
          <a:blip r:embed="rId2"/>
          <a:srcRect b="6596"/>
          <a:stretch/>
        </p:blipFill>
        <p:spPr bwMode="auto">
          <a:xfrm>
            <a:off x="3201547" y="1214422"/>
            <a:ext cx="5942453" cy="40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tângulo 4"/>
          <p:cNvSpPr/>
          <p:nvPr/>
        </p:nvSpPr>
        <p:spPr>
          <a:xfrm>
            <a:off x="357158" y="5857892"/>
            <a:ext cx="8572560" cy="707886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1B14A8"/>
                </a:solidFill>
                <a:ea typeface="Calibri"/>
                <a:cs typeface="Times New Roman"/>
              </a:rPr>
              <a:t>“LEITURA, ANTES DE MAIS NADA É ESTÍMULO, É EXEMPLO.”      </a:t>
            </a:r>
            <a:r>
              <a:rPr lang="pt-BR" sz="2000" dirty="0" smtClean="0">
                <a:ea typeface="Calibri"/>
                <a:cs typeface="Times New Roman"/>
              </a:rPr>
              <a:t>(Ruth Rocha)</a:t>
            </a:r>
            <a:endParaRPr lang="pt-BR" sz="20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201547" y="5284694"/>
            <a:ext cx="27363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smtClean="0"/>
              <a:t>Imagem: </a:t>
            </a:r>
            <a:r>
              <a:rPr lang="pt-BR" sz="600" dirty="0" err="1" smtClean="0"/>
              <a:t>Shutterstock</a:t>
            </a:r>
            <a:r>
              <a:rPr lang="pt-BR" sz="600" dirty="0" smtClean="0"/>
              <a:t>.</a:t>
            </a:r>
            <a:endParaRPr lang="pt-BR" sz="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>
          <a:xfrm>
            <a:off x="3276600" y="0"/>
            <a:ext cx="5040313" cy="908050"/>
          </a:xfrm>
        </p:spPr>
        <p:txBody>
          <a:bodyPr/>
          <a:lstStyle/>
          <a:p>
            <a:r>
              <a:rPr lang="pt-BR" b="1" smtClean="0"/>
              <a:t>O QUE É LER?</a:t>
            </a:r>
          </a:p>
        </p:txBody>
      </p:sp>
      <p:sp>
        <p:nvSpPr>
          <p:cNvPr id="8195" name="Retângulo 2"/>
          <p:cNvSpPr>
            <a:spLocks noChangeArrowheads="1"/>
          </p:cNvSpPr>
          <p:nvPr/>
        </p:nvSpPr>
        <p:spPr bwMode="auto">
          <a:xfrm>
            <a:off x="0" y="1341438"/>
            <a:ext cx="8964613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ctr"/>
            <a:r>
              <a:rPr lang="pt-BR" sz="4000" b="1">
                <a:latin typeface="Arial" charset="0"/>
              </a:rPr>
              <a:t>** Ler é entender um texto, </a:t>
            </a:r>
          </a:p>
          <a:p>
            <a:pPr lvl="1" algn="ctr"/>
            <a:r>
              <a:rPr lang="pt-BR" sz="4000" b="1">
                <a:latin typeface="Arial" charset="0"/>
              </a:rPr>
              <a:t>que pode ser linguístico ou não.**</a:t>
            </a:r>
          </a:p>
          <a:p>
            <a:pPr algn="just"/>
            <a:endParaRPr lang="pt-BR" sz="4000">
              <a:latin typeface="Arial" charset="0"/>
            </a:endParaRPr>
          </a:p>
        </p:txBody>
      </p:sp>
      <p:pic>
        <p:nvPicPr>
          <p:cNvPr id="8196" name="Picture 5" descr="http://thumb7.shutterstock.com/display_pic_with_logo/1448759/189290039/stock-photo-young-man-is-sitting-on-a-sofa-and-reading-a-book-while-holding-a-paper-cup-189290039.jpg"/>
          <p:cNvPicPr>
            <a:picLocks noChangeAspect="1" noChangeArrowheads="1"/>
          </p:cNvPicPr>
          <p:nvPr/>
        </p:nvPicPr>
        <p:blipFill rotWithShape="1">
          <a:blip r:embed="rId2"/>
          <a:srcRect b="7531"/>
          <a:stretch/>
        </p:blipFill>
        <p:spPr bwMode="auto">
          <a:xfrm>
            <a:off x="1970087" y="3123323"/>
            <a:ext cx="5024438" cy="3304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1970087" y="6427694"/>
            <a:ext cx="27363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smtClean="0"/>
              <a:t>Imagem: </a:t>
            </a:r>
            <a:r>
              <a:rPr lang="pt-BR" sz="600" dirty="0" err="1" smtClean="0"/>
              <a:t>Shutterstock</a:t>
            </a:r>
            <a:r>
              <a:rPr lang="pt-BR" sz="600" dirty="0" smtClean="0"/>
              <a:t>.</a:t>
            </a:r>
            <a:endParaRPr lang="pt-BR" sz="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35696" y="0"/>
            <a:ext cx="7200900" cy="865187"/>
          </a:xfrm>
        </p:spPr>
        <p:txBody>
          <a:bodyPr/>
          <a:lstStyle/>
          <a:p>
            <a:r>
              <a:rPr lang="pt-BR" dirty="0" smtClean="0"/>
              <a:t>CONCEPÇÕES DE LEITURA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3533527"/>
              </p:ext>
            </p:extLst>
          </p:nvPr>
        </p:nvGraphicFramePr>
        <p:xfrm>
          <a:off x="107504" y="980727"/>
          <a:ext cx="9036497" cy="622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419"/>
                <a:gridCol w="2296094"/>
                <a:gridCol w="2518297"/>
                <a:gridCol w="2666687"/>
              </a:tblGrid>
              <a:tr h="37559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ASCENDENTE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DESCENDENTE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INTERATIVA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60508">
                <a:tc>
                  <a:txBody>
                    <a:bodyPr/>
                    <a:lstStyle/>
                    <a:p>
                      <a:r>
                        <a:rPr lang="pt-BR" b="1" dirty="0" smtClean="0">
                          <a:latin typeface="+mj-lt"/>
                        </a:rPr>
                        <a:t>LEITOR</a:t>
                      </a:r>
                      <a:endParaRPr lang="pt-BR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smtClean="0">
                          <a:latin typeface="+mj-lt"/>
                        </a:rPr>
                        <a:t>Passivo</a:t>
                      </a:r>
                      <a:endParaRPr lang="pt-BR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smtClean="0">
                          <a:latin typeface="+mj-lt"/>
                        </a:rPr>
                        <a:t>Ativo /</a:t>
                      </a:r>
                      <a:r>
                        <a:rPr lang="pt-BR" sz="2000" baseline="0" dirty="0" smtClean="0">
                          <a:latin typeface="+mj-lt"/>
                        </a:rPr>
                        <a:t>+ importante</a:t>
                      </a:r>
                      <a:endParaRPr lang="pt-BR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smtClean="0">
                          <a:latin typeface="+mj-lt"/>
                        </a:rPr>
                        <a:t>Ativo</a:t>
                      </a:r>
                      <a:endParaRPr lang="pt-BR" sz="2000" dirty="0">
                        <a:latin typeface="+mj-lt"/>
                      </a:endParaRPr>
                    </a:p>
                  </a:txBody>
                  <a:tcPr/>
                </a:tc>
              </a:tr>
              <a:tr h="1018743">
                <a:tc>
                  <a:txBody>
                    <a:bodyPr/>
                    <a:lstStyle/>
                    <a:p>
                      <a:r>
                        <a:rPr lang="pt-BR" b="1" dirty="0" smtClean="0">
                          <a:latin typeface="+mj-lt"/>
                        </a:rPr>
                        <a:t>TEXTO</a:t>
                      </a:r>
                      <a:endParaRPr lang="pt-BR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Objeto acabado, independente, suficiente. </a:t>
                      </a:r>
                      <a:endParaRPr lang="pt-BR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Objeto secundário.</a:t>
                      </a:r>
                      <a:endParaRPr lang="pt-BR" altLang="pt-BR" sz="200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endParaRPr lang="pt-BR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Objeto não acabado, mas o</a:t>
                      </a:r>
                      <a:r>
                        <a:rPr lang="pt-BR" altLang="pt-BR" sz="2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leitor e o texto são importantes.</a:t>
                      </a:r>
                      <a:endParaRPr lang="pt-BR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1327453">
                <a:tc>
                  <a:txBody>
                    <a:bodyPr/>
                    <a:lstStyle/>
                    <a:p>
                      <a:r>
                        <a:rPr lang="pt-BR" b="1" dirty="0" smtClean="0">
                          <a:latin typeface="+mj-lt"/>
                        </a:rPr>
                        <a:t>PROCESSO</a:t>
                      </a:r>
                      <a:endParaRPr lang="pt-BR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O texto traz toda a informação para o leitor.</a:t>
                      </a:r>
                      <a:endParaRPr lang="pt-BR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2000" dirty="0" smtClean="0">
                          <a:latin typeface="+mj-lt"/>
                        </a:rPr>
                        <a:t>O processo vai da mente do leitor ao texto.</a:t>
                      </a:r>
                    </a:p>
                    <a:p>
                      <a:endParaRPr lang="pt-BR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pt-BR" altLang="pt-BR" sz="2000" dirty="0" smtClean="0">
                          <a:latin typeface="+mj-lt"/>
                        </a:rPr>
                        <a:t>O leitor utiliza-se de indícios visuais do texto e da ativação de mecanismos mentais para</a:t>
                      </a:r>
                      <a:r>
                        <a:rPr lang="pt-BR" altLang="pt-BR" sz="2000" baseline="0" dirty="0" smtClean="0">
                          <a:latin typeface="+mj-lt"/>
                        </a:rPr>
                        <a:t> </a:t>
                      </a:r>
                      <a:r>
                        <a:rPr lang="pt-BR" altLang="pt-BR" sz="2000" dirty="0" smtClean="0">
                          <a:latin typeface="+mj-lt"/>
                        </a:rPr>
                        <a:t>atribuir-lhe sentido. </a:t>
                      </a:r>
                      <a:endParaRPr lang="pt-BR" sz="2000" dirty="0">
                        <a:latin typeface="+mj-lt"/>
                      </a:endParaRPr>
                    </a:p>
                  </a:txBody>
                  <a:tcPr/>
                </a:tc>
              </a:tr>
              <a:tr h="2253583">
                <a:tc>
                  <a:txBody>
                    <a:bodyPr/>
                    <a:lstStyle/>
                    <a:p>
                      <a:r>
                        <a:rPr lang="pt-BR" b="1" dirty="0" smtClean="0">
                          <a:latin typeface="+mj-lt"/>
                        </a:rPr>
                        <a:t>LEITURA</a:t>
                      </a:r>
                      <a:endParaRPr lang="pt-BR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itchFamily="34" charset="0"/>
                        <a:buNone/>
                        <a:defRPr/>
                      </a:pPr>
                      <a:r>
                        <a:rPr lang="pt-BR" sz="2000" dirty="0" smtClean="0">
                          <a:latin typeface="+mj-lt"/>
                        </a:rPr>
                        <a:t>Extração de sentidos. Decodificação</a:t>
                      </a:r>
                      <a:endParaRPr lang="pt-BR" sz="200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l">
                        <a:defRPr/>
                      </a:pPr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de unidades menores para as</a:t>
                      </a:r>
                      <a:r>
                        <a:rPr lang="pt-BR" sz="2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maiores. Deve-se usar a oralidade.</a:t>
                      </a:r>
                      <a:endParaRPr lang="pt-BR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2000" dirty="0" smtClean="0">
                          <a:latin typeface="+mj-lt"/>
                        </a:rPr>
                        <a:t>Leitura atribuição de sentido. O leitor resolve ambiguidades e escolhe entre as interpretações possíveis.</a:t>
                      </a:r>
                    </a:p>
                    <a:p>
                      <a:endParaRPr lang="pt-BR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2000" dirty="0" smtClean="0">
                          <a:latin typeface="+mj-lt"/>
                        </a:rPr>
                        <a:t>O leitor resolve ambiguidades e escolhe entre as interpretações possíveis. Não precisa </a:t>
                      </a:r>
                      <a:r>
                        <a:rPr lang="pt-BR" altLang="pt-BR" sz="2000" dirty="0" err="1" smtClean="0">
                          <a:latin typeface="+mj-lt"/>
                        </a:rPr>
                        <a:t>oralizar</a:t>
                      </a:r>
                      <a:r>
                        <a:rPr lang="pt-BR" altLang="pt-BR" sz="2000" dirty="0" smtClean="0">
                          <a:latin typeface="+mj-lt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pt-BR" sz="2000" dirty="0" smtClean="0">
                        <a:latin typeface="+mj-lt"/>
                      </a:endParaRPr>
                    </a:p>
                    <a:p>
                      <a:endParaRPr lang="pt-BR" sz="200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985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6598" y="980728"/>
            <a:ext cx="8877560" cy="5447645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square">
            <a:spAutoFit/>
          </a:bodyPr>
          <a:lstStyle/>
          <a:p>
            <a:pPr algn="just">
              <a:defRPr/>
            </a:pPr>
            <a:endParaRPr lang="pt-BR" sz="2600" dirty="0">
              <a:latin typeface="Arial" pitchFamily="34" charset="0"/>
              <a:cs typeface="Arial" pitchFamily="34" charset="0"/>
            </a:endParaRPr>
          </a:p>
          <a:p>
            <a:pPr algn="just">
              <a:defRPr/>
            </a:pPr>
            <a:r>
              <a:rPr lang="pt-BR" sz="2600" dirty="0">
                <a:latin typeface="Arial" pitchFamily="34" charset="0"/>
                <a:cs typeface="Arial" pitchFamily="34" charset="0"/>
              </a:rPr>
              <a:t>3M UM D14 D3 V3R40, 3574V4 N4 PR414, 0853RV4ND0 DU45 CR14NC45 8R1NC4ND0 N4 4R314. 3L45 7R484LH4V4M MU170 C0N57RU1ND0 UM C4573L0, C0M 70RR35, P4554R3L45 3 P4554G3NS 1N73RN45. QU4ND0 3575V4M QU453 4C484ND0, V310 UM4 0ND4 3 D357RU1U 7UD0, R3DU21ND0 0 C4573L0 4 UM M0N73 D3 4R314 3 35PUM4. 4CH31 QU3, D3P015 D3 74N70 35F0RC0 3 CU1D4D0, 45 CR14NC45 C41R14M N0 CH0R0, C0RR3R4M P3L4 PR414, FUG1ND0 D4 4GU4, R1ND0 D3 M405 D4D45 3 C0M3C4R4M 4 C0N57RU1R 0U7R0 C4573L0. </a:t>
            </a:r>
          </a:p>
          <a:p>
            <a:pPr algn="just">
              <a:defRPr/>
            </a:pPr>
            <a:r>
              <a:rPr lang="pt-BR" sz="2600" dirty="0">
                <a:latin typeface="Arial" pitchFamily="34" charset="0"/>
                <a:cs typeface="Arial" pitchFamily="34" charset="0"/>
              </a:rPr>
              <a:t>[...]</a:t>
            </a:r>
          </a:p>
          <a:p>
            <a:pPr algn="just">
              <a:defRPr/>
            </a:pPr>
            <a:r>
              <a:rPr lang="pt-BR" sz="1000" dirty="0" smtClean="0">
                <a:latin typeface="Arial" pitchFamily="34" charset="0"/>
                <a:cs typeface="Arial" pitchFamily="34" charset="0"/>
              </a:rPr>
              <a:t>Disponível em: &lt;http</a:t>
            </a:r>
            <a:r>
              <a:rPr lang="pt-BR" sz="1000" dirty="0">
                <a:latin typeface="Arial" pitchFamily="34" charset="0"/>
                <a:cs typeface="Arial" pitchFamily="34" charset="0"/>
              </a:rPr>
              <a:t>://</a:t>
            </a:r>
            <a:r>
              <a:rPr lang="pt-BR" sz="1000" dirty="0" smtClean="0">
                <a:latin typeface="Arial" pitchFamily="34" charset="0"/>
                <a:cs typeface="Arial" pitchFamily="34" charset="0"/>
              </a:rPr>
              <a:t>trspedagogascomamor.blogspot.com.br/2008/07/um-texto-louco-possvel-ler-mesmo.html&gt;.  </a:t>
            </a:r>
            <a:r>
              <a:rPr lang="pt-BR" sz="1000" dirty="0">
                <a:latin typeface="Arial" pitchFamily="34" charset="0"/>
                <a:cs typeface="Arial" pitchFamily="34" charset="0"/>
              </a:rPr>
              <a:t>Acesse em 19-6-16.</a:t>
            </a:r>
          </a:p>
        </p:txBody>
      </p:sp>
      <p:sp>
        <p:nvSpPr>
          <p:cNvPr id="2" name="Retângulo 1"/>
          <p:cNvSpPr/>
          <p:nvPr/>
        </p:nvSpPr>
        <p:spPr>
          <a:xfrm>
            <a:off x="1907703" y="188641"/>
            <a:ext cx="7076455" cy="646331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LEIA ESTE TEXTO ANTES DE CONTINUAR ASSISTINDO À VIDEOAULA </a:t>
            </a:r>
            <a:endParaRPr lang="pt-BR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aixaDeTexto 1"/>
          <p:cNvSpPr txBox="1">
            <a:spLocks noChangeArrowheads="1"/>
          </p:cNvSpPr>
          <p:nvPr/>
        </p:nvSpPr>
        <p:spPr bwMode="auto">
          <a:xfrm>
            <a:off x="323850" y="1125538"/>
            <a:ext cx="8640763" cy="566308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r>
              <a:rPr lang="pt-BR" sz="2600" dirty="0">
                <a:solidFill>
                  <a:srgbClr val="C00000"/>
                </a:solidFill>
                <a:latin typeface="Arial Black" pitchFamily="34" charset="0"/>
              </a:rPr>
              <a:t>Textos literários, publicitários, de opinião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pt-BR" sz="2600" dirty="0">
                <a:latin typeface="+mn-lt"/>
              </a:rPr>
              <a:t>Qual ideologia permeia o texto?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pt-BR" sz="2600" dirty="0">
                <a:latin typeface="+mn-lt"/>
              </a:rPr>
              <a:t>Quem é valorizado? Desvalorizado?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pt-BR" sz="2600" dirty="0">
                <a:latin typeface="+mn-lt"/>
              </a:rPr>
              <a:t>Como relacionar seu tema ao nosso cotidiano?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pt-BR" sz="2600" dirty="0">
                <a:latin typeface="+mn-lt"/>
              </a:rPr>
              <a:t>Sua mensagem é atual? Válida?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pt-BR" sz="2600" dirty="0">
                <a:latin typeface="+mn-lt"/>
              </a:rPr>
              <a:t>Qual o diferencial desse texto?</a:t>
            </a:r>
          </a:p>
          <a:p>
            <a:pPr>
              <a:defRPr/>
            </a:pPr>
            <a:endParaRPr lang="pt-BR" sz="2600" dirty="0">
              <a:solidFill>
                <a:srgbClr val="FFFF00"/>
              </a:solidFill>
              <a:latin typeface="Arial Black" pitchFamily="34" charset="0"/>
            </a:endParaRPr>
          </a:p>
          <a:p>
            <a:pPr>
              <a:defRPr/>
            </a:pPr>
            <a:r>
              <a:rPr lang="pt-BR" sz="2600" dirty="0">
                <a:solidFill>
                  <a:srgbClr val="C00000"/>
                </a:solidFill>
                <a:latin typeface="Arial Black" pitchFamily="34" charset="0"/>
              </a:rPr>
              <a:t>Textos científicos, jornalísticos, ensaios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pt-BR" sz="2600" dirty="0">
                <a:latin typeface="+mn-lt"/>
              </a:rPr>
              <a:t>O autor cumpre o que </a:t>
            </a:r>
            <a:r>
              <a:rPr lang="pt-BR" sz="2600" dirty="0" smtClean="0">
                <a:latin typeface="+mn-lt"/>
              </a:rPr>
              <a:t>propõe? </a:t>
            </a:r>
            <a:endParaRPr lang="pt-BR" sz="2600" dirty="0">
              <a:latin typeface="+mn-lt"/>
            </a:endParaRP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pt-BR" sz="2600" dirty="0">
                <a:latin typeface="+mn-lt"/>
              </a:rPr>
              <a:t>Ele consegue comprovar sua tese? 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pt-BR" sz="2600" dirty="0">
                <a:latin typeface="+mn-lt"/>
              </a:rPr>
              <a:t>Você concorda com os argumentos apresentados? Por quê?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pt-BR" sz="2600" dirty="0">
                <a:latin typeface="+mn-lt"/>
              </a:rPr>
              <a:t>Quais os pontos frágeis e fortes do texto?</a:t>
            </a:r>
          </a:p>
          <a:p>
            <a:pPr algn="just" eaLnBrk="1" hangingPunct="1">
              <a:defRPr/>
            </a:pPr>
            <a:endParaRPr lang="pt-BR" sz="2400" dirty="0" smtClean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6387" name="Retângulo 2"/>
          <p:cNvSpPr>
            <a:spLocks noChangeArrowheads="1"/>
          </p:cNvSpPr>
          <p:nvPr/>
        </p:nvSpPr>
        <p:spPr bwMode="auto">
          <a:xfrm>
            <a:off x="2033569" y="357166"/>
            <a:ext cx="7110431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2600" b="1" dirty="0">
                <a:solidFill>
                  <a:srgbClr val="1B14A8"/>
                </a:solidFill>
                <a:latin typeface="+mj-lt"/>
                <a:cs typeface="Tahoma" pitchFamily="34" charset="0"/>
              </a:rPr>
              <a:t>LEITURA CRÍTICA: sugestão de abordagem</a:t>
            </a:r>
          </a:p>
        </p:txBody>
      </p:sp>
    </p:spTree>
    <p:extLst>
      <p:ext uri="{BB962C8B-B14F-4D97-AF65-F5344CB8AC3E}">
        <p14:creationId xmlns:p14="http://schemas.microsoft.com/office/powerpoint/2010/main" val="260926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278869"/>
              </p:ext>
            </p:extLst>
          </p:nvPr>
        </p:nvGraphicFramePr>
        <p:xfrm>
          <a:off x="214282" y="2143116"/>
          <a:ext cx="8569325" cy="3169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69325"/>
              </a:tblGrid>
              <a:tr h="2925762">
                <a:tc>
                  <a:txBody>
                    <a:bodyPr/>
                    <a:lstStyle/>
                    <a:p>
                      <a:pPr algn="l"/>
                      <a:endParaRPr lang="pt-BR" sz="1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pt-BR" sz="3000" b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2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Ao ler, “tudo </a:t>
                      </a:r>
                      <a:r>
                        <a:rPr lang="pt-BR" sz="2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 que se sabe vai se </a:t>
                      </a:r>
                      <a:r>
                        <a:rPr lang="pt-BR" sz="2800" b="1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organizando</a:t>
                      </a:r>
                      <a:r>
                        <a:rPr lang="pt-BR" sz="2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e </a:t>
                      </a:r>
                      <a:r>
                        <a:rPr lang="pt-BR" sz="2800" b="1" dirty="0">
                          <a:solidFill>
                            <a:srgbClr val="1B14A8"/>
                          </a:solidFill>
                          <a:effectLst/>
                          <a:latin typeface="+mn-lt"/>
                        </a:rPr>
                        <a:t>reorganizando</a:t>
                      </a:r>
                      <a:r>
                        <a:rPr lang="pt-BR" sz="2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cada vez que se incorporam novas informações em uma espécie de sistemas de redes inter-relacionadas</a:t>
                      </a:r>
                      <a:r>
                        <a:rPr lang="pt-BR" sz="2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” </a:t>
                      </a:r>
                      <a:r>
                        <a:rPr lang="pt-BR" altLang="pt-BR" sz="2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[...].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pt-BR" altLang="pt-BR" sz="3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pt-BR" sz="1800" b="0" dirty="0">
                          <a:solidFill>
                            <a:schemeClr val="tx1"/>
                          </a:solidFill>
                          <a:effectLst/>
                        </a:rPr>
                        <a:t>(CAMPS; COLOMER, 2002, p. 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  <a:effectLst/>
                        </a:rPr>
                        <a:t>35-36</a:t>
                      </a:r>
                      <a:r>
                        <a:rPr lang="pt-BR" sz="1800" b="0" dirty="0">
                          <a:solidFill>
                            <a:schemeClr val="tx1"/>
                          </a:solidFill>
                          <a:effectLst/>
                        </a:rPr>
                        <a:t>).</a:t>
                      </a:r>
                      <a:endParaRPr lang="pt-BR" sz="18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3" marR="68583" marT="0" marB="0"/>
                </a:tc>
              </a:tr>
            </a:tbl>
          </a:graphicData>
        </a:graphic>
      </p:graphicFrame>
      <p:sp>
        <p:nvSpPr>
          <p:cNvPr id="13321" name="Título 1"/>
          <p:cNvSpPr txBox="1">
            <a:spLocks/>
          </p:cNvSpPr>
          <p:nvPr/>
        </p:nvSpPr>
        <p:spPr bwMode="auto">
          <a:xfrm>
            <a:off x="1788980" y="332656"/>
            <a:ext cx="7345511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pt-BR" sz="3200" b="1" dirty="0" smtClean="0">
                <a:solidFill>
                  <a:srgbClr val="3366CC"/>
                </a:solidFill>
              </a:rPr>
              <a:t>COMPREENSÃO E CONHECIMENTO</a:t>
            </a:r>
            <a:endParaRPr lang="pt-BR" sz="3200" b="1" dirty="0">
              <a:solidFill>
                <a:srgbClr val="3366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79388" y="1268760"/>
            <a:ext cx="8785225" cy="5184576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pt-BR" sz="3200" dirty="0" smtClean="0">
                <a:ea typeface="Calibri"/>
                <a:cs typeface="Times New Roman"/>
              </a:rPr>
              <a:t>DECODIFICAÇÃO</a:t>
            </a:r>
            <a:r>
              <a:rPr lang="pt-BR" sz="3200" dirty="0" smtClean="0">
                <a:solidFill>
                  <a:srgbClr val="00B0F0"/>
                </a:solidFill>
                <a:ea typeface="Calibri"/>
                <a:cs typeface="Times New Roman"/>
              </a:rPr>
              <a:t>   	</a:t>
            </a:r>
          </a:p>
          <a:p>
            <a:pPr algn="just"/>
            <a:endParaRPr lang="pt-BR" sz="3200" dirty="0" smtClean="0">
              <a:solidFill>
                <a:srgbClr val="00B0F0"/>
              </a:solidFill>
              <a:ea typeface="Calibri"/>
              <a:cs typeface="Times New Roman"/>
            </a:endParaRPr>
          </a:p>
          <a:p>
            <a:pPr algn="just"/>
            <a:r>
              <a:rPr lang="pt-BR" sz="3200" dirty="0" smtClean="0">
                <a:ea typeface="Calibri"/>
                <a:cs typeface="Times New Roman"/>
              </a:rPr>
              <a:t>COMPREENSÃO</a:t>
            </a:r>
            <a:r>
              <a:rPr lang="pt-BR" sz="3200" dirty="0" smtClean="0">
                <a:solidFill>
                  <a:srgbClr val="00B0F0"/>
                </a:solidFill>
                <a:ea typeface="Calibri"/>
                <a:cs typeface="Times New Roman"/>
              </a:rPr>
              <a:t>		</a:t>
            </a:r>
          </a:p>
          <a:p>
            <a:pPr algn="just"/>
            <a:endParaRPr lang="pt-BR" sz="3200" dirty="0" smtClean="0">
              <a:solidFill>
                <a:srgbClr val="00B0F0"/>
              </a:solidFill>
              <a:ea typeface="Calibri"/>
              <a:cs typeface="Times New Roman"/>
            </a:endParaRPr>
          </a:p>
          <a:p>
            <a:pPr algn="just"/>
            <a:r>
              <a:rPr lang="pt-BR" sz="3200" dirty="0" smtClean="0">
                <a:ea typeface="Calibri"/>
                <a:cs typeface="Times New Roman"/>
              </a:rPr>
              <a:t>INTERPRETAÇÃO</a:t>
            </a:r>
            <a:r>
              <a:rPr lang="pt-BR" sz="3200" dirty="0" smtClean="0">
                <a:solidFill>
                  <a:srgbClr val="00B0F0"/>
                </a:solidFill>
                <a:ea typeface="Calibri"/>
                <a:cs typeface="Times New Roman"/>
              </a:rPr>
              <a:t>		</a:t>
            </a:r>
          </a:p>
          <a:p>
            <a:pPr algn="just"/>
            <a:endParaRPr lang="pt-BR" sz="3200" dirty="0" smtClean="0">
              <a:solidFill>
                <a:srgbClr val="00B0F0"/>
              </a:solidFill>
              <a:ea typeface="Calibri"/>
              <a:cs typeface="Times New Roman"/>
            </a:endParaRPr>
          </a:p>
          <a:p>
            <a:pPr algn="just"/>
            <a:r>
              <a:rPr lang="pt-BR" sz="3200" dirty="0" smtClean="0">
                <a:ea typeface="Calibri"/>
                <a:cs typeface="Times New Roman"/>
              </a:rPr>
              <a:t>RETENÇÃO</a:t>
            </a:r>
            <a:r>
              <a:rPr lang="pt-BR" sz="3900" dirty="0" smtClean="0">
                <a:solidFill>
                  <a:srgbClr val="00B0F0"/>
                </a:solidFill>
                <a:ea typeface="Calibri"/>
                <a:cs typeface="Times New Roman"/>
              </a:rPr>
              <a:t>				</a:t>
            </a:r>
          </a:p>
        </p:txBody>
      </p:sp>
      <p:sp>
        <p:nvSpPr>
          <p:cNvPr id="2" name="Retângulo 1"/>
          <p:cNvSpPr/>
          <p:nvPr/>
        </p:nvSpPr>
        <p:spPr>
          <a:xfrm>
            <a:off x="2555776" y="302241"/>
            <a:ext cx="64807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3000" b="1" kern="0" dirty="0" smtClean="0">
                <a:solidFill>
                  <a:srgbClr val="1B14A8"/>
                </a:solidFill>
              </a:rPr>
              <a:t>ETAPAS E NÍVEIS DE LEITURA</a:t>
            </a:r>
            <a:endParaRPr lang="pt-BR" sz="3000" b="1" kern="0" dirty="0">
              <a:solidFill>
                <a:srgbClr val="1B14A8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139952" y="1268760"/>
            <a:ext cx="4680520" cy="3600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3200" dirty="0" smtClean="0">
              <a:solidFill>
                <a:schemeClr val="tx1"/>
              </a:solidFill>
            </a:endParaRPr>
          </a:p>
          <a:p>
            <a:endParaRPr lang="pt-BR" sz="3200" dirty="0" smtClean="0">
              <a:solidFill>
                <a:schemeClr val="tx1"/>
              </a:solidFill>
            </a:endParaRPr>
          </a:p>
          <a:p>
            <a:endParaRPr lang="pt-BR" sz="3200" dirty="0" smtClean="0">
              <a:solidFill>
                <a:schemeClr val="tx1"/>
              </a:solidFill>
            </a:endParaRPr>
          </a:p>
          <a:p>
            <a:r>
              <a:rPr lang="pt-BR" sz="3200" dirty="0" smtClean="0">
                <a:solidFill>
                  <a:schemeClr val="tx1"/>
                </a:solidFill>
              </a:rPr>
              <a:t>   NÍVEL SUPERFICIAL</a:t>
            </a:r>
          </a:p>
          <a:p>
            <a:endParaRPr lang="pt-BR" sz="3200" dirty="0" smtClean="0">
              <a:solidFill>
                <a:schemeClr val="tx1"/>
              </a:solidFill>
            </a:endParaRPr>
          </a:p>
          <a:p>
            <a:r>
              <a:rPr lang="pt-BR" sz="3200" dirty="0" smtClean="0">
                <a:solidFill>
                  <a:schemeClr val="tx1"/>
                </a:solidFill>
              </a:rPr>
              <a:t>   NÍVEL  ADEQUADO</a:t>
            </a:r>
          </a:p>
          <a:p>
            <a:endParaRPr lang="pt-BR" sz="3200" dirty="0" smtClean="0">
              <a:solidFill>
                <a:schemeClr val="tx1"/>
              </a:solidFill>
            </a:endParaRPr>
          </a:p>
          <a:p>
            <a:endParaRPr lang="pt-BR" sz="3200" dirty="0" smtClean="0">
              <a:solidFill>
                <a:schemeClr val="tx1"/>
              </a:solidFill>
            </a:endParaRPr>
          </a:p>
          <a:p>
            <a:r>
              <a:rPr lang="pt-BR" sz="3200" dirty="0" smtClean="0">
                <a:solidFill>
                  <a:schemeClr val="tx1"/>
                </a:solidFill>
              </a:rPr>
              <a:t>   NÍVEL COMPLEXO</a:t>
            </a:r>
          </a:p>
          <a:p>
            <a:pPr algn="ctr"/>
            <a:endParaRPr lang="pt-BR" sz="3200" dirty="0">
              <a:solidFill>
                <a:schemeClr val="tx1"/>
              </a:solidFill>
            </a:endParaRPr>
          </a:p>
          <a:p>
            <a:pPr algn="ctr"/>
            <a:endParaRPr lang="pt-BR" sz="3200" dirty="0" smtClean="0">
              <a:solidFill>
                <a:schemeClr val="tx1"/>
              </a:solidFill>
            </a:endParaRPr>
          </a:p>
          <a:p>
            <a:pPr algn="ctr"/>
            <a:endParaRPr lang="pt-BR" sz="3200" dirty="0">
              <a:solidFill>
                <a:schemeClr val="tx1"/>
              </a:solidFill>
            </a:endParaRPr>
          </a:p>
          <a:p>
            <a:pPr algn="ctr"/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5" name="Seta para a direita 4"/>
          <p:cNvSpPr/>
          <p:nvPr/>
        </p:nvSpPr>
        <p:spPr>
          <a:xfrm>
            <a:off x="3906126" y="1453026"/>
            <a:ext cx="576064" cy="36004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direita 7"/>
          <p:cNvSpPr/>
          <p:nvPr/>
        </p:nvSpPr>
        <p:spPr>
          <a:xfrm>
            <a:off x="3770494" y="2420888"/>
            <a:ext cx="576064" cy="36004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o explicativo em seta para a direita 8"/>
          <p:cNvSpPr/>
          <p:nvPr/>
        </p:nvSpPr>
        <p:spPr>
          <a:xfrm>
            <a:off x="3999140" y="3188278"/>
            <a:ext cx="355848" cy="1824898"/>
          </a:xfrm>
          <a:prstGeom prst="rightArrowCallout">
            <a:avLst>
              <a:gd name="adj1" fmla="val 18652"/>
              <a:gd name="adj2" fmla="val 69621"/>
              <a:gd name="adj3" fmla="val 25000"/>
              <a:gd name="adj4" fmla="val 6497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http://thumb1.shutterstock.com/display_pic_with_logo/862933/346464920/stock-photo-girl-having-a-break-with-cup-of-fresh-coffee-after-reading-books-or-studying-manicure-34646492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9"/>
          <a:stretch/>
        </p:blipFill>
        <p:spPr bwMode="auto">
          <a:xfrm>
            <a:off x="6953915" y="4581129"/>
            <a:ext cx="2030660" cy="199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6" descr="http://thumb9.shutterstock.com/display_pic_with_logo/770368/110462222/stock-photo-open-book-isolated-on-white-background-11046222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2" name="Picture 8" descr="http://thumb9.shutterstock.com/display_pic_with_logo/770368/110462222/stock-photo-open-book-isolated-on-white-background-11046222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19"/>
          <a:stretch/>
        </p:blipFill>
        <p:spPr bwMode="auto">
          <a:xfrm>
            <a:off x="67105" y="5099234"/>
            <a:ext cx="3171226" cy="1354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/>
          <p:cNvSpPr txBox="1"/>
          <p:nvPr/>
        </p:nvSpPr>
        <p:spPr>
          <a:xfrm>
            <a:off x="307975" y="6453336"/>
            <a:ext cx="27363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smtClean="0"/>
              <a:t>Imagens: </a:t>
            </a:r>
            <a:r>
              <a:rPr lang="pt-BR" sz="600" dirty="0" err="1" smtClean="0"/>
              <a:t>Shutterstock</a:t>
            </a:r>
            <a:r>
              <a:rPr lang="pt-BR" sz="600" dirty="0" smtClean="0"/>
              <a:t>.</a:t>
            </a:r>
            <a:endParaRPr lang="pt-BR" sz="600" dirty="0"/>
          </a:p>
        </p:txBody>
      </p:sp>
    </p:spTree>
    <p:extLst>
      <p:ext uri="{BB962C8B-B14F-4D97-AF65-F5344CB8AC3E}">
        <p14:creationId xmlns:p14="http://schemas.microsoft.com/office/powerpoint/2010/main" val="24828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2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Novo padrão 2013</Template>
  <TotalTime>1621</TotalTime>
  <Words>826</Words>
  <Application>Microsoft Office PowerPoint</Application>
  <PresentationFormat>Apresentação na tela (4:3)</PresentationFormat>
  <Paragraphs>140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Tema2</vt:lpstr>
      <vt:lpstr>Apresentação do PowerPoint</vt:lpstr>
      <vt:lpstr>Objetivo geral: Ampliar  o entendimento sobre  o processo de leitura.   Objetivos específicos: * Diferenciar as concepções de leitura.  * Apresentar estratégias para o aluno ler de forma crítica.</vt:lpstr>
      <vt:lpstr> SUA HISTÓRIA  </vt:lpstr>
      <vt:lpstr>O QUE É LER?</vt:lpstr>
      <vt:lpstr>CONCEPÇÕES DE LEITURA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COMO LER MELHOR</vt:lpstr>
      <vt:lpstr>Apresentação do PowerPoint</vt:lpstr>
      <vt:lpstr>3 – PÓS-LEITURA</vt:lpstr>
      <vt:lpstr>Apresentação do PowerPoint</vt:lpstr>
      <vt:lpstr>REFERÊNCIAS </vt:lpstr>
      <vt:lpstr>Apresentação do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Cliente</dc:creator>
  <cp:lastModifiedBy>Ana Claudia Passos da Silva</cp:lastModifiedBy>
  <cp:revision>344</cp:revision>
  <dcterms:created xsi:type="dcterms:W3CDTF">2013-04-19T18:38:04Z</dcterms:created>
  <dcterms:modified xsi:type="dcterms:W3CDTF">2016-07-20T12:45:13Z</dcterms:modified>
</cp:coreProperties>
</file>