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1" r:id="rId2"/>
    <p:sldId id="288" r:id="rId3"/>
    <p:sldId id="337" r:id="rId4"/>
    <p:sldId id="338" r:id="rId5"/>
    <p:sldId id="340" r:id="rId6"/>
    <p:sldId id="353" r:id="rId7"/>
    <p:sldId id="352" r:id="rId8"/>
    <p:sldId id="354" r:id="rId9"/>
    <p:sldId id="367" r:id="rId10"/>
    <p:sldId id="373" r:id="rId11"/>
    <p:sldId id="363" r:id="rId12"/>
    <p:sldId id="364" r:id="rId13"/>
    <p:sldId id="374" r:id="rId14"/>
    <p:sldId id="365" r:id="rId15"/>
    <p:sldId id="376" r:id="rId16"/>
    <p:sldId id="343" r:id="rId17"/>
    <p:sldId id="377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00FF"/>
    <a:srgbClr val="CA1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8481" autoAdjust="0"/>
  </p:normalViewPr>
  <p:slideViewPr>
    <p:cSldViewPr>
      <p:cViewPr>
        <p:scale>
          <a:sx n="100" d="100"/>
          <a:sy n="100" d="100"/>
        </p:scale>
        <p:origin x="-123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388424" y="6381328"/>
            <a:ext cx="576263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9C379F1-B1BF-4B2B-A77C-680125603CF0}" type="slidenum">
              <a:rPr lang="pt-BR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400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kern="0" noProof="0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5860" y="5805263"/>
            <a:ext cx="9179859" cy="1084113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102"/>
            <a:ext cx="8316416" cy="865187"/>
          </a:xfrm>
        </p:spPr>
        <p:txBody>
          <a:bodyPr/>
          <a:lstStyle/>
          <a:p>
            <a:r>
              <a:rPr lang="pt-BR" dirty="0" smtClean="0">
                <a:solidFill>
                  <a:srgbClr val="0000FF"/>
                </a:solidFill>
              </a:rPr>
              <a:t>FATOR CONTEXTUAL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1196752"/>
            <a:ext cx="2160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QUAL A GRAÇA? </a:t>
            </a:r>
            <a:r>
              <a:rPr lang="pt-BR" sz="3200" b="1" dirty="0">
                <a:solidFill>
                  <a:srgbClr val="0000FF"/>
                </a:solidFill>
              </a:rPr>
              <a:t/>
            </a:r>
            <a:br>
              <a:rPr lang="pt-BR" sz="3200" b="1" dirty="0">
                <a:solidFill>
                  <a:srgbClr val="0000FF"/>
                </a:solidFill>
              </a:rPr>
            </a:b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5677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 txBox="1">
            <a:spLocks noChangeArrowheads="1"/>
          </p:cNvSpPr>
          <p:nvPr/>
        </p:nvSpPr>
        <p:spPr bwMode="auto">
          <a:xfrm>
            <a:off x="142844" y="1357298"/>
            <a:ext cx="87852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3200" dirty="0">
                <a:ea typeface="Calibri" pitchFamily="34" charset="0"/>
                <a:cs typeface="Times New Roman" pitchFamily="18" charset="0"/>
              </a:rPr>
              <a:t>No sentido mais comum, o termo gramática designa um conjunto de regras </a:t>
            </a:r>
            <a:r>
              <a:rPr lang="pt-BR" sz="3200" u="sng" dirty="0">
                <a:ea typeface="Calibri" pitchFamily="34" charset="0"/>
                <a:cs typeface="Times New Roman" pitchFamily="18" charset="0"/>
              </a:rPr>
              <a:t>que devem ser seguidas</a:t>
            </a:r>
            <a:r>
              <a:rPr lang="pt-BR" sz="3200" dirty="0">
                <a:ea typeface="Calibri" pitchFamily="34" charset="0"/>
                <a:cs typeface="Times New Roman" pitchFamily="18" charset="0"/>
              </a:rPr>
              <a:t> por aqueles que querem “falar e escrever corretamente”. </a:t>
            </a:r>
          </a:p>
          <a:p>
            <a:pPr algn="ctr"/>
            <a:endParaRPr lang="pt-BR" sz="2600" b="1" dirty="0" smtClean="0">
              <a:solidFill>
                <a:srgbClr val="C00000"/>
              </a:solidFill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pt-BR" sz="26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“</a:t>
            </a:r>
            <a:r>
              <a:rPr lang="pt-BR" sz="26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OCUPA-SE DO </a:t>
            </a:r>
            <a:r>
              <a:rPr lang="pt-BR" sz="2600" b="1" u="sng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COMO DEVE </a:t>
            </a:r>
            <a:r>
              <a:rPr lang="pt-BR" sz="26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SER DITO”</a:t>
            </a:r>
          </a:p>
          <a:p>
            <a:pPr algn="just"/>
            <a:endParaRPr lang="pt-BR" sz="2200" dirty="0">
              <a:solidFill>
                <a:srgbClr val="0070C0"/>
              </a:solidFill>
              <a:ea typeface="Calibri" pitchFamily="34" charset="0"/>
              <a:cs typeface="Times New Roman" pitchFamily="18" charset="0"/>
            </a:endParaRPr>
          </a:p>
          <a:p>
            <a:pPr algn="just"/>
            <a:endParaRPr lang="pt-BR" sz="2600" dirty="0" smtClean="0">
              <a:solidFill>
                <a:srgbClr val="C00000"/>
              </a:solidFill>
              <a:ea typeface="Calibri" pitchFamily="34" charset="0"/>
              <a:cs typeface="Times New Roman" pitchFamily="18" charset="0"/>
            </a:endParaRPr>
          </a:p>
          <a:p>
            <a:pPr algn="just"/>
            <a:r>
              <a:rPr lang="pt-BR" sz="2600" b="1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ERRO – </a:t>
            </a:r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o que é diferente da norma culta.</a:t>
            </a:r>
          </a:p>
          <a:p>
            <a:pPr algn="just"/>
            <a:r>
              <a:rPr lang="pt-BR" sz="2600" b="1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LÍNGUA – </a:t>
            </a:r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corresponde às formas de expressão produzidas por pessoas cultas, de prestígio. A língua escrita é modelo para a oral.</a:t>
            </a:r>
            <a:endParaRPr lang="pt-BR" sz="2600" b="1" dirty="0">
              <a:solidFill>
                <a:srgbClr val="C0000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55776" y="0"/>
            <a:ext cx="6372293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1ª CONCEPÇÃO DE </a:t>
            </a:r>
          </a:p>
          <a:p>
            <a:pPr algn="r">
              <a:defRPr/>
            </a:pP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GRAMÁTICA (</a:t>
            </a:r>
            <a:r>
              <a:rPr lang="pt-BR" sz="2600" b="1" kern="0" dirty="0" err="1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Possenti</a:t>
            </a: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, 2001) </a:t>
            </a:r>
          </a:p>
          <a:p>
            <a:pPr algn="r">
              <a:defRPr/>
            </a:pP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Gramática Normativa (</a:t>
            </a:r>
            <a:r>
              <a:rPr lang="pt-BR" sz="2600" b="1" kern="0" dirty="0" err="1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Travaglia</a:t>
            </a: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, 1996)</a:t>
            </a:r>
            <a:endParaRPr lang="pt-BR" sz="2600" b="1" kern="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 txBox="1">
            <a:spLocks noChangeArrowheads="1"/>
          </p:cNvSpPr>
          <p:nvPr/>
        </p:nvSpPr>
        <p:spPr bwMode="auto">
          <a:xfrm>
            <a:off x="214282" y="1214423"/>
            <a:ext cx="8786874" cy="50228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 É um </a:t>
            </a:r>
            <a:r>
              <a:rPr lang="pt-BR" sz="2300" dirty="0">
                <a:ea typeface="Calibri" pitchFamily="34" charset="0"/>
                <a:cs typeface="Times New Roman" pitchFamily="18" charset="0"/>
              </a:rPr>
              <a:t>conjunto de regras que um cientista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encontra </a:t>
            </a:r>
            <a:r>
              <a:rPr lang="pt-BR" sz="2300" dirty="0">
                <a:ea typeface="Calibri" pitchFamily="34" charset="0"/>
                <a:cs typeface="Times New Roman" pitchFamily="18" charset="0"/>
              </a:rPr>
              <a:t>nos dados que analisa a partir de uma certa teoria e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método</a:t>
            </a:r>
            <a:r>
              <a:rPr lang="pt-BR" sz="2300" dirty="0">
                <a:ea typeface="Calibri" pitchFamily="34" charset="0"/>
                <a:cs typeface="Times New Roman" pitchFamily="18" charset="0"/>
              </a:rPr>
              <a:t>.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Gramática é o </a:t>
            </a:r>
            <a:r>
              <a:rPr lang="pt-BR" sz="2300" dirty="0">
                <a:ea typeface="Calibri" pitchFamily="34" charset="0"/>
                <a:cs typeface="Times New Roman" pitchFamily="18" charset="0"/>
              </a:rPr>
              <a:t>conjunto de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leis/regras </a:t>
            </a:r>
            <a:r>
              <a:rPr lang="pt-BR" sz="2300" dirty="0">
                <a:ea typeface="Calibri" pitchFamily="34" charset="0"/>
                <a:cs typeface="Times New Roman" pitchFamily="18" charset="0"/>
              </a:rPr>
              <a:t>que regem a estruturação real de enunciados realmente produzidos por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falantes. </a:t>
            </a:r>
            <a:r>
              <a:rPr lang="pt-BR" sz="2300" dirty="0">
                <a:ea typeface="Calibri" pitchFamily="34" charset="0"/>
                <a:cs typeface="Times New Roman" pitchFamily="18" charset="0"/>
              </a:rPr>
              <a:t>Fala-se em diferença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linguística.</a:t>
            </a:r>
            <a:endParaRPr lang="pt-BR" sz="2300" dirty="0">
              <a:ea typeface="Calibri" pitchFamily="34" charset="0"/>
              <a:cs typeface="Times New Roman" pitchFamily="18" charset="0"/>
            </a:endParaRPr>
          </a:p>
          <a:p>
            <a:pPr algn="ctr"/>
            <a:endParaRPr lang="pt-BR" sz="2400" dirty="0">
              <a:solidFill>
                <a:srgbClr val="C00000"/>
              </a:solidFill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pt-BR" sz="2200" b="1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“OCUPA-SE DO </a:t>
            </a:r>
            <a:r>
              <a:rPr lang="pt-BR" sz="2200" b="1" u="sng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COMO</a:t>
            </a:r>
            <a:r>
              <a:rPr lang="pt-BR" sz="2200" b="1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 SE DIZ</a:t>
            </a:r>
            <a:r>
              <a:rPr lang="pt-BR" sz="2200" b="1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”</a:t>
            </a:r>
          </a:p>
          <a:p>
            <a:pPr algn="just"/>
            <a:endParaRPr lang="pt-BR" dirty="0">
              <a:solidFill>
                <a:srgbClr val="0070C0"/>
              </a:solidFill>
              <a:ea typeface="Calibri" pitchFamily="34" charset="0"/>
              <a:cs typeface="Times New Roman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pt-BR" dirty="0" smtClean="0">
                <a:solidFill>
                  <a:srgbClr val="0070C0"/>
                </a:solidFill>
                <a:ea typeface="Calibri" pitchFamily="34" charset="0"/>
                <a:cs typeface="Times New Roman" pitchFamily="18" charset="0"/>
              </a:rPr>
              <a:t>Abordagem sincrônica, aborda o funcionamento da língua em dado momento histórico.</a:t>
            </a:r>
          </a:p>
          <a:p>
            <a:pPr marL="457200" indent="-457200" algn="just">
              <a:buFontTx/>
              <a:buChar char="-"/>
            </a:pPr>
            <a:endParaRPr lang="pt-BR" dirty="0" smtClean="0">
              <a:solidFill>
                <a:srgbClr val="0070C0"/>
              </a:solidFill>
              <a:ea typeface="Calibri" pitchFamily="34" charset="0"/>
              <a:cs typeface="Times New Roman" pitchFamily="18" charset="0"/>
            </a:endParaRPr>
          </a:p>
          <a:p>
            <a:pPr algn="just"/>
            <a:r>
              <a:rPr lang="pt-BR" sz="2300" b="1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ERRO</a:t>
            </a:r>
            <a:r>
              <a:rPr lang="pt-BR" sz="2300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 –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construção não sistemática de nenhuma variante da língua. Ex. </a:t>
            </a:r>
            <a:r>
              <a:rPr lang="pt-BR" sz="2300" dirty="0" smtClean="0">
                <a:solidFill>
                  <a:srgbClr val="0000FF"/>
                </a:solidFill>
                <a:ea typeface="Calibri" pitchFamily="34" charset="0"/>
                <a:cs typeface="Times New Roman" pitchFamily="18" charset="0"/>
              </a:rPr>
              <a:t>os menino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(certo) / </a:t>
            </a:r>
            <a:r>
              <a:rPr lang="pt-BR" sz="2300" dirty="0" smtClean="0">
                <a:solidFill>
                  <a:srgbClr val="0000FF"/>
                </a:solidFill>
                <a:ea typeface="Calibri" pitchFamily="34" charset="0"/>
                <a:cs typeface="Times New Roman" pitchFamily="18" charset="0"/>
              </a:rPr>
              <a:t>o meninos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(errado).</a:t>
            </a:r>
          </a:p>
          <a:p>
            <a:pPr algn="just"/>
            <a:r>
              <a:rPr lang="pt-BR" sz="2300" b="1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LÍNGUA </a:t>
            </a:r>
            <a:r>
              <a:rPr lang="pt-BR" sz="2300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–</a:t>
            </a:r>
            <a:r>
              <a:rPr lang="pt-BR" sz="2300" b="1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“conjunto de regras que acionamos conforme uma circunstância” (</a:t>
            </a:r>
            <a:r>
              <a:rPr lang="pt-BR" sz="2300" dirty="0" err="1" smtClean="0">
                <a:ea typeface="Calibri" pitchFamily="34" charset="0"/>
                <a:cs typeface="Times New Roman" pitchFamily="18" charset="0"/>
              </a:rPr>
              <a:t>Possenti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, 1996, p. 80</a:t>
            </a:r>
            <a:r>
              <a:rPr lang="pt-BR" sz="2300" dirty="0" smtClean="0">
                <a:ea typeface="Calibri" pitchFamily="34" charset="0"/>
                <a:cs typeface="Times New Roman" pitchFamily="18" charset="0"/>
              </a:rPr>
              <a:t>).</a:t>
            </a:r>
            <a:endParaRPr lang="pt-BR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55776" y="0"/>
            <a:ext cx="6372293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2ª CONCEPÇÃO DE </a:t>
            </a:r>
          </a:p>
          <a:p>
            <a:pPr algn="r">
              <a:defRPr/>
            </a:pP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GRAMÁTICA (</a:t>
            </a:r>
            <a:r>
              <a:rPr lang="pt-BR" sz="2600" b="1" kern="0" dirty="0" err="1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Possenti</a:t>
            </a: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, 2001) </a:t>
            </a:r>
          </a:p>
          <a:p>
            <a:pPr algn="r">
              <a:defRPr/>
            </a:pP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Gramática Descritiva (</a:t>
            </a:r>
            <a:r>
              <a:rPr lang="pt-BR" sz="2600" b="1" kern="0" dirty="0" err="1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Travaglia</a:t>
            </a: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, 1996)</a:t>
            </a:r>
            <a:endParaRPr lang="pt-BR" sz="2600" b="1" kern="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102"/>
            <a:ext cx="8316416" cy="865187"/>
          </a:xfrm>
        </p:spPr>
        <p:txBody>
          <a:bodyPr/>
          <a:lstStyle/>
          <a:p>
            <a:r>
              <a:rPr lang="pt-BR" dirty="0" smtClean="0">
                <a:solidFill>
                  <a:srgbClr val="0000FF"/>
                </a:solidFill>
              </a:rPr>
              <a:t>FATOR REGIONAL E CULTURAL: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PRONÚNCIA URBANA            RURAL   </a:t>
            </a:r>
            <a:endParaRPr lang="pt-BR" dirty="0"/>
          </a:p>
        </p:txBody>
      </p:sp>
      <p:sp>
        <p:nvSpPr>
          <p:cNvPr id="5" name="Diferente de 4"/>
          <p:cNvSpPr/>
          <p:nvPr/>
        </p:nvSpPr>
        <p:spPr>
          <a:xfrm>
            <a:off x="6444208" y="692696"/>
            <a:ext cx="936104" cy="504056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 txBox="1">
            <a:spLocks noChangeArrowheads="1"/>
          </p:cNvSpPr>
          <p:nvPr/>
        </p:nvSpPr>
        <p:spPr bwMode="auto">
          <a:xfrm>
            <a:off x="179388" y="1341438"/>
            <a:ext cx="87852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2800" dirty="0" smtClean="0">
                <a:ea typeface="Calibri" pitchFamily="34" charset="0"/>
                <a:cs typeface="Times New Roman" pitchFamily="18" charset="0"/>
              </a:rPr>
              <a:t>A </a:t>
            </a:r>
            <a:r>
              <a:rPr lang="pt-BR" sz="2800" dirty="0">
                <a:ea typeface="Calibri" pitchFamily="34" charset="0"/>
                <a:cs typeface="Times New Roman" pitchFamily="18" charset="0"/>
              </a:rPr>
              <a:t>palavra gramática designa o conjunto de regras que o falante </a:t>
            </a:r>
            <a:r>
              <a:rPr lang="pt-BR" sz="2800" dirty="0" smtClean="0">
                <a:ea typeface="Calibri" pitchFamily="34" charset="0"/>
                <a:cs typeface="Times New Roman" pitchFamily="18" charset="0"/>
              </a:rPr>
              <a:t>domina e usa ao falar. </a:t>
            </a:r>
            <a:endParaRPr lang="pt-BR" sz="2800" dirty="0"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pt-BR" sz="2800" dirty="0">
                <a:ea typeface="Calibri" pitchFamily="34" charset="0"/>
                <a:cs typeface="Times New Roman" pitchFamily="18" charset="0"/>
              </a:rPr>
              <a:t>Sempre que alguém </a:t>
            </a:r>
            <a:r>
              <a:rPr lang="pt-BR" sz="2800" dirty="0" smtClean="0">
                <a:ea typeface="Calibri" pitchFamily="34" charset="0"/>
                <a:cs typeface="Times New Roman" pitchFamily="18" charset="0"/>
              </a:rPr>
              <a:t>fala, </a:t>
            </a:r>
            <a:r>
              <a:rPr lang="pt-BR" sz="2800" dirty="0">
                <a:ea typeface="Calibri" pitchFamily="34" charset="0"/>
                <a:cs typeface="Times New Roman" pitchFamily="18" charset="0"/>
              </a:rPr>
              <a:t>o faz segundo regras de uma certa </a:t>
            </a:r>
            <a:r>
              <a:rPr lang="pt-BR" sz="2800" dirty="0" smtClean="0">
                <a:ea typeface="Calibri" pitchFamily="34" charset="0"/>
                <a:cs typeface="Times New Roman" pitchFamily="18" charset="0"/>
              </a:rPr>
              <a:t>gramática internalizada. </a:t>
            </a:r>
            <a:endParaRPr lang="pt-BR" sz="2800" dirty="0">
              <a:ea typeface="Calibri" pitchFamily="34" charset="0"/>
              <a:cs typeface="Times New Roman" pitchFamily="18" charset="0"/>
            </a:endParaRPr>
          </a:p>
          <a:p>
            <a:pPr algn="just"/>
            <a:endParaRPr lang="pt-BR" sz="2400" dirty="0" smtClean="0">
              <a:solidFill>
                <a:srgbClr val="C00000"/>
              </a:solidFill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pt-BR" sz="24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“OCUPA-SE DO </a:t>
            </a:r>
            <a:r>
              <a:rPr lang="pt-BR" sz="2400" b="1" u="sng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COMO</a:t>
            </a:r>
            <a:r>
              <a:rPr lang="pt-BR" sz="24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 SE DIZ”</a:t>
            </a:r>
          </a:p>
          <a:p>
            <a:pPr algn="just"/>
            <a:endParaRPr lang="pt-BR" sz="2400" dirty="0">
              <a:solidFill>
                <a:srgbClr val="C00000"/>
              </a:solidFill>
              <a:ea typeface="Calibri" pitchFamily="34" charset="0"/>
              <a:cs typeface="Times New Roman" pitchFamily="18" charset="0"/>
            </a:endParaRPr>
          </a:p>
          <a:p>
            <a:pPr algn="just"/>
            <a:r>
              <a:rPr lang="pt-BR" sz="2600" b="1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Variedade</a:t>
            </a:r>
            <a:r>
              <a:rPr lang="pt-BR" sz="2600" b="1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pt-BR" sz="2600" b="1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-  </a:t>
            </a:r>
            <a:r>
              <a:rPr lang="pt-BR" sz="2600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Uma </a:t>
            </a:r>
            <a:r>
              <a:rPr lang="pt-BR" sz="2600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mesma língua </a:t>
            </a:r>
            <a:r>
              <a:rPr lang="pt-BR" sz="2600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possui </a:t>
            </a:r>
            <a:r>
              <a:rPr lang="pt-BR" sz="2600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uma diversidade de manifestações</a:t>
            </a:r>
            <a:r>
              <a:rPr lang="pt-BR" sz="2600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.</a:t>
            </a:r>
          </a:p>
          <a:p>
            <a:pPr algn="just"/>
            <a:endParaRPr lang="pt-BR" sz="2600" dirty="0" smtClean="0">
              <a:solidFill>
                <a:srgbClr val="C00000"/>
              </a:solidFill>
              <a:ea typeface="Calibri" pitchFamily="34" charset="0"/>
              <a:cs typeface="Times New Roman" pitchFamily="18" charset="0"/>
            </a:endParaRPr>
          </a:p>
          <a:p>
            <a:pPr algn="just"/>
            <a:r>
              <a:rPr lang="pt-BR" sz="26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ERRO – </a:t>
            </a:r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não há conotação valorativa. Fala-se em adequação contextual.</a:t>
            </a:r>
          </a:p>
          <a:p>
            <a:pPr algn="just"/>
            <a:r>
              <a:rPr lang="pt-BR" sz="26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LÍNGUA – </a:t>
            </a:r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regras variáveis que o falante domina. </a:t>
            </a:r>
          </a:p>
          <a:p>
            <a:pPr algn="just"/>
            <a:endParaRPr lang="pt-BR" sz="2600" dirty="0">
              <a:ea typeface="Calibri" pitchFamily="34" charset="0"/>
              <a:cs typeface="Times New Roman" pitchFamily="18" charset="0"/>
            </a:endParaRPr>
          </a:p>
          <a:p>
            <a:pPr algn="ctr"/>
            <a:endParaRPr lang="pt-BR" sz="2400" dirty="0">
              <a:solidFill>
                <a:srgbClr val="C0000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51720" y="0"/>
            <a:ext cx="6876349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3ª CONCEPÇÃO DE </a:t>
            </a:r>
          </a:p>
          <a:p>
            <a:pPr algn="r">
              <a:defRPr/>
            </a:pP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GRAMÁTICA (</a:t>
            </a:r>
            <a:r>
              <a:rPr lang="pt-BR" sz="2600" b="1" kern="0" dirty="0" err="1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Possenti</a:t>
            </a: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, 2001) </a:t>
            </a:r>
          </a:p>
          <a:p>
            <a:pPr algn="r">
              <a:defRPr/>
            </a:pP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Gramática Internalizada (</a:t>
            </a:r>
            <a:r>
              <a:rPr lang="pt-BR" sz="2600" b="1" kern="0" dirty="0" err="1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Travaglia</a:t>
            </a:r>
            <a:r>
              <a:rPr lang="pt-BR" sz="2600" b="1" kern="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, 1996)</a:t>
            </a:r>
            <a:endParaRPr lang="pt-BR" sz="2600" b="1" kern="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102"/>
            <a:ext cx="8316416" cy="865187"/>
          </a:xfrm>
        </p:spPr>
        <p:txBody>
          <a:bodyPr/>
          <a:lstStyle/>
          <a:p>
            <a:r>
              <a:rPr lang="pt-BR" dirty="0" smtClean="0">
                <a:solidFill>
                  <a:srgbClr val="0000FF"/>
                </a:solidFill>
              </a:rPr>
              <a:t>FATOR CULTURAL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REFERÊNCIAS </a:t>
            </a:r>
          </a:p>
        </p:txBody>
      </p:sp>
      <p:sp>
        <p:nvSpPr>
          <p:cNvPr id="49155" name="Retângulo 2"/>
          <p:cNvSpPr>
            <a:spLocks noChangeArrowheads="1"/>
          </p:cNvSpPr>
          <p:nvPr/>
        </p:nvSpPr>
        <p:spPr bwMode="auto">
          <a:xfrm>
            <a:off x="179388" y="1196975"/>
            <a:ext cx="864076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/>
              <a:t>BARTHES, Roland. </a:t>
            </a:r>
            <a:r>
              <a:rPr lang="pt-BR" b="1" dirty="0" smtClean="0"/>
              <a:t>Elementos de semiologia </a:t>
            </a:r>
            <a:r>
              <a:rPr lang="pt-BR" dirty="0" smtClean="0"/>
              <a:t>(1964). 6.ed. São Paulo: Cultrix, 1979.</a:t>
            </a:r>
          </a:p>
          <a:p>
            <a:r>
              <a:rPr lang="pt-BR" dirty="0" smtClean="0"/>
              <a:t>BECHARA, Evanildo. </a:t>
            </a:r>
            <a:r>
              <a:rPr lang="pt-BR" b="1" dirty="0" smtClean="0"/>
              <a:t>Moderna gramática portuguesa. </a:t>
            </a:r>
            <a:r>
              <a:rPr lang="pt-BR" dirty="0" smtClean="0"/>
              <a:t>37.e. Rio de Janeiro: Lucerna, 1999.</a:t>
            </a:r>
          </a:p>
          <a:p>
            <a:r>
              <a:rPr lang="pt-BR" dirty="0" smtClean="0"/>
              <a:t>BLIKSTEIN, Izidoro. </a:t>
            </a:r>
            <a:r>
              <a:rPr lang="pt-BR" b="1" dirty="0" smtClean="0"/>
              <a:t>Técnicas de comunicação escrita. </a:t>
            </a:r>
            <a:r>
              <a:rPr lang="pt-BR" dirty="0" smtClean="0"/>
              <a:t>14.ed. São Paulo: Ática, 1997.</a:t>
            </a:r>
          </a:p>
          <a:p>
            <a:r>
              <a:rPr lang="pt-BR" altLang="pt-BR" dirty="0" smtClean="0"/>
              <a:t>FIORIN, José Luiz; SAVIOLI, Francisco Platão. </a:t>
            </a:r>
            <a:r>
              <a:rPr lang="pt-BR" altLang="pt-BR" b="1" dirty="0" smtClean="0"/>
              <a:t>Para entender o texto: </a:t>
            </a:r>
            <a:r>
              <a:rPr lang="pt-BR" altLang="pt-BR" dirty="0" smtClean="0"/>
              <a:t>leitura e redação. 16. ed. São Paulo: Ática, 2003.</a:t>
            </a:r>
          </a:p>
          <a:p>
            <a:r>
              <a:rPr lang="pt-BR" dirty="0">
                <a:ea typeface="Calibri" pitchFamily="34" charset="0"/>
                <a:cs typeface="Times New Roman" pitchFamily="18" charset="0"/>
              </a:rPr>
              <a:t>POSSENTI, Sírio</a:t>
            </a:r>
            <a:r>
              <a:rPr lang="pt-BR" dirty="0" smtClean="0">
                <a:ea typeface="Calibri" pitchFamily="34" charset="0"/>
                <a:cs typeface="Times New Roman" pitchFamily="18" charset="0"/>
              </a:rPr>
              <a:t>. </a:t>
            </a:r>
            <a:r>
              <a:rPr lang="pt-BR" b="1" dirty="0" smtClean="0">
                <a:ea typeface="Calibri" pitchFamily="34" charset="0"/>
                <a:cs typeface="Times New Roman" pitchFamily="18" charset="0"/>
              </a:rPr>
              <a:t>Por que (não) ensinar gramática na sala de aula. </a:t>
            </a:r>
            <a:r>
              <a:rPr lang="pt-BR" smtClean="0">
                <a:ea typeface="Calibri" pitchFamily="34" charset="0"/>
                <a:cs typeface="Times New Roman" pitchFamily="18" charset="0"/>
              </a:rPr>
              <a:t>Campinas: Mercado </a:t>
            </a:r>
            <a:r>
              <a:rPr lang="pt-BR" dirty="0" smtClean="0">
                <a:ea typeface="Calibri" pitchFamily="34" charset="0"/>
                <a:cs typeface="Times New Roman" pitchFamily="18" charset="0"/>
              </a:rPr>
              <a:t>das Letras, 1996.</a:t>
            </a:r>
            <a:endParaRPr lang="pt-BR" altLang="pt-BR" dirty="0" smtClean="0"/>
          </a:p>
          <a:p>
            <a:r>
              <a:rPr lang="pt-BR" dirty="0" smtClean="0">
                <a:ea typeface="Calibri" pitchFamily="34" charset="0"/>
                <a:cs typeface="Times New Roman" pitchFamily="18" charset="0"/>
              </a:rPr>
              <a:t>POSSENTI, Sírio. Gramática e Política. In: </a:t>
            </a:r>
            <a:r>
              <a:rPr lang="pt-BR" b="1" dirty="0" smtClean="0">
                <a:ea typeface="Calibri" pitchFamily="34" charset="0"/>
                <a:cs typeface="Times New Roman" pitchFamily="18" charset="0"/>
              </a:rPr>
              <a:t>Novos Estudos. </a:t>
            </a:r>
            <a:r>
              <a:rPr lang="pt-BR" dirty="0" smtClean="0">
                <a:ea typeface="Calibri" pitchFamily="34" charset="0"/>
                <a:cs typeface="Times New Roman" pitchFamily="18" charset="0"/>
              </a:rPr>
              <a:t>São Paulo: Cebrap, v. 2,3, p. 64-69, nov. 83, 2001.</a:t>
            </a:r>
            <a:endParaRPr lang="pt-BR" altLang="pt-BR" dirty="0" smtClean="0"/>
          </a:p>
          <a:p>
            <a:r>
              <a:rPr lang="pt-BR" dirty="0" smtClean="0"/>
              <a:t>SAUSSURE, Ferdinand. </a:t>
            </a:r>
            <a:r>
              <a:rPr lang="pt-BR" b="1" dirty="0" smtClean="0"/>
              <a:t>Curso de linguística geral. </a:t>
            </a:r>
            <a:r>
              <a:rPr lang="pt-BR" dirty="0" smtClean="0"/>
              <a:t>São Paulo: Cultrix, s.d.</a:t>
            </a:r>
          </a:p>
          <a:p>
            <a:r>
              <a:rPr lang="pt-BR" dirty="0" smtClean="0"/>
              <a:t>TERRA, Ernani. </a:t>
            </a:r>
            <a:r>
              <a:rPr lang="pt-BR" b="1" dirty="0" smtClean="0"/>
              <a:t>Linguagem, língua e fala. </a:t>
            </a:r>
            <a:r>
              <a:rPr lang="pt-BR" dirty="0" smtClean="0"/>
              <a:t>São Paulo: Scipione, 1997.</a:t>
            </a:r>
          </a:p>
          <a:p>
            <a:r>
              <a:rPr lang="pt-BR" dirty="0" smtClean="0"/>
              <a:t>TRAVAGLIA, Luiz. Carlos. </a:t>
            </a:r>
            <a:r>
              <a:rPr lang="pt-BR" b="1" dirty="0" smtClean="0"/>
              <a:t>Gramática e interação: </a:t>
            </a:r>
            <a:r>
              <a:rPr lang="pt-BR" dirty="0" smtClean="0"/>
              <a:t>uma proposta para o ensino de gramática para 1º e 2º graus. 11.ed. São Paulo: Cortez, 2011.</a:t>
            </a:r>
          </a:p>
          <a:p>
            <a:r>
              <a:rPr lang="pt-BR" altLang="pt-BR" dirty="0" smtClean="0"/>
              <a:t>VANOYE</a:t>
            </a:r>
            <a:r>
              <a:rPr lang="pt-BR" altLang="pt-BR" dirty="0"/>
              <a:t>, Francis. </a:t>
            </a:r>
            <a:r>
              <a:rPr lang="pt-BR" altLang="pt-BR" b="1" dirty="0"/>
              <a:t>Usos da linguagem</a:t>
            </a:r>
            <a:r>
              <a:rPr lang="pt-BR" altLang="pt-BR" dirty="0"/>
              <a:t>: problemas e técnicas na produção oral e escrita.</a:t>
            </a:r>
            <a:r>
              <a:rPr lang="pt-BR" altLang="pt-BR" b="1" dirty="0"/>
              <a:t> </a:t>
            </a:r>
            <a:r>
              <a:rPr lang="pt-BR" altLang="pt-BR" dirty="0"/>
              <a:t>11.ed. São Paulo: Martins Fontes, 2008</a:t>
            </a:r>
            <a:r>
              <a:rPr lang="pt-BR" altLang="pt-BR" dirty="0" smtClean="0"/>
              <a:t>.</a:t>
            </a:r>
            <a:endParaRPr lang="pt-BR" altLang="pt-BR" b="1" u="sng" dirty="0" smtClean="0"/>
          </a:p>
          <a:p>
            <a:endParaRPr lang="pt-BR" altLang="pt-BR" dirty="0"/>
          </a:p>
          <a:p>
            <a:endParaRPr lang="pt-BR" altLang="pt-B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kern="0" noProof="0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5860" y="5805263"/>
            <a:ext cx="9179859" cy="1084113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  <p:extLst>
      <p:ext uri="{BB962C8B-B14F-4D97-AF65-F5344CB8AC3E}">
        <p14:creationId xmlns:p14="http://schemas.microsoft.com/office/powerpoint/2010/main" val="36810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8775" y="1214422"/>
            <a:ext cx="87852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2800" b="1" dirty="0" smtClean="0">
                <a:solidFill>
                  <a:srgbClr val="0000FF"/>
                </a:solidFill>
              </a:rPr>
              <a:t>A FERRAMENTA DA LÍNGUA A SERVIÇO DA PRÓPRIA LÍNGUA</a:t>
            </a: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charset="0"/>
              <a:buNone/>
            </a:pPr>
            <a:endParaRPr lang="pt-BR" sz="2800" b="1" dirty="0" smtClean="0">
              <a:solidFill>
                <a:srgbClr val="CA1C45"/>
              </a:solidFill>
              <a:ea typeface="Calibri" pitchFamily="34" charset="0"/>
              <a:cs typeface="Times New Roman" pitchFamily="18" charset="0"/>
            </a:endParaRP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charset="0"/>
              <a:buNone/>
            </a:pPr>
            <a:r>
              <a:rPr lang="pt-BR" sz="2800" b="1" dirty="0" smtClean="0">
                <a:solidFill>
                  <a:srgbClr val="CA1C45"/>
                </a:solidFill>
                <a:ea typeface="Calibri" pitchFamily="34" charset="0"/>
                <a:cs typeface="Times New Roman" pitchFamily="18" charset="0"/>
              </a:rPr>
              <a:t>Objetivo </a:t>
            </a:r>
            <a:r>
              <a:rPr lang="pt-BR" sz="2800" b="1" dirty="0">
                <a:solidFill>
                  <a:srgbClr val="CA1C45"/>
                </a:solidFill>
                <a:ea typeface="Calibri" pitchFamily="34" charset="0"/>
                <a:cs typeface="Times New Roman" pitchFamily="18" charset="0"/>
              </a:rPr>
              <a:t>Geral: </a:t>
            </a:r>
            <a:r>
              <a:rPr lang="pt-BR" sz="2800" dirty="0">
                <a:ea typeface="Calibri" pitchFamily="34" charset="0"/>
                <a:cs typeface="Times New Roman" pitchFamily="18" charset="0"/>
              </a:rPr>
              <a:t>Refletir sobre nossa língua materna, a Língua </a:t>
            </a:r>
            <a:r>
              <a:rPr lang="pt-BR" sz="2800" dirty="0" smtClean="0">
                <a:ea typeface="Calibri" pitchFamily="34" charset="0"/>
                <a:cs typeface="Times New Roman" pitchFamily="18" charset="0"/>
              </a:rPr>
              <a:t>Portuguesa. </a:t>
            </a:r>
            <a:endParaRPr lang="pt-BR" sz="2800" dirty="0">
              <a:ea typeface="Calibri" pitchFamily="34" charset="0"/>
              <a:cs typeface="Times New Roman" pitchFamily="18" charset="0"/>
            </a:endParaRP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charset="0"/>
              <a:buNone/>
            </a:pPr>
            <a:r>
              <a:rPr lang="pt-BR" sz="2800" b="1" dirty="0" smtClean="0">
                <a:solidFill>
                  <a:srgbClr val="CA1C45"/>
                </a:solidFill>
                <a:ea typeface="Calibri" pitchFamily="34" charset="0"/>
              </a:rPr>
              <a:t>Objetivos </a:t>
            </a:r>
            <a:r>
              <a:rPr lang="pt-BR" sz="2800" b="1" dirty="0">
                <a:solidFill>
                  <a:srgbClr val="CA1C45"/>
                </a:solidFill>
                <a:ea typeface="Calibri" pitchFamily="34" charset="0"/>
              </a:rPr>
              <a:t>Específicos:</a:t>
            </a:r>
          </a:p>
          <a:p>
            <a:pPr marL="571500" indent="-571500">
              <a:buFontTx/>
              <a:buChar char="•"/>
            </a:pPr>
            <a:r>
              <a:rPr lang="pt-BR" sz="2800" dirty="0">
                <a:ea typeface="Calibri" pitchFamily="34" charset="0"/>
              </a:rPr>
              <a:t> Diferenciar </a:t>
            </a:r>
            <a:r>
              <a:rPr lang="pt-BR" sz="2800" dirty="0" smtClean="0">
                <a:ea typeface="Calibri" pitchFamily="34" charset="0"/>
              </a:rPr>
              <a:t>3 </a:t>
            </a:r>
            <a:r>
              <a:rPr lang="pt-BR" sz="2800" dirty="0">
                <a:ea typeface="Calibri" pitchFamily="34" charset="0"/>
              </a:rPr>
              <a:t>concepções de </a:t>
            </a:r>
            <a:r>
              <a:rPr lang="pt-BR" sz="2800" dirty="0" smtClean="0">
                <a:ea typeface="Calibri" pitchFamily="34" charset="0"/>
              </a:rPr>
              <a:t>gramática. </a:t>
            </a:r>
            <a:endParaRPr lang="pt-BR" sz="2800" dirty="0">
              <a:ea typeface="Calibri" pitchFamily="34" charset="0"/>
            </a:endParaRPr>
          </a:p>
          <a:p>
            <a:pPr marL="571500" indent="-571500">
              <a:buFontTx/>
              <a:buChar char="•"/>
            </a:pPr>
            <a:r>
              <a:rPr lang="pt-BR" sz="2800" dirty="0">
                <a:ea typeface="Calibri" pitchFamily="34" charset="0"/>
              </a:rPr>
              <a:t> </a:t>
            </a:r>
            <a:r>
              <a:rPr lang="pt-BR" sz="2800" dirty="0" smtClean="0">
                <a:ea typeface="Calibri" pitchFamily="34" charset="0"/>
              </a:rPr>
              <a:t>Entender o porquê da </a:t>
            </a:r>
            <a:r>
              <a:rPr lang="pt-BR" sz="2800" dirty="0">
                <a:ea typeface="Calibri" pitchFamily="34" charset="0"/>
              </a:rPr>
              <a:t>variabilidade da língua.</a:t>
            </a:r>
          </a:p>
          <a:p>
            <a:pPr marL="571500" indent="-571500">
              <a:buFontTx/>
              <a:buChar char="•"/>
            </a:pPr>
            <a:r>
              <a:rPr lang="pt-BR" sz="2800" dirty="0">
                <a:ea typeface="Calibri" pitchFamily="34" charset="0"/>
              </a:rPr>
              <a:t> Considerar o padrão como uma modalidade necessária. </a:t>
            </a: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charset="0"/>
              <a:buNone/>
            </a:pPr>
            <a:endParaRPr lang="pt-BR" sz="2800" b="1" dirty="0">
              <a:solidFill>
                <a:srgbClr val="CA1C45"/>
              </a:solidFill>
              <a:ea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00100" y="214290"/>
            <a:ext cx="8143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pt-BR" sz="2800" b="1" dirty="0" smtClean="0">
                <a:solidFill>
                  <a:srgbClr val="0000FF"/>
                </a:solidFill>
              </a:rPr>
              <a:t>UNIDADE II – AULA 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7950" y="1208088"/>
            <a:ext cx="8928100" cy="51090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4000" b="1" dirty="0" smtClean="0">
                <a:solidFill>
                  <a:srgbClr val="C00000"/>
                </a:solidFill>
              </a:rPr>
              <a:t>LINGUAGEM </a:t>
            </a:r>
            <a:r>
              <a:rPr lang="pt-BR" altLang="pt-BR" sz="2600" dirty="0" smtClean="0"/>
              <a:t>todo </a:t>
            </a:r>
            <a:r>
              <a:rPr lang="pt-BR" altLang="pt-BR" sz="2600" dirty="0"/>
              <a:t>sistema de sinais convencionais que nos permite realizar atos de comunicação. </a:t>
            </a:r>
            <a:endParaRPr lang="pt-BR" altLang="pt-BR" sz="2600" dirty="0" smtClean="0"/>
          </a:p>
          <a:p>
            <a:pPr>
              <a:defRPr/>
            </a:pPr>
            <a:endParaRPr lang="pt-BR" altLang="pt-BR" sz="2600" dirty="0"/>
          </a:p>
          <a:p>
            <a:pPr marL="514350" indent="-514350">
              <a:defRPr/>
            </a:pPr>
            <a:r>
              <a:rPr lang="pt-BR" sz="2600" dirty="0">
                <a:solidFill>
                  <a:srgbClr val="C00000"/>
                </a:solidFill>
              </a:rPr>
              <a:t>Verbal: </a:t>
            </a:r>
            <a:r>
              <a:rPr lang="pt-BR" sz="2600" dirty="0" smtClean="0"/>
              <a:t>quando</a:t>
            </a:r>
            <a:r>
              <a:rPr lang="pt-BR" sz="2600" dirty="0" smtClean="0">
                <a:solidFill>
                  <a:srgbClr val="C00000"/>
                </a:solidFill>
              </a:rPr>
              <a:t> </a:t>
            </a:r>
            <a:r>
              <a:rPr lang="pt-BR" sz="2600" dirty="0" smtClean="0"/>
              <a:t>os </a:t>
            </a:r>
            <a:r>
              <a:rPr lang="pt-BR" sz="2600" dirty="0"/>
              <a:t>sinais utilizados para os atos de comunicação são as palavras.</a:t>
            </a:r>
          </a:p>
          <a:p>
            <a:pPr marL="514350" indent="-514350">
              <a:defRPr/>
            </a:pPr>
            <a:r>
              <a:rPr lang="pt-BR" sz="2600" dirty="0">
                <a:solidFill>
                  <a:srgbClr val="C00000"/>
                </a:solidFill>
              </a:rPr>
              <a:t>Não-verbal: </a:t>
            </a:r>
            <a:r>
              <a:rPr lang="pt-BR" sz="2600" dirty="0"/>
              <a:t>aquela </a:t>
            </a:r>
          </a:p>
          <a:p>
            <a:pPr>
              <a:defRPr/>
            </a:pPr>
            <a:r>
              <a:rPr lang="pt-BR" sz="2600" dirty="0"/>
              <a:t>que utiliza para os atos</a:t>
            </a:r>
          </a:p>
          <a:p>
            <a:pPr>
              <a:defRPr/>
            </a:pPr>
            <a:r>
              <a:rPr lang="pt-BR" sz="2600" dirty="0"/>
              <a:t>de comunicação outros </a:t>
            </a:r>
          </a:p>
          <a:p>
            <a:pPr>
              <a:defRPr/>
            </a:pPr>
            <a:r>
              <a:rPr lang="pt-BR" sz="2600" dirty="0"/>
              <a:t>sinais que não palavras.</a:t>
            </a:r>
          </a:p>
          <a:p>
            <a:pPr>
              <a:defRPr/>
            </a:pPr>
            <a:r>
              <a:rPr lang="pt-BR" sz="2600" dirty="0"/>
              <a:t>Ex. libras, gestos, </a:t>
            </a:r>
            <a:r>
              <a:rPr lang="pt-BR" sz="2600" dirty="0" err="1"/>
              <a:t>expres</a:t>
            </a:r>
            <a:r>
              <a:rPr lang="pt-BR" sz="2600" dirty="0"/>
              <a:t>-</a:t>
            </a:r>
          </a:p>
          <a:p>
            <a:pPr>
              <a:defRPr/>
            </a:pPr>
            <a:r>
              <a:rPr lang="pt-BR" sz="2600" dirty="0" err="1"/>
              <a:t>sões</a:t>
            </a:r>
            <a:r>
              <a:rPr lang="pt-BR" sz="2600" dirty="0"/>
              <a:t> faciais e corporal, sinais </a:t>
            </a:r>
            <a:endParaRPr lang="pt-BR" sz="2600" dirty="0" smtClean="0"/>
          </a:p>
          <a:p>
            <a:pPr>
              <a:defRPr/>
            </a:pPr>
            <a:r>
              <a:rPr lang="pt-BR" sz="2600" dirty="0" smtClean="0"/>
              <a:t>de </a:t>
            </a:r>
            <a:r>
              <a:rPr lang="pt-BR" sz="2600" dirty="0"/>
              <a:t>trânsito etc.  </a:t>
            </a:r>
          </a:p>
        </p:txBody>
      </p:sp>
      <p:pic>
        <p:nvPicPr>
          <p:cNvPr id="22532" name="Picture 18" descr="stock-photo-male-manager-with-pencil-broken-in-his-hands-on-the-workplace-271564388"/>
          <p:cNvPicPr>
            <a:picLocks noChangeAspect="1" noChangeArrowheads="1"/>
          </p:cNvPicPr>
          <p:nvPr/>
        </p:nvPicPr>
        <p:blipFill rotWithShape="1">
          <a:blip r:embed="rId2"/>
          <a:srcRect b="7599"/>
          <a:stretch/>
        </p:blipFill>
        <p:spPr bwMode="auto">
          <a:xfrm>
            <a:off x="4623873" y="3645025"/>
            <a:ext cx="4355547" cy="286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99791" y="115888"/>
            <a:ext cx="6264821" cy="865187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pt-BR" sz="3200" b="1" dirty="0">
                <a:solidFill>
                  <a:srgbClr val="0000FF"/>
                </a:solidFill>
              </a:rPr>
              <a:t>LINGUAGEM x LÍNGUA x FALA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06280" y="6508377"/>
            <a:ext cx="21777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tângulo 2"/>
          <p:cNvSpPr>
            <a:spLocks noChangeArrowheads="1"/>
          </p:cNvSpPr>
          <p:nvPr/>
        </p:nvSpPr>
        <p:spPr bwMode="auto">
          <a:xfrm>
            <a:off x="0" y="142852"/>
            <a:ext cx="5857884" cy="6771084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3000" dirty="0"/>
              <a:t>Além das mensagens </a:t>
            </a:r>
          </a:p>
          <a:p>
            <a:r>
              <a:rPr lang="pt-BR" altLang="pt-BR" sz="3000" dirty="0"/>
              <a:t>deliberadas, </a:t>
            </a:r>
          </a:p>
          <a:p>
            <a:r>
              <a:rPr lang="pt-BR" altLang="pt-BR" sz="3000" dirty="0"/>
              <a:t>há a </a:t>
            </a:r>
            <a:r>
              <a:rPr lang="pt-BR" altLang="pt-BR" sz="3000" dirty="0" smtClean="0"/>
              <a:t>comunicação</a:t>
            </a:r>
          </a:p>
          <a:p>
            <a:r>
              <a:rPr lang="pt-BR" altLang="pt-BR" sz="3000" dirty="0" smtClean="0"/>
              <a:t>inconsciente</a:t>
            </a:r>
            <a:r>
              <a:rPr lang="pt-BR" altLang="pt-BR" sz="3000" dirty="0"/>
              <a:t>, chamada de paracomunicação ou </a:t>
            </a:r>
            <a:endParaRPr lang="pt-BR" altLang="pt-BR" sz="3000" dirty="0" smtClean="0"/>
          </a:p>
          <a:p>
            <a:r>
              <a:rPr lang="pt-BR" altLang="pt-BR" sz="3000" dirty="0" smtClean="0"/>
              <a:t>paralinguagem</a:t>
            </a:r>
            <a:r>
              <a:rPr lang="pt-BR" altLang="pt-BR" sz="3000" dirty="0"/>
              <a:t>. </a:t>
            </a:r>
          </a:p>
          <a:p>
            <a:endParaRPr lang="pt-BR" altLang="pt-BR" sz="2600" dirty="0">
              <a:solidFill>
                <a:srgbClr val="0000FF"/>
              </a:solidFill>
            </a:endParaRPr>
          </a:p>
          <a:p>
            <a:r>
              <a:rPr lang="pt-BR" altLang="pt-BR" sz="2600" dirty="0">
                <a:solidFill>
                  <a:srgbClr val="0000FF"/>
                </a:solidFill>
              </a:rPr>
              <a:t>“O tom das palavras faladas, os movimentos do corpo, a </a:t>
            </a:r>
            <a:endParaRPr lang="pt-BR" altLang="pt-BR" sz="2600" dirty="0" smtClean="0">
              <a:solidFill>
                <a:srgbClr val="0000FF"/>
              </a:solidFill>
            </a:endParaRPr>
          </a:p>
          <a:p>
            <a:r>
              <a:rPr lang="pt-BR" altLang="pt-BR" sz="2600" dirty="0" smtClean="0">
                <a:solidFill>
                  <a:srgbClr val="0000FF"/>
                </a:solidFill>
              </a:rPr>
              <a:t>roupa </a:t>
            </a:r>
            <a:r>
              <a:rPr lang="pt-BR" altLang="pt-BR" sz="2600" dirty="0">
                <a:solidFill>
                  <a:srgbClr val="0000FF"/>
                </a:solidFill>
              </a:rPr>
              <a:t>que se veste, os </a:t>
            </a:r>
            <a:endParaRPr lang="pt-BR" altLang="pt-BR" sz="2600" dirty="0" smtClean="0">
              <a:solidFill>
                <a:srgbClr val="0000FF"/>
              </a:solidFill>
            </a:endParaRPr>
          </a:p>
          <a:p>
            <a:r>
              <a:rPr lang="pt-BR" altLang="pt-BR" sz="2600" dirty="0" smtClean="0">
                <a:solidFill>
                  <a:srgbClr val="0000FF"/>
                </a:solidFill>
              </a:rPr>
              <a:t>olhares </a:t>
            </a:r>
            <a:r>
              <a:rPr lang="pt-BR" altLang="pt-BR" sz="2600" dirty="0">
                <a:solidFill>
                  <a:srgbClr val="0000FF"/>
                </a:solidFill>
              </a:rPr>
              <a:t>e a maneira de </a:t>
            </a:r>
            <a:endParaRPr lang="pt-BR" altLang="pt-BR" sz="2600" dirty="0" smtClean="0">
              <a:solidFill>
                <a:srgbClr val="0000FF"/>
              </a:solidFill>
            </a:endParaRPr>
          </a:p>
          <a:p>
            <a:r>
              <a:rPr lang="pt-BR" altLang="pt-BR" sz="2600" dirty="0" smtClean="0">
                <a:solidFill>
                  <a:srgbClr val="0000FF"/>
                </a:solidFill>
              </a:rPr>
              <a:t>estreitar </a:t>
            </a:r>
            <a:r>
              <a:rPr lang="pt-BR" altLang="pt-BR" sz="2600" dirty="0">
                <a:solidFill>
                  <a:srgbClr val="0000FF"/>
                </a:solidFill>
              </a:rPr>
              <a:t>a mão do </a:t>
            </a:r>
            <a:endParaRPr lang="pt-BR" altLang="pt-BR" sz="2600" dirty="0" smtClean="0">
              <a:solidFill>
                <a:srgbClr val="0000FF"/>
              </a:solidFill>
            </a:endParaRPr>
          </a:p>
          <a:p>
            <a:r>
              <a:rPr lang="pt-BR" altLang="pt-BR" sz="2600" dirty="0" smtClean="0">
                <a:solidFill>
                  <a:srgbClr val="0000FF"/>
                </a:solidFill>
              </a:rPr>
              <a:t>interlocutor</a:t>
            </a:r>
            <a:r>
              <a:rPr lang="pt-BR" altLang="pt-BR" sz="2600" dirty="0">
                <a:solidFill>
                  <a:srgbClr val="0000FF"/>
                </a:solidFill>
              </a:rPr>
              <a:t>, tudo tem algum significado, tudo comunica” </a:t>
            </a:r>
            <a:endParaRPr lang="pt-BR" altLang="pt-BR" sz="2600" dirty="0" smtClean="0">
              <a:solidFill>
                <a:srgbClr val="0000FF"/>
              </a:solidFill>
            </a:endParaRPr>
          </a:p>
          <a:p>
            <a:endParaRPr lang="pt-BR" altLang="pt-BR" sz="2600" dirty="0" smtClean="0">
              <a:solidFill>
                <a:srgbClr val="0000FF"/>
              </a:solidFill>
            </a:endParaRPr>
          </a:p>
          <a:p>
            <a:r>
              <a:rPr lang="pt-BR" altLang="pt-BR" sz="2000" dirty="0" smtClean="0"/>
              <a:t>(</a:t>
            </a:r>
            <a:r>
              <a:rPr lang="pt-BR" altLang="pt-BR" sz="2000" dirty="0"/>
              <a:t>DÍAZ BORDENAVE, 2003, p. 50).</a:t>
            </a:r>
          </a:p>
        </p:txBody>
      </p:sp>
      <p:pic>
        <p:nvPicPr>
          <p:cNvPr id="23555" name="Picture 4" descr="stock-photo-unhappy-boyish-year-old-girl-expressing-disagreement-with-body-language-274915004"/>
          <p:cNvPicPr>
            <a:picLocks noChangeAspect="1" noChangeArrowheads="1"/>
          </p:cNvPicPr>
          <p:nvPr/>
        </p:nvPicPr>
        <p:blipFill rotWithShape="1">
          <a:blip r:embed="rId2"/>
          <a:srcRect b="6929"/>
          <a:stretch/>
        </p:blipFill>
        <p:spPr bwMode="auto">
          <a:xfrm>
            <a:off x="4940286" y="214291"/>
            <a:ext cx="4203713" cy="27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stock-photo-ballet-of-mariinsky-theatre-from-st-petersburg-russia-in-bolshoi-theatre-in-moscow-9829978"/>
          <p:cNvPicPr>
            <a:picLocks noChangeAspect="1" noChangeArrowheads="1"/>
          </p:cNvPicPr>
          <p:nvPr/>
        </p:nvPicPr>
        <p:blipFill rotWithShape="1">
          <a:blip r:embed="rId3"/>
          <a:srcRect b="7096"/>
          <a:stretch/>
        </p:blipFill>
        <p:spPr bwMode="auto">
          <a:xfrm>
            <a:off x="4909109" y="3082049"/>
            <a:ext cx="4117279" cy="286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732240" y="6034301"/>
            <a:ext cx="21777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3"/>
          <p:cNvSpPr>
            <a:spLocks noGrp="1"/>
          </p:cNvSpPr>
          <p:nvPr>
            <p:ph type="title"/>
          </p:nvPr>
        </p:nvSpPr>
        <p:spPr>
          <a:xfrm>
            <a:off x="1728788" y="188913"/>
            <a:ext cx="7200900" cy="865187"/>
          </a:xfrm>
        </p:spPr>
        <p:txBody>
          <a:bodyPr/>
          <a:lstStyle/>
          <a:p>
            <a:pPr eaLnBrk="1" hangingPunct="1"/>
            <a:r>
              <a:rPr lang="pt-BR" altLang="pt-BR" sz="5000" dirty="0" smtClean="0">
                <a:solidFill>
                  <a:srgbClr val="C00000"/>
                </a:solidFill>
              </a:rPr>
              <a:t>O SILÊNCIO</a:t>
            </a:r>
          </a:p>
        </p:txBody>
      </p:sp>
      <p:sp>
        <p:nvSpPr>
          <p:cNvPr id="25603" name="Retângulo 2"/>
          <p:cNvSpPr>
            <a:spLocks noChangeArrowheads="1"/>
          </p:cNvSpPr>
          <p:nvPr/>
        </p:nvSpPr>
        <p:spPr bwMode="auto">
          <a:xfrm>
            <a:off x="214282" y="1071546"/>
            <a:ext cx="871537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altLang="pt-BR" sz="1200" b="1" dirty="0">
              <a:solidFill>
                <a:srgbClr val="C00000"/>
              </a:solidFill>
            </a:endParaRPr>
          </a:p>
          <a:p>
            <a:r>
              <a:rPr lang="pt-BR" altLang="pt-BR" sz="3200" dirty="0" smtClean="0"/>
              <a:t>Após </a:t>
            </a:r>
            <a:r>
              <a:rPr lang="pt-BR" altLang="pt-BR" sz="3200" dirty="0"/>
              <a:t>uma </a:t>
            </a:r>
          </a:p>
          <a:p>
            <a:r>
              <a:rPr lang="pt-BR" altLang="pt-BR" sz="3200" dirty="0"/>
              <a:t>discussão, o silêncio </a:t>
            </a:r>
          </a:p>
          <a:p>
            <a:r>
              <a:rPr lang="pt-BR" altLang="pt-BR" sz="3200" dirty="0"/>
              <a:t>entre o casal.</a:t>
            </a:r>
          </a:p>
          <a:p>
            <a:endParaRPr lang="pt-BR" altLang="pt-BR" sz="3200" dirty="0" smtClean="0"/>
          </a:p>
          <a:p>
            <a:endParaRPr lang="pt-BR" altLang="pt-BR" sz="3200" dirty="0"/>
          </a:p>
          <a:p>
            <a:r>
              <a:rPr lang="pt-BR" altLang="pt-BR" sz="3200" b="1" dirty="0" smtClean="0">
                <a:solidFill>
                  <a:srgbClr val="C00000"/>
                </a:solidFill>
              </a:rPr>
              <a:t>LINGUAGEM GESTUAL</a:t>
            </a:r>
          </a:p>
          <a:p>
            <a:r>
              <a:rPr lang="pt-BR" altLang="pt-BR" sz="3200" dirty="0" smtClean="0"/>
              <a:t>Duas </a:t>
            </a:r>
            <a:r>
              <a:rPr lang="pt-BR" altLang="pt-BR" sz="3200" dirty="0"/>
              <a:t>amigas </a:t>
            </a:r>
          </a:p>
          <a:p>
            <a:r>
              <a:rPr lang="pt-BR" altLang="pt-BR" sz="3200" dirty="0"/>
              <a:t>conversando. Qual dos dois </a:t>
            </a:r>
          </a:p>
          <a:p>
            <a:r>
              <a:rPr lang="pt-BR" altLang="pt-BR" sz="3200" dirty="0"/>
              <a:t>anéis você prefere?</a:t>
            </a:r>
          </a:p>
          <a:p>
            <a:r>
              <a:rPr lang="pt-BR" altLang="pt-BR" sz="3200" dirty="0"/>
              <a:t>A outra faz o gesto</a:t>
            </a:r>
          </a:p>
          <a:p>
            <a:r>
              <a:rPr lang="pt-BR" altLang="pt-BR" sz="3200" dirty="0"/>
              <a:t>ao lado.</a:t>
            </a:r>
            <a:endParaRPr lang="pt-BR" altLang="pt-BR" sz="2000" b="1" dirty="0">
              <a:solidFill>
                <a:srgbClr val="C00000"/>
              </a:solidFill>
            </a:endParaRPr>
          </a:p>
        </p:txBody>
      </p:sp>
      <p:pic>
        <p:nvPicPr>
          <p:cNvPr id="25604" name="Picture 6" descr="stock-photo-couple-quarrel-crying-young-woman-against-sadness-man-at-home-244933900"/>
          <p:cNvPicPr>
            <a:picLocks noChangeAspect="1" noChangeArrowheads="1"/>
          </p:cNvPicPr>
          <p:nvPr/>
        </p:nvPicPr>
        <p:blipFill rotWithShape="1">
          <a:blip r:embed="rId2"/>
          <a:srcRect b="6548"/>
          <a:stretch/>
        </p:blipFill>
        <p:spPr bwMode="auto">
          <a:xfrm>
            <a:off x="5292080" y="1230139"/>
            <a:ext cx="3689933" cy="255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8" descr="stock-photo-on-a-white-background-young-girl-throws-up-his-hands-273641708"/>
          <p:cNvPicPr>
            <a:picLocks noChangeAspect="1" noChangeArrowheads="1"/>
          </p:cNvPicPr>
          <p:nvPr/>
        </p:nvPicPr>
        <p:blipFill rotWithShape="1">
          <a:blip r:embed="rId3"/>
          <a:srcRect b="7505"/>
          <a:stretch/>
        </p:blipFill>
        <p:spPr bwMode="auto">
          <a:xfrm>
            <a:off x="5508104" y="3861048"/>
            <a:ext cx="3471241" cy="228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6300192" y="6218967"/>
            <a:ext cx="21777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7" y="134076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4000" b="1" dirty="0" smtClean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LÍNGUA </a:t>
            </a:r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é um aspecto da linguagem que utiliza a palavra como sinal de comunicação. Possui natureza gramatical, pois a combinação de signos é regida por regras. A língua é fato social (com natureza pública, coletiva), abstrato e exterior aos indivíduos, porque ela se concretiza por meio da </a:t>
            </a:r>
            <a:r>
              <a:rPr lang="pt-BR" sz="2600" u="sng" dirty="0" smtClean="0">
                <a:ea typeface="Calibri" pitchFamily="34" charset="0"/>
                <a:cs typeface="Times New Roman" pitchFamily="18" charset="0"/>
              </a:rPr>
              <a:t>fala </a:t>
            </a:r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(TERRA, 1997).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600" b="1" dirty="0" smtClean="0">
                <a:solidFill>
                  <a:srgbClr val="0000FF"/>
                </a:solidFill>
                <a:ea typeface="Calibri" pitchFamily="34" charset="0"/>
                <a:cs typeface="Times New Roman" pitchFamily="18" charset="0"/>
              </a:rPr>
              <a:t>MUTÁVEL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600" b="1" dirty="0" smtClean="0">
                <a:solidFill>
                  <a:srgbClr val="0000FF"/>
                </a:solidFill>
                <a:ea typeface="Calibri" pitchFamily="34" charset="0"/>
                <a:cs typeface="Times New Roman" pitchFamily="18" charset="0"/>
              </a:rPr>
              <a:t>       &amp;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600" b="1" dirty="0" smtClean="0">
                <a:solidFill>
                  <a:srgbClr val="0000FF"/>
                </a:solidFill>
                <a:ea typeface="Calibri" pitchFamily="34" charset="0"/>
                <a:cs typeface="Times New Roman" pitchFamily="18" charset="0"/>
              </a:rPr>
              <a:t>IMUTÁVEL</a:t>
            </a:r>
            <a:endParaRPr lang="pt-BR" sz="2600" b="1" dirty="0">
              <a:solidFill>
                <a:srgbClr val="0000FF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699791" y="115888"/>
            <a:ext cx="6264821" cy="865187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pt-BR" sz="3200" b="1" dirty="0">
                <a:solidFill>
                  <a:srgbClr val="0000FF"/>
                </a:solidFill>
              </a:rPr>
              <a:t>LINGUAGEM x LÍNGUA x FALA</a:t>
            </a:r>
          </a:p>
        </p:txBody>
      </p:sp>
      <p:pic>
        <p:nvPicPr>
          <p:cNvPr id="6146" name="Picture 2" descr="http://3.bp.blogspot.com/-stpMTZNyMAk/UA_6siHkDCI/AAAAAAAAABw/CIsmWjure3M/s640/varia%C3%A7%C3%A3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93096"/>
            <a:ext cx="44958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14282" y="1285860"/>
            <a:ext cx="864399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rgbClr val="C00000"/>
                </a:solidFill>
              </a:rPr>
              <a:t>FALA</a:t>
            </a:r>
            <a:r>
              <a:rPr lang="pt-BR" sz="2800" b="1" dirty="0" smtClean="0">
                <a:solidFill>
                  <a:srgbClr val="C00000"/>
                </a:solidFill>
              </a:rPr>
              <a:t> </a:t>
            </a:r>
            <a:r>
              <a:rPr lang="pt-BR" sz="2800" dirty="0" smtClean="0">
                <a:ea typeface="Calibri" pitchFamily="34" charset="0"/>
                <a:cs typeface="Times New Roman" pitchFamily="18" charset="0"/>
              </a:rPr>
              <a:t>é o uso que cada indivíduo faz da </a:t>
            </a:r>
            <a:r>
              <a:rPr lang="pt-BR" sz="2800" u="sng" dirty="0" smtClean="0">
                <a:ea typeface="Calibri" pitchFamily="34" charset="0"/>
                <a:cs typeface="Times New Roman" pitchFamily="18" charset="0"/>
              </a:rPr>
              <a:t>língua</a:t>
            </a:r>
            <a:r>
              <a:rPr lang="pt-BR" sz="2800" dirty="0" smtClean="0">
                <a:ea typeface="Calibri" pitchFamily="34" charset="0"/>
                <a:cs typeface="Times New Roman" pitchFamily="18" charset="0"/>
              </a:rPr>
              <a:t>. Assim, é um </a:t>
            </a:r>
            <a:r>
              <a:rPr lang="x-none" sz="2800" dirty="0" smtClean="0"/>
              <a:t>“ato individual de vontade e inteligência” </a:t>
            </a:r>
            <a:r>
              <a:rPr lang="x-none" sz="1500" dirty="0" smtClean="0"/>
              <a:t>(SAUSSURE, p.22). </a:t>
            </a:r>
            <a:r>
              <a:rPr lang="pt-BR" sz="2800" dirty="0" smtClean="0"/>
              <a:t>Portant</a:t>
            </a:r>
            <a:r>
              <a:rPr lang="x-none" sz="2800" dirty="0" smtClean="0"/>
              <a:t>o, é individual</a:t>
            </a:r>
            <a:r>
              <a:rPr lang="pt-BR" sz="2800" dirty="0" smtClean="0"/>
              <a:t>, tem caráter privado e é</a:t>
            </a:r>
            <a:r>
              <a:rPr lang="x-none" sz="2800" dirty="0" smtClean="0"/>
              <a:t> heterogênea. Mas não é criação pura, vem da </a:t>
            </a:r>
            <a:r>
              <a:rPr lang="x-none" sz="2800" u="sng" dirty="0" smtClean="0"/>
              <a:t>língua</a:t>
            </a:r>
            <a:r>
              <a:rPr lang="x-none" sz="2800" dirty="0" smtClean="0"/>
              <a:t>. </a:t>
            </a:r>
            <a:endParaRPr lang="pt-BR" sz="2800" b="1" dirty="0" smtClean="0"/>
          </a:p>
          <a:p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 </a:t>
            </a:r>
            <a:endParaRPr lang="pt-BR" sz="2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699791" y="115888"/>
            <a:ext cx="6264821" cy="865187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pt-BR" sz="3200" b="1" dirty="0">
                <a:solidFill>
                  <a:srgbClr val="0000FF"/>
                </a:solidFill>
              </a:rPr>
              <a:t>LINGUAGEM x LÍNGUA x FALA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VARIEDADES LINGUÍSTICAS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42844" y="1214422"/>
            <a:ext cx="878687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ea typeface="Calibri"/>
                <a:cs typeface="Times New Roman"/>
              </a:rPr>
              <a:t>São variações que uma língua apresenta, de acordo com as condições sociais, culturais, regionais e históricas em que é utilizada.</a:t>
            </a:r>
          </a:p>
          <a:p>
            <a:endParaRPr lang="pt-BR" sz="2600" b="1" dirty="0" smtClean="0">
              <a:solidFill>
                <a:srgbClr val="C00000"/>
              </a:solidFill>
            </a:endParaRPr>
          </a:p>
          <a:p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FATORES REGIONAIS</a:t>
            </a:r>
          </a:p>
          <a:p>
            <a:endParaRPr lang="pt-BR" sz="2600" dirty="0" smtClean="0">
              <a:ea typeface="Calibri" pitchFamily="34" charset="0"/>
              <a:cs typeface="Times New Roman" pitchFamily="18" charset="0"/>
            </a:endParaRPr>
          </a:p>
          <a:p>
            <a:r>
              <a:rPr lang="pt-BR" sz="2600" dirty="0" smtClean="0">
                <a:cs typeface="Times New Roman" pitchFamily="18" charset="0"/>
              </a:rPr>
              <a:t>FATORES CULTURAIS</a:t>
            </a:r>
          </a:p>
          <a:p>
            <a:endParaRPr lang="pt-BR" sz="2600" dirty="0" smtClean="0">
              <a:cs typeface="Times New Roman" pitchFamily="18" charset="0"/>
            </a:endParaRPr>
          </a:p>
          <a:p>
            <a:r>
              <a:rPr lang="pt-BR" sz="2600" dirty="0" smtClean="0">
                <a:cs typeface="Times New Roman" pitchFamily="18" charset="0"/>
              </a:rPr>
              <a:t>FATORES CONTEXTUAIS</a:t>
            </a:r>
          </a:p>
          <a:p>
            <a:endParaRPr lang="pt-BR" sz="2600" dirty="0" smtClean="0">
              <a:cs typeface="Times New Roman" pitchFamily="18" charset="0"/>
            </a:endParaRPr>
          </a:p>
          <a:p>
            <a:r>
              <a:rPr lang="pt-BR" sz="2600" dirty="0" smtClean="0">
                <a:cs typeface="Times New Roman" pitchFamily="18" charset="0"/>
              </a:rPr>
              <a:t>FATORES NATURAIS</a:t>
            </a:r>
            <a:endParaRPr lang="pt-B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102"/>
            <a:ext cx="8316416" cy="865187"/>
          </a:xfrm>
        </p:spPr>
        <p:txBody>
          <a:bodyPr/>
          <a:lstStyle/>
          <a:p>
            <a:r>
              <a:rPr lang="pt-BR" dirty="0" smtClean="0">
                <a:solidFill>
                  <a:srgbClr val="0000FF"/>
                </a:solidFill>
              </a:rPr>
              <a:t>FATOR REGIONAL: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600" dirty="0" smtClean="0"/>
              <a:t>GÍRIAS SUL           NORTE, NORDESTE   </a:t>
            </a:r>
            <a:endParaRPr lang="pt-BR" sz="2600" dirty="0"/>
          </a:p>
        </p:txBody>
      </p:sp>
      <p:sp>
        <p:nvSpPr>
          <p:cNvPr id="5" name="Diferente de 4"/>
          <p:cNvSpPr/>
          <p:nvPr/>
        </p:nvSpPr>
        <p:spPr>
          <a:xfrm>
            <a:off x="4786314" y="714356"/>
            <a:ext cx="936104" cy="504056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1497</TotalTime>
  <Words>959</Words>
  <Application>Microsoft Office PowerPoint</Application>
  <PresentationFormat>Apresentação na tela (4:3)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Tema2</vt:lpstr>
      <vt:lpstr>Apresentação do PowerPoint</vt:lpstr>
      <vt:lpstr>Apresentação do PowerPoint</vt:lpstr>
      <vt:lpstr>Apresentação do PowerPoint</vt:lpstr>
      <vt:lpstr>Apresentação do PowerPoint</vt:lpstr>
      <vt:lpstr>O SILÊNCIO</vt:lpstr>
      <vt:lpstr>Apresentação do PowerPoint</vt:lpstr>
      <vt:lpstr> </vt:lpstr>
      <vt:lpstr>VARIEDADES LINGUÍSTICAS </vt:lpstr>
      <vt:lpstr>FATOR REGIONAL:  GÍRIAS SUL           NORTE, NORDESTE   </vt:lpstr>
      <vt:lpstr>FATOR CONTEXTUAL</vt:lpstr>
      <vt:lpstr>Apresentação do PowerPoint</vt:lpstr>
      <vt:lpstr>Apresentação do PowerPoint</vt:lpstr>
      <vt:lpstr>FATOR REGIONAL E CULTURAL:  PRONÚNCIA URBANA            RURAL   </vt:lpstr>
      <vt:lpstr>Apresentação do PowerPoint</vt:lpstr>
      <vt:lpstr>FATOR CULTURAL  </vt:lpstr>
      <vt:lpstr>REFERÊNCIAS 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Ana Claudia Passos da Silva</cp:lastModifiedBy>
  <cp:revision>229</cp:revision>
  <dcterms:created xsi:type="dcterms:W3CDTF">2013-04-19T18:38:04Z</dcterms:created>
  <dcterms:modified xsi:type="dcterms:W3CDTF">2016-07-21T13:31:00Z</dcterms:modified>
</cp:coreProperties>
</file>