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2" r:id="rId2"/>
    <p:sldId id="335" r:id="rId3"/>
    <p:sldId id="321" r:id="rId4"/>
    <p:sldId id="343" r:id="rId5"/>
    <p:sldId id="340" r:id="rId6"/>
    <p:sldId id="341" r:id="rId7"/>
    <p:sldId id="342" r:id="rId8"/>
    <p:sldId id="338" r:id="rId9"/>
    <p:sldId id="345" r:id="rId10"/>
    <p:sldId id="336" r:id="rId11"/>
    <p:sldId id="325" r:id="rId12"/>
    <p:sldId id="346" r:id="rId13"/>
    <p:sldId id="347" r:id="rId14"/>
    <p:sldId id="326" r:id="rId15"/>
    <p:sldId id="350" r:id="rId16"/>
    <p:sldId id="35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47" autoAdjust="0"/>
  </p:normalViewPr>
  <p:slideViewPr>
    <p:cSldViewPr>
      <p:cViewPr>
        <p:scale>
          <a:sx n="100" d="100"/>
          <a:sy n="100" d="100"/>
        </p:scale>
        <p:origin x="-122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E9DBD-4E62-4163-9638-44F67287D191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1FD9-60A3-4672-8372-EF7A72AA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22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79774-32DA-4D94-9444-C75EA28C3A7E}" type="datetimeFigureOut">
              <a:rPr lang="pt-BR" smtClean="0"/>
              <a:t>21/07/2016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337A3-084E-4AC4-863D-320AD2BBE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88424" y="6381328"/>
            <a:ext cx="576263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6B858D-65D2-4B8F-859F-7195F36C4A3F}" type="slidenum">
              <a:rPr lang="pt-BR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4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kern="0" noProof="0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5860" y="5805263"/>
            <a:ext cx="9179859" cy="1084113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27118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4283" y="1214422"/>
            <a:ext cx="2000263" cy="1928826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C00000"/>
                </a:solidFill>
              </a:rPr>
              <a:t>Qual a </a:t>
            </a:r>
            <a:br>
              <a:rPr lang="pt-BR" dirty="0" smtClean="0">
                <a:solidFill>
                  <a:srgbClr val="C00000"/>
                </a:solidFill>
              </a:rPr>
            </a:br>
            <a:r>
              <a:rPr lang="pt-BR" dirty="0" smtClean="0">
                <a:solidFill>
                  <a:srgbClr val="C00000"/>
                </a:solidFill>
              </a:rPr>
              <a:t>graça?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43213" y="115888"/>
            <a:ext cx="61214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pt-BR" sz="2800" b="1" dirty="0">
                <a:solidFill>
                  <a:srgbClr val="0000FF"/>
                </a:solidFill>
              </a:rPr>
              <a:t>USO ADEQUADO DA LÍNGUA...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1835150" y="115888"/>
            <a:ext cx="7205663" cy="1027112"/>
          </a:xfrm>
        </p:spPr>
        <p:txBody>
          <a:bodyPr/>
          <a:lstStyle/>
          <a:p>
            <a:r>
              <a:rPr lang="pt-BR" altLang="pt-BR" dirty="0" smtClean="0">
                <a:solidFill>
                  <a:srgbClr val="C00000"/>
                </a:solidFill>
              </a:rPr>
              <a:t>ADEQUAÇÃO LINGUÍSTICA: ESCRITA E ORAL</a:t>
            </a:r>
          </a:p>
        </p:txBody>
      </p:sp>
      <p:sp>
        <p:nvSpPr>
          <p:cNvPr id="38915" name="Retângulo 3"/>
          <p:cNvSpPr>
            <a:spLocks noChangeArrowheads="1"/>
          </p:cNvSpPr>
          <p:nvPr/>
        </p:nvSpPr>
        <p:spPr bwMode="auto">
          <a:xfrm>
            <a:off x="179388" y="1257300"/>
            <a:ext cx="88566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600" dirty="0"/>
              <a:t>Escrever e oralizar é comunicar, portanto, por meio desses atos, agimos sobre o outro.</a:t>
            </a:r>
          </a:p>
          <a:p>
            <a:r>
              <a:rPr lang="pt-BR" altLang="pt-BR" sz="3200" dirty="0">
                <a:solidFill>
                  <a:srgbClr val="C00000"/>
                </a:solidFill>
              </a:rPr>
              <a:t>1 LEITURA</a:t>
            </a:r>
          </a:p>
          <a:p>
            <a:r>
              <a:rPr lang="pt-BR" altLang="pt-BR" sz="3200" dirty="0">
                <a:solidFill>
                  <a:srgbClr val="C00000"/>
                </a:solidFill>
              </a:rPr>
              <a:t>2 REFLEXÃO</a:t>
            </a:r>
          </a:p>
          <a:p>
            <a:r>
              <a:rPr lang="pt-BR" altLang="pt-BR" sz="3200" dirty="0">
                <a:solidFill>
                  <a:srgbClr val="C00000"/>
                </a:solidFill>
              </a:rPr>
              <a:t>3 PLANEJAMENTO</a:t>
            </a:r>
          </a:p>
          <a:p>
            <a:r>
              <a:rPr lang="pt-BR" altLang="pt-BR" sz="3200" dirty="0"/>
              <a:t>O quê? </a:t>
            </a:r>
          </a:p>
          <a:p>
            <a:r>
              <a:rPr lang="pt-BR" altLang="pt-BR" sz="3200" dirty="0"/>
              <a:t>Para quem? </a:t>
            </a:r>
          </a:p>
          <a:p>
            <a:r>
              <a:rPr lang="pt-BR" altLang="pt-BR" sz="3200" dirty="0"/>
              <a:t>Como? </a:t>
            </a:r>
          </a:p>
          <a:p>
            <a:r>
              <a:rPr lang="pt-BR" altLang="pt-BR" sz="3200" dirty="0"/>
              <a:t>Quando? </a:t>
            </a:r>
          </a:p>
          <a:p>
            <a:r>
              <a:rPr lang="pt-BR" altLang="pt-BR" sz="3200" dirty="0"/>
              <a:t>Onde? </a:t>
            </a:r>
          </a:p>
          <a:p>
            <a:r>
              <a:rPr lang="pt-BR" altLang="pt-BR" sz="3200" dirty="0"/>
              <a:t>Por quê?</a:t>
            </a:r>
          </a:p>
        </p:txBody>
      </p:sp>
      <p:sp>
        <p:nvSpPr>
          <p:cNvPr id="11" name="Elipse 10"/>
          <p:cNvSpPr/>
          <p:nvPr/>
        </p:nvSpPr>
        <p:spPr>
          <a:xfrm>
            <a:off x="4641850" y="2060575"/>
            <a:ext cx="3571875" cy="150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b="1" dirty="0">
                <a:solidFill>
                  <a:srgbClr val="0000FF"/>
                </a:solidFill>
              </a:rPr>
              <a:t>TEXTO ORAL </a:t>
            </a:r>
          </a:p>
          <a:p>
            <a:pPr algn="ctr">
              <a:defRPr/>
            </a:pPr>
            <a:r>
              <a:rPr lang="pt-BR" sz="2600" b="1" dirty="0">
                <a:solidFill>
                  <a:srgbClr val="0000FF"/>
                </a:solidFill>
              </a:rPr>
              <a:t>E </a:t>
            </a:r>
          </a:p>
          <a:p>
            <a:pPr algn="ctr">
              <a:defRPr/>
            </a:pPr>
            <a:r>
              <a:rPr lang="pt-BR" sz="2600" b="1" dirty="0">
                <a:solidFill>
                  <a:srgbClr val="0000FF"/>
                </a:solidFill>
              </a:rPr>
              <a:t>ESCRITO</a:t>
            </a:r>
          </a:p>
        </p:txBody>
      </p:sp>
      <p:sp>
        <p:nvSpPr>
          <p:cNvPr id="6" name="Elipse 5"/>
          <p:cNvSpPr/>
          <p:nvPr/>
        </p:nvSpPr>
        <p:spPr>
          <a:xfrm>
            <a:off x="4641850" y="4292600"/>
            <a:ext cx="4148138" cy="2090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altLang="pt-BR" sz="2600" b="1" dirty="0">
                <a:solidFill>
                  <a:srgbClr val="0000FF"/>
                </a:solidFill>
              </a:rPr>
              <a:t>ADEQUAÇÃO </a:t>
            </a:r>
          </a:p>
          <a:p>
            <a:pPr algn="ctr">
              <a:defRPr/>
            </a:pPr>
            <a:r>
              <a:rPr lang="pt-BR" altLang="pt-BR" sz="2600" b="1" dirty="0">
                <a:solidFill>
                  <a:srgbClr val="0000FF"/>
                </a:solidFill>
              </a:rPr>
              <a:t>X </a:t>
            </a:r>
          </a:p>
          <a:p>
            <a:pPr algn="ctr">
              <a:defRPr/>
            </a:pPr>
            <a:r>
              <a:rPr lang="pt-BR" altLang="pt-BR" sz="2600" b="1" dirty="0">
                <a:solidFill>
                  <a:srgbClr val="0000FF"/>
                </a:solidFill>
              </a:rPr>
              <a:t> INADEQUAÇÃO</a:t>
            </a:r>
            <a:endParaRPr lang="pt-BR" altLang="pt-BR" sz="2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ORALIDADE X ESCRITA</a:t>
            </a: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42875" y="1526471"/>
            <a:ext cx="871537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810125" algn="l"/>
              </a:tabLst>
              <a:defRPr/>
            </a:pPr>
            <a:r>
              <a:rPr lang="pt-BR" sz="2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“Minha vó contava uma história quandu a família tava reunida , sobri um til... achu qui é til avô, num sei... bom, essi til, chamava Zuardo, mais u nomi deli era pá sê Osvaldo! “. É qui quandu fôru registrá eli, disséru “Osvardo”, tão rápidu, cum um ô qui nem dava pra ovi e cum um érri nu lugar di éli, qui u iscrivão intendeu Zuardo! I intão, ficou assim...” </a:t>
            </a:r>
          </a:p>
          <a:p>
            <a:pPr>
              <a:tabLst>
                <a:tab pos="4810125" algn="l"/>
              </a:tabLst>
              <a:defRPr/>
            </a:pPr>
            <a:endParaRPr lang="pt-BR" sz="26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>
              <a:tabLst>
                <a:tab pos="4810125" algn="l"/>
              </a:tabLst>
              <a:defRPr/>
            </a:pPr>
            <a:r>
              <a:rPr lang="pt-BR" sz="1000" dirty="0">
                <a:latin typeface="+mn-lt"/>
                <a:ea typeface="Arial Unicode MS" pitchFamily="34" charset="-128"/>
                <a:cs typeface="Arial" pitchFamily="34" charset="0"/>
              </a:rPr>
              <a:t>Disponível em: </a:t>
            </a:r>
            <a:r>
              <a:rPr lang="pt-BR" sz="1000" dirty="0" smtClean="0">
                <a:latin typeface="+mn-lt"/>
                <a:ea typeface="Arial Unicode MS" pitchFamily="34" charset="-128"/>
                <a:cs typeface="Arial" pitchFamily="34" charset="0"/>
              </a:rPr>
              <a:t>&lt;http</a:t>
            </a:r>
            <a:r>
              <a:rPr lang="pt-BR" sz="1000" dirty="0">
                <a:latin typeface="+mn-lt"/>
                <a:ea typeface="Arial Unicode MS" pitchFamily="34" charset="-128"/>
                <a:cs typeface="Arial" pitchFamily="34" charset="0"/>
              </a:rPr>
              <a:t>://</a:t>
            </a:r>
            <a:r>
              <a:rPr lang="pt-BR" sz="1000" dirty="0" smtClean="0">
                <a:latin typeface="+mn-lt"/>
                <a:ea typeface="Arial Unicode MS" pitchFamily="34" charset="-128"/>
                <a:cs typeface="Arial" pitchFamily="34" charset="0"/>
              </a:rPr>
              <a:t>www.unicamp.br/iel/site/alunos/publicacoes/textos/v00003.htm&gt;. </a:t>
            </a:r>
            <a:r>
              <a:rPr lang="pt-BR" sz="1000" dirty="0">
                <a:latin typeface="+mn-lt"/>
                <a:ea typeface="Arial Unicode MS" pitchFamily="34" charset="-128"/>
                <a:cs typeface="Arial" pitchFamily="34" charset="0"/>
              </a:rPr>
              <a:t>Acesso em 22 fev. 2010.</a:t>
            </a:r>
          </a:p>
          <a:p>
            <a:pPr>
              <a:tabLst>
                <a:tab pos="4810125" algn="l"/>
              </a:tabLst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142875" y="1357313"/>
            <a:ext cx="8715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810125" algn="l"/>
              </a:tabLst>
            </a:pPr>
            <a:endParaRPr lang="pt-BR" sz="2600">
              <a:ea typeface="Arial Unicode MS" pitchFamily="34" charset="-128"/>
              <a:cs typeface="Arial Unicode MS" pitchFamily="34" charset="-128"/>
            </a:endParaRPr>
          </a:p>
          <a:p>
            <a:pPr>
              <a:tabLst>
                <a:tab pos="4810125" algn="l"/>
              </a:tabLst>
            </a:pP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0" y="0"/>
          <a:ext cx="9001156" cy="682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520158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0000FF"/>
                          </a:solidFill>
                        </a:rPr>
                        <a:t>LINGUAGEM</a:t>
                      </a:r>
                      <a:r>
                        <a:rPr lang="pt-BR" sz="2600" baseline="0" dirty="0" smtClean="0">
                          <a:solidFill>
                            <a:srgbClr val="0000FF"/>
                          </a:solidFill>
                        </a:rPr>
                        <a:t> ESCRITA</a:t>
                      </a:r>
                      <a:endParaRPr lang="pt-BR" sz="2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 smtClean="0">
                          <a:solidFill>
                            <a:srgbClr val="0000FF"/>
                          </a:solidFill>
                        </a:rPr>
                        <a:t>LINGUAGEM FALADA</a:t>
                      </a:r>
                      <a:endParaRPr lang="pt-BR" sz="2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562351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A correção não é acessível ao interlocutor. O</a:t>
                      </a:r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 texto precisa ser corrigido.</a:t>
                      </a:r>
                    </a:p>
                    <a:p>
                      <a:pPr algn="l"/>
                      <a:endParaRPr lang="pt-B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Uso</a:t>
                      </a:r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 de pontuação.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O interlocutor não participa da produção textual e seu contexto é outro ao do emissor.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Textos mais concisos e lineares, com precisão sintática, gramatical, frases mais elaboradas e vocabulário mais variado. </a:t>
                      </a:r>
                    </a:p>
                    <a:p>
                      <a:pPr algn="ctr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É documento.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 erro não pode ser apagado. É acessível.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Uso de entonação, ênfase, timbre, volume, pausas, linguagem corporal e facial. 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Contexto extralinguístico e o interlocutor interferem na produção textual. </a:t>
                      </a:r>
                    </a:p>
                    <a:p>
                      <a:pPr algn="l"/>
                      <a:endParaRPr lang="pt-BR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Textos longos, com redundâncias, repetições, intercalações oracionais, desvio de raciocínio, divagações.</a:t>
                      </a:r>
                    </a:p>
                    <a:p>
                      <a:pPr algn="ctr"/>
                      <a:r>
                        <a:rPr lang="pt-BR" sz="2400" baseline="0" dirty="0" smtClean="0">
                          <a:solidFill>
                            <a:schemeClr val="tx1"/>
                          </a:solidFill>
                        </a:rPr>
                        <a:t>Não é registro.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LINGUAGEM NOS GÊNEROS DIGITAIS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39908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pt-BR" altLang="pt-BR" b="1" smtClean="0">
                <a:solidFill>
                  <a:srgbClr val="C00000"/>
                </a:solidFill>
              </a:rPr>
              <a:t>HIBRIDISMO</a:t>
            </a:r>
          </a:p>
        </p:txBody>
      </p:sp>
      <p:sp>
        <p:nvSpPr>
          <p:cNvPr id="3" name="Texto explicativo em seta para cima 2"/>
          <p:cNvSpPr/>
          <p:nvPr/>
        </p:nvSpPr>
        <p:spPr>
          <a:xfrm>
            <a:off x="152400" y="1773238"/>
            <a:ext cx="8964613" cy="3095625"/>
          </a:xfrm>
          <a:prstGeom prst="upArrowCallout">
            <a:avLst>
              <a:gd name="adj1" fmla="val 21526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6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2600" b="1" dirty="0">
                <a:solidFill>
                  <a:schemeClr val="tx1"/>
                </a:solidFill>
              </a:rPr>
              <a:t>INTERAÇÃO</a:t>
            </a:r>
          </a:p>
          <a:p>
            <a:pPr>
              <a:defRPr/>
            </a:pPr>
            <a:r>
              <a:rPr lang="pt-BR" sz="2600" dirty="0">
                <a:solidFill>
                  <a:schemeClr val="tx1"/>
                </a:solidFill>
              </a:rPr>
              <a:t>Entre signos verbais, coexistem sons, imagens </a:t>
            </a:r>
          </a:p>
          <a:p>
            <a:pPr>
              <a:defRPr/>
            </a:pPr>
            <a:r>
              <a:rPr lang="pt-BR" sz="2600" dirty="0">
                <a:solidFill>
                  <a:schemeClr val="tx1"/>
                </a:solidFill>
              </a:rPr>
              <a:t>e formas em movimento!</a:t>
            </a:r>
          </a:p>
          <a:p>
            <a:pPr>
              <a:defRPr/>
            </a:pPr>
            <a:r>
              <a:rPr lang="pt-BR" sz="2600" dirty="0">
                <a:solidFill>
                  <a:schemeClr val="tx1"/>
                </a:solidFill>
              </a:rPr>
              <a:t>Está reduzida a distância entre a linguagem oral e a escrita.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Texto explicativo em seta para cima 10"/>
          <p:cNvSpPr/>
          <p:nvPr/>
        </p:nvSpPr>
        <p:spPr>
          <a:xfrm>
            <a:off x="704850" y="4581525"/>
            <a:ext cx="7858125" cy="2127250"/>
          </a:xfrm>
          <a:prstGeom prst="upArrowCallout">
            <a:avLst>
              <a:gd name="adj1" fmla="val 21526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6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2600" b="1" dirty="0">
                <a:solidFill>
                  <a:schemeClr val="tx1"/>
                </a:solidFill>
              </a:rPr>
              <a:t>MAS NÃO VALE TUDO!</a:t>
            </a:r>
          </a:p>
          <a:p>
            <a:pPr algn="ctr">
              <a:defRPr/>
            </a:pPr>
            <a:r>
              <a:rPr lang="pt-BR" sz="2600" dirty="0">
                <a:solidFill>
                  <a:schemeClr val="tx1"/>
                </a:solidFill>
              </a:rPr>
              <a:t>Cada gênero apresenta suas regras</a:t>
            </a:r>
          </a:p>
          <a:p>
            <a:pPr algn="ctr">
              <a:defRPr/>
            </a:pPr>
            <a:r>
              <a:rPr lang="pt-BR" sz="2600" dirty="0">
                <a:solidFill>
                  <a:schemeClr val="tx1"/>
                </a:solidFill>
              </a:rPr>
              <a:t> seu padrão!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5062" name="Picture 2" descr="http://thumb7.shutterstock.com/display_pic_with_logo/498865/137134571/stock-vector-emoticon-pointing-to-his-eyes-137134571.jpg"/>
          <p:cNvPicPr>
            <a:picLocks noChangeAspect="1" noChangeArrowheads="1"/>
          </p:cNvPicPr>
          <p:nvPr/>
        </p:nvPicPr>
        <p:blipFill rotWithShape="1">
          <a:blip r:embed="rId2"/>
          <a:srcRect b="4944"/>
          <a:stretch/>
        </p:blipFill>
        <p:spPr bwMode="auto">
          <a:xfrm>
            <a:off x="7466459" y="4653136"/>
            <a:ext cx="1506538" cy="1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7439447" y="6283671"/>
            <a:ext cx="1512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Imagem: </a:t>
            </a:r>
            <a:r>
              <a:rPr lang="pt-BR" sz="600" dirty="0" err="1" smtClean="0"/>
              <a:t>Shutterstock</a:t>
            </a:r>
            <a:r>
              <a:rPr lang="pt-BR" sz="600" dirty="0" smtClean="0"/>
              <a:t>.</a:t>
            </a:r>
            <a:endParaRPr lang="pt-B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pt-BR" dirty="0" smtClean="0">
                <a:ea typeface="Calibri" pitchFamily="34" charset="0"/>
                <a:cs typeface="Times New Roman" pitchFamily="18" charset="0"/>
              </a:rPr>
            </a:br>
            <a:r>
              <a:rPr lang="pt-BR" dirty="0" smtClean="0">
                <a:solidFill>
                  <a:srgbClr val="C00000"/>
                </a:solidFill>
                <a:latin typeface="+mn-lt"/>
                <a:ea typeface="Calibri" pitchFamily="34" charset="0"/>
                <a:cs typeface="Times New Roman" pitchFamily="18" charset="0"/>
              </a:rPr>
              <a:t>NÍVEL COLOQUIAL-POPULAR</a:t>
            </a:r>
            <a:r>
              <a:rPr lang="pt-BR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pt-BR" dirty="0" smtClean="0">
                <a:ea typeface="Calibri" pitchFamily="34" charset="0"/>
                <a:cs typeface="Times New Roman" pitchFamily="18" charset="0"/>
              </a:rPr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kern="0" noProof="0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5860" y="5805263"/>
            <a:ext cx="9179859" cy="1084113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27118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214422"/>
            <a:ext cx="87852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2800" b="1" dirty="0" smtClean="0">
                <a:solidFill>
                  <a:srgbClr val="0000FF"/>
                </a:solidFill>
              </a:rPr>
              <a:t>A FERRAMENTA DA LÍNGUA A SERVIÇO DA PRÓPRIA LÍNGUA</a:t>
            </a:r>
          </a:p>
          <a:p>
            <a:pPr algn="ctr"/>
            <a:endParaRPr lang="pt-BR" sz="2800" b="1" dirty="0" smtClean="0">
              <a:solidFill>
                <a:srgbClr val="0000FF"/>
              </a:solidFill>
            </a:endParaRP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r>
              <a:rPr lang="pt-BR" sz="2600" b="1" dirty="0" smtClean="0">
                <a:solidFill>
                  <a:srgbClr val="CA1C45"/>
                </a:solidFill>
                <a:ea typeface="Calibri" pitchFamily="34" charset="0"/>
                <a:cs typeface="Times New Roman" pitchFamily="18" charset="0"/>
              </a:rPr>
              <a:t>Objetivo </a:t>
            </a:r>
            <a:r>
              <a:rPr lang="pt-BR" sz="2600" b="1" dirty="0">
                <a:solidFill>
                  <a:srgbClr val="CA1C45"/>
                </a:solidFill>
                <a:ea typeface="Calibri" pitchFamily="34" charset="0"/>
                <a:cs typeface="Times New Roman" pitchFamily="18" charset="0"/>
              </a:rPr>
              <a:t>Geral: </a:t>
            </a:r>
            <a:r>
              <a:rPr lang="pt-BR" sz="2600" dirty="0">
                <a:ea typeface="Calibri" pitchFamily="34" charset="0"/>
                <a:cs typeface="Times New Roman" pitchFamily="18" charset="0"/>
              </a:rPr>
              <a:t>Refletir sobre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a adequação linguística no uso da </a:t>
            </a:r>
            <a:r>
              <a:rPr lang="pt-BR" sz="2600" dirty="0">
                <a:ea typeface="Calibri" pitchFamily="34" charset="0"/>
                <a:cs typeface="Times New Roman" pitchFamily="18" charset="0"/>
              </a:rPr>
              <a:t>Língua </a:t>
            </a:r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Portuguesa. </a:t>
            </a:r>
            <a:endParaRPr lang="pt-BR" sz="2600" dirty="0">
              <a:ea typeface="Calibri" pitchFamily="34" charset="0"/>
              <a:cs typeface="Times New Roman" pitchFamily="18" charset="0"/>
            </a:endParaRP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r>
              <a:rPr lang="pt-BR" sz="2600" b="1" dirty="0" smtClean="0">
                <a:solidFill>
                  <a:srgbClr val="CA1C45"/>
                </a:solidFill>
                <a:ea typeface="Calibri" pitchFamily="34" charset="0"/>
              </a:rPr>
              <a:t>Objetivos </a:t>
            </a:r>
            <a:r>
              <a:rPr lang="pt-BR" sz="2600" b="1" dirty="0">
                <a:solidFill>
                  <a:srgbClr val="CA1C45"/>
                </a:solidFill>
                <a:ea typeface="Calibri" pitchFamily="34" charset="0"/>
              </a:rPr>
              <a:t>Específicos:</a:t>
            </a:r>
          </a:p>
          <a:p>
            <a:pPr marL="571500" indent="-571500">
              <a:buFontTx/>
              <a:buChar char="•"/>
            </a:pPr>
            <a:r>
              <a:rPr lang="pt-BR" sz="2600" dirty="0" smtClean="0">
                <a:ea typeface="Calibri" pitchFamily="34" charset="0"/>
              </a:rPr>
              <a:t>Diferenciar os níveis de </a:t>
            </a:r>
            <a:r>
              <a:rPr lang="pt-BR" sz="2600" dirty="0" smtClean="0"/>
              <a:t>Linguagem.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2600" dirty="0" smtClean="0"/>
              <a:t>Ressaltar diferenças entre linguagem oral e escrita.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2600" dirty="0" smtClean="0"/>
              <a:t>Entender que a linguagem digital é adequada a alguns contextos.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2600" dirty="0" smtClean="0"/>
              <a:t>Salientar a importância do uso da norma culta em contextos que a exigem. </a:t>
            </a:r>
          </a:p>
          <a:p>
            <a:pPr marL="571500" indent="-571500"/>
            <a:endParaRPr lang="pt-BR" sz="2800" dirty="0" smtClean="0"/>
          </a:p>
          <a:p>
            <a:pPr marL="571500" indent="-571500"/>
            <a:endParaRPr lang="pt-BR" sz="2800" dirty="0">
              <a:ea typeface="Calibri" pitchFamily="34" charset="0"/>
            </a:endParaRPr>
          </a:p>
          <a:p>
            <a:pPr marL="571500" indent="-571500" algn="just">
              <a:lnSpc>
                <a:spcPct val="115000"/>
              </a:lnSpc>
              <a:spcAft>
                <a:spcPts val="1000"/>
              </a:spcAft>
              <a:buFont typeface="Arial" charset="0"/>
              <a:buNone/>
            </a:pPr>
            <a:endParaRPr lang="pt-BR" sz="2800" b="1" dirty="0">
              <a:solidFill>
                <a:srgbClr val="CA1C45"/>
              </a:solidFill>
              <a:ea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00100" y="214290"/>
            <a:ext cx="8143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pt-BR" sz="2800" b="1" dirty="0" smtClean="0">
                <a:solidFill>
                  <a:srgbClr val="0000FF"/>
                </a:solidFill>
              </a:rPr>
              <a:t>UNIDADE II – AULA 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/>
            </a:r>
            <a:br>
              <a:rPr lang="pt-BR" dirty="0" smtClean="0">
                <a:solidFill>
                  <a:srgbClr val="C00000"/>
                </a:solidFill>
              </a:rPr>
            </a:br>
            <a:r>
              <a:rPr lang="pt-BR" dirty="0" smtClean="0">
                <a:solidFill>
                  <a:srgbClr val="C00000"/>
                </a:solidFill>
              </a:rPr>
              <a:t>NÍVEIS DA LINGUAGEM</a:t>
            </a:r>
            <a:br>
              <a:rPr lang="pt-BR" dirty="0" smtClean="0">
                <a:solidFill>
                  <a:srgbClr val="C00000"/>
                </a:solidFill>
              </a:rPr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42844" y="1214422"/>
            <a:ext cx="87868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600" b="1" dirty="0" smtClean="0">
              <a:solidFill>
                <a:srgbClr val="C00000"/>
              </a:solidFill>
            </a:endParaRPr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NÍVEL COLOQUIAL-POPULAR</a:t>
            </a:r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NÍVEL FORMAL-CULTO</a:t>
            </a:r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NÍVEL TÉCNICO OU PROFISSIONAL</a:t>
            </a:r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NÍVEL ARTÍSTICO OU </a:t>
            </a:r>
          </a:p>
          <a:p>
            <a:r>
              <a:rPr lang="pt-BR" sz="2600" dirty="0" smtClean="0">
                <a:ea typeface="Calibri" pitchFamily="34" charset="0"/>
                <a:cs typeface="Times New Roman" pitchFamily="18" charset="0"/>
              </a:rPr>
              <a:t>LITERÁRIO</a:t>
            </a:r>
          </a:p>
          <a:p>
            <a:endParaRPr lang="pt-BR" sz="2600" dirty="0" smtClean="0">
              <a:ea typeface="Calibri" pitchFamily="34" charset="0"/>
              <a:cs typeface="Times New Roman" pitchFamily="18" charset="0"/>
            </a:endParaRPr>
          </a:p>
          <a:p>
            <a:endParaRPr lang="pt-B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63713" y="115888"/>
            <a:ext cx="7200900" cy="865187"/>
          </a:xfrm>
        </p:spPr>
        <p:txBody>
          <a:bodyPr/>
          <a:lstStyle/>
          <a:p>
            <a:r>
              <a:rPr lang="pt-BR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pt-BR" dirty="0" smtClean="0">
                <a:ea typeface="Calibri" pitchFamily="34" charset="0"/>
                <a:cs typeface="Times New Roman" pitchFamily="18" charset="0"/>
              </a:rPr>
            </a:br>
            <a:r>
              <a:rPr lang="pt-BR" dirty="0" smtClean="0">
                <a:solidFill>
                  <a:srgbClr val="C00000"/>
                </a:solidFill>
                <a:latin typeface="+mn-lt"/>
                <a:ea typeface="Calibri" pitchFamily="34" charset="0"/>
                <a:cs typeface="Times New Roman" pitchFamily="18" charset="0"/>
              </a:rPr>
              <a:t>NÍVEL COLOQUIAL-POPULAR</a:t>
            </a:r>
            <a:r>
              <a:rPr lang="pt-BR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pt-BR" dirty="0" smtClean="0">
                <a:ea typeface="Calibri" pitchFamily="34" charset="0"/>
                <a:cs typeface="Times New Roman" pitchFamily="18" charset="0"/>
              </a:rPr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pt-BR" dirty="0" smtClean="0">
                <a:ea typeface="Calibri" pitchFamily="34" charset="0"/>
                <a:cs typeface="Times New Roman" pitchFamily="18" charset="0"/>
              </a:rPr>
            </a:br>
            <a:r>
              <a:rPr lang="pt-BR" dirty="0" smtClean="0">
                <a:solidFill>
                  <a:srgbClr val="C00000"/>
                </a:solidFill>
                <a:latin typeface="+mn-lt"/>
                <a:ea typeface="Calibri" pitchFamily="34" charset="0"/>
                <a:cs typeface="Times New Roman" pitchFamily="18" charset="0"/>
              </a:rPr>
              <a:t>NÍVEL </a:t>
            </a:r>
            <a:r>
              <a:rPr lang="pt-BR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FORMAL-CULTO</a:t>
            </a:r>
            <a:endParaRPr lang="pt-BR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2844" y="1214422"/>
            <a:ext cx="878687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/>
              <a:t>Características</a:t>
            </a:r>
            <a:r>
              <a:rPr lang="pt-BR" sz="2500" dirty="0" smtClean="0"/>
              <a:t>: uso da norma culta; pronúncia correta das palavras; emprego de vocabulário diversificado; registro cuidado, complexo e erudito.</a:t>
            </a:r>
          </a:p>
          <a:p>
            <a:endParaRPr lang="pt-BR" sz="2500" dirty="0" smtClean="0"/>
          </a:p>
          <a:p>
            <a:r>
              <a:rPr lang="pt-BR" sz="2500" b="1" dirty="0" smtClean="0"/>
              <a:t>Situações de uso </a:t>
            </a:r>
            <a:r>
              <a:rPr lang="pt-BR" sz="2500" dirty="0" smtClean="0"/>
              <a:t>: em toda situação formal, como em: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 discursos públicos ou políticos.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reuniões de trabalho e entrevista de emprego.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 aulas, conferências, palestras, seminários.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 trabalhos escolares, provas, concursos públicos.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smtClean="0"/>
              <a:t> documentos oficiais, cartas comerciais, escrita prof. etc.</a:t>
            </a:r>
          </a:p>
          <a:p>
            <a:endParaRPr lang="pt-BR" sz="2500" b="1" dirty="0" smtClean="0"/>
          </a:p>
          <a:p>
            <a:r>
              <a:rPr lang="pt-BR" sz="2500" b="1" dirty="0" smtClean="0"/>
              <a:t>Público-alvo</a:t>
            </a:r>
            <a:r>
              <a:rPr lang="pt-BR" sz="2500" dirty="0" smtClean="0"/>
              <a:t>: superiores hierárquicos; autoridades religiosas, oficiais, políticas; público desconhecido e heterogêneo.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2928938" y="115888"/>
            <a:ext cx="6000750" cy="955675"/>
          </a:xfrm>
        </p:spPr>
        <p:txBody>
          <a:bodyPr/>
          <a:lstStyle/>
          <a:p>
            <a:r>
              <a:rPr lang="pt-BR" smtClean="0">
                <a:solidFill>
                  <a:srgbClr val="0000FF"/>
                </a:solidFill>
              </a:rPr>
              <a:t>O TEXTO ESCRITO EM MEIO VIRTUAL</a:t>
            </a:r>
          </a:p>
        </p:txBody>
      </p:sp>
      <p:sp>
        <p:nvSpPr>
          <p:cNvPr id="43010" name="Retângulo 3"/>
          <p:cNvSpPr>
            <a:spLocks noChangeArrowheads="1"/>
          </p:cNvSpPr>
          <p:nvPr/>
        </p:nvSpPr>
        <p:spPr bwMode="auto">
          <a:xfrm>
            <a:off x="285750" y="2000250"/>
            <a:ext cx="8643938" cy="403225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200" dirty="0"/>
              <a:t>E-MAIL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Marta bom dia :)</a:t>
            </a:r>
          </a:p>
          <a:p>
            <a:pPr>
              <a:defRPr/>
            </a:pPr>
            <a:r>
              <a:rPr lang="pt-BR" sz="3200" dirty="0"/>
              <a:t>Dá pra vc me acompanha na visita que tenho q fazer no bairro pai d todos? Estarei indo lá dia 12-4, para falar com as lideranças locais as 8h. Estarei saindo as 7:30.  Gracias, julia. 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3000375" y="142875"/>
            <a:ext cx="6000750" cy="955675"/>
          </a:xfrm>
        </p:spPr>
        <p:txBody>
          <a:bodyPr/>
          <a:lstStyle/>
          <a:p>
            <a:r>
              <a:rPr lang="pt-BR" sz="4000" smtClean="0">
                <a:solidFill>
                  <a:srgbClr val="0000FF"/>
                </a:solidFill>
              </a:rPr>
              <a:t>ADEQUAÇÃO: contexto empresarial</a:t>
            </a:r>
          </a:p>
        </p:txBody>
      </p:sp>
      <p:sp>
        <p:nvSpPr>
          <p:cNvPr id="43010" name="Retângulo 3"/>
          <p:cNvSpPr>
            <a:spLocks noChangeArrowheads="1"/>
          </p:cNvSpPr>
          <p:nvPr/>
        </p:nvSpPr>
        <p:spPr bwMode="auto">
          <a:xfrm>
            <a:off x="107950" y="1196975"/>
            <a:ext cx="8928100" cy="550862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200" dirty="0"/>
              <a:t>Marta, bom dia,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Gostaria de saber se você poderia, por favor, me acompanhar na visita ao bairro Pai de Todos. Tenho que estar na sede deste bairro dia 12-4, às 20h, para falar com as lideranças locais. Vou de carro e pretendo sair daqui às 17h30. Aguardo uma resposta.</a:t>
            </a:r>
          </a:p>
          <a:p>
            <a:pPr>
              <a:defRPr/>
            </a:pPr>
            <a:r>
              <a:rPr lang="pt-BR" sz="3200" dirty="0"/>
              <a:t>Obrigada,</a:t>
            </a:r>
          </a:p>
          <a:p>
            <a:pPr>
              <a:defRPr/>
            </a:pPr>
            <a:endParaRPr lang="pt-BR" sz="3200" dirty="0"/>
          </a:p>
          <a:p>
            <a:pPr>
              <a:defRPr/>
            </a:pPr>
            <a:r>
              <a:rPr lang="pt-BR" sz="3200" dirty="0"/>
              <a:t>Júlia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77" y="214290"/>
            <a:ext cx="7607323" cy="865187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NÍVEL TÉCNICO OU PROFISSIONAL</a:t>
            </a:r>
            <a:endParaRPr lang="pt-BR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57884" y="3286124"/>
            <a:ext cx="3071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A vis absoluta: </a:t>
            </a:r>
            <a:r>
              <a:rPr lang="pt-BR" dirty="0" smtClean="0"/>
              <a:t>coação física</a:t>
            </a:r>
          </a:p>
          <a:p>
            <a:endParaRPr lang="pt-BR" dirty="0" smtClean="0"/>
          </a:p>
          <a:p>
            <a:r>
              <a:rPr lang="pt-BR" i="1" dirty="0" smtClean="0"/>
              <a:t>A vis compulsiva: </a:t>
            </a:r>
            <a:r>
              <a:rPr lang="pt-BR" dirty="0" smtClean="0"/>
              <a:t>coação moral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NÍVEL ARTÍSTICO OU LITERÁRIO</a:t>
            </a:r>
            <a:endParaRPr lang="pt-BR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944</TotalTime>
  <Words>652</Words>
  <Application>Microsoft Office PowerPoint</Application>
  <PresentationFormat>Apresentação na tela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Tema2</vt:lpstr>
      <vt:lpstr>Apresentação do PowerPoint</vt:lpstr>
      <vt:lpstr>Apresentação do PowerPoint</vt:lpstr>
      <vt:lpstr> NÍVEIS DA LINGUAGEM </vt:lpstr>
      <vt:lpstr> NÍVEL COLOQUIAL-POPULAR </vt:lpstr>
      <vt:lpstr> NÍVEL FORMAL-CULTO</vt:lpstr>
      <vt:lpstr>O TEXTO ESCRITO EM MEIO VIRTUAL</vt:lpstr>
      <vt:lpstr>ADEQUAÇÃO: contexto empresarial</vt:lpstr>
      <vt:lpstr>NÍVEL TÉCNICO OU PROFISSIONAL</vt:lpstr>
      <vt:lpstr>NÍVEL ARTÍSTICO OU LITERÁRIO</vt:lpstr>
      <vt:lpstr>Qual a  graça?</vt:lpstr>
      <vt:lpstr>ADEQUAÇÃO LINGUÍSTICA: ESCRITA E ORAL</vt:lpstr>
      <vt:lpstr>ORALIDADE X ESCRITA</vt:lpstr>
      <vt:lpstr>Apresentação do PowerPoint</vt:lpstr>
      <vt:lpstr>LINGUAGEM NOS GÊNEROS DIGITAIS</vt:lpstr>
      <vt:lpstr> NÍVEL COLOQUIAL-POPULAR 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Ana Claudia Passos da Silva</cp:lastModifiedBy>
  <cp:revision>199</cp:revision>
  <dcterms:created xsi:type="dcterms:W3CDTF">2013-04-19T18:38:04Z</dcterms:created>
  <dcterms:modified xsi:type="dcterms:W3CDTF">2016-07-21T13:33:32Z</dcterms:modified>
</cp:coreProperties>
</file>