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300" r:id="rId2"/>
    <p:sldId id="301" r:id="rId3"/>
    <p:sldId id="260" r:id="rId4"/>
    <p:sldId id="311" r:id="rId5"/>
    <p:sldId id="303" r:id="rId6"/>
    <p:sldId id="312" r:id="rId7"/>
    <p:sldId id="313" r:id="rId8"/>
    <p:sldId id="314" r:id="rId9"/>
    <p:sldId id="315" r:id="rId10"/>
    <p:sldId id="316" r:id="rId11"/>
    <p:sldId id="306" r:id="rId12"/>
    <p:sldId id="319" r:id="rId13"/>
    <p:sldId id="307" r:id="rId14"/>
    <p:sldId id="308" r:id="rId15"/>
    <p:sldId id="309" r:id="rId16"/>
    <p:sldId id="317" r:id="rId17"/>
    <p:sldId id="304" r:id="rId18"/>
    <p:sldId id="320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03" autoAdjust="0"/>
    <p:restoredTop sz="97513" autoAdjust="0"/>
  </p:normalViewPr>
  <p:slideViewPr>
    <p:cSldViewPr>
      <p:cViewPr>
        <p:scale>
          <a:sx n="70" d="100"/>
          <a:sy n="70" d="100"/>
        </p:scale>
        <p:origin x="-624" y="-10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9A38F-0F91-4AB1-A202-47F433689BA6}" type="datetimeFigureOut">
              <a:rPr lang="pt-BR" smtClean="0"/>
              <a:pPr/>
              <a:t>25/07/2016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EBD18A-2FF4-4B28-804F-7990DE0A0E0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294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BD18A-2FF4-4B28-804F-7990DE0A0E08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BD18A-2FF4-4B28-804F-7990DE0A0E08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69100" y="115888"/>
            <a:ext cx="2195513" cy="59055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79388" y="115888"/>
            <a:ext cx="6437312" cy="59055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79388" y="1125538"/>
            <a:ext cx="4316412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316413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63713" y="115888"/>
            <a:ext cx="720090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25538"/>
            <a:ext cx="87852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8460432" y="6453336"/>
            <a:ext cx="576263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fld id="{8A702CED-7586-48B9-9641-5E039316CC69}" type="slidenum">
              <a:rPr lang="pt-BR" sz="1400"/>
              <a:pPr algn="ctr">
                <a:defRPr/>
              </a:pPr>
              <a:t>‹nº›</a:t>
            </a:fld>
            <a:endParaRPr lang="pt-BR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2924944"/>
            <a:ext cx="91440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3200" b="1" dirty="0" smtClean="0">
                <a:solidFill>
                  <a:srgbClr val="3366CC"/>
                </a:solidFill>
              </a:rPr>
              <a:t>NIVELAMENTO DE LÍNGUA PORTUGUESA</a:t>
            </a:r>
            <a:endParaRPr kumimoji="0" lang="pt-BR" sz="3200" b="1" i="0" u="none" strike="noStrike" kern="0" cap="none" spc="0" normalizeH="0" baseline="0" noProof="0" dirty="0" smtClean="0">
              <a:ln>
                <a:noFill/>
              </a:ln>
              <a:solidFill>
                <a:srgbClr val="3366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6021288"/>
            <a:ext cx="9144000" cy="865204"/>
          </a:xfrm>
        </p:spPr>
        <p:txBody>
          <a:bodyPr/>
          <a:lstStyle/>
          <a:p>
            <a:pPr eaLnBrk="1" hangingPunct="1"/>
            <a:r>
              <a:rPr lang="pt-BR" dirty="0" smtClean="0"/>
              <a:t>Prof.ª Dr.ª Angela </a:t>
            </a:r>
            <a:r>
              <a:rPr lang="pt-BR" dirty="0" err="1" smtClean="0"/>
              <a:t>Enz</a:t>
            </a:r>
            <a:r>
              <a:rPr lang="pt-BR" dirty="0" smtClean="0"/>
              <a:t> Teixeira</a:t>
            </a:r>
          </a:p>
        </p:txBody>
      </p:sp>
    </p:spTree>
    <p:extLst>
      <p:ext uri="{BB962C8B-B14F-4D97-AF65-F5344CB8AC3E}">
        <p14:creationId xmlns:p14="http://schemas.microsoft.com/office/powerpoint/2010/main" val="327918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3"/>
          <p:cNvSpPr>
            <a:spLocks noChangeArrowheads="1"/>
          </p:cNvSpPr>
          <p:nvPr/>
        </p:nvSpPr>
        <p:spPr bwMode="auto">
          <a:xfrm>
            <a:off x="179512" y="1340768"/>
            <a:ext cx="8640960" cy="50937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500" dirty="0">
                <a:latin typeface="Arial" pitchFamily="34" charset="0"/>
                <a:cs typeface="Arial" pitchFamily="34" charset="0"/>
              </a:rPr>
              <a:t>Olá</a:t>
            </a:r>
            <a:r>
              <a:rPr lang="pt-BR" sz="25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, b</a:t>
            </a:r>
            <a:r>
              <a:rPr lang="pt-BR" sz="2500" dirty="0">
                <a:latin typeface="Arial" pitchFamily="34" charset="0"/>
                <a:cs typeface="Arial" pitchFamily="34" charset="0"/>
              </a:rPr>
              <a:t>oa </a:t>
            </a:r>
            <a:r>
              <a:rPr lang="pt-BR" sz="25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pt-BR" sz="2500" dirty="0">
                <a:latin typeface="Arial" pitchFamily="34" charset="0"/>
                <a:cs typeface="Arial" pitchFamily="34" charset="0"/>
              </a:rPr>
              <a:t>oite</a:t>
            </a:r>
            <a:r>
              <a:rPr lang="pt-BR" sz="25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, tutor Sérgio,</a:t>
            </a:r>
            <a:endParaRPr lang="pt-BR" sz="25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pt-BR" sz="25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pt-BR" sz="2500" dirty="0">
                <a:latin typeface="Arial" pitchFamily="34" charset="0"/>
                <a:cs typeface="Arial" pitchFamily="34" charset="0"/>
              </a:rPr>
              <a:t>Gostaria de saber</a:t>
            </a:r>
            <a:r>
              <a:rPr lang="pt-BR" sz="25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pt-BR" sz="2500" dirty="0">
                <a:latin typeface="Arial" pitchFamily="34" charset="0"/>
                <a:cs typeface="Arial" pitchFamily="34" charset="0"/>
              </a:rPr>
              <a:t> já que fui reprovada em Qualidade e Certificação </a:t>
            </a:r>
            <a:r>
              <a:rPr lang="pt-BR" sz="2500" dirty="0" smtClean="0">
                <a:latin typeface="Arial" pitchFamily="34" charset="0"/>
                <a:cs typeface="Arial" pitchFamily="34" charset="0"/>
              </a:rPr>
              <a:t>Ambiental</a:t>
            </a:r>
            <a:r>
              <a:rPr lang="pt-BR" sz="25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, se </a:t>
            </a:r>
            <a:r>
              <a:rPr lang="pt-BR" sz="2500" dirty="0">
                <a:latin typeface="Arial" pitchFamily="34" charset="0"/>
                <a:cs typeface="Arial" pitchFamily="34" charset="0"/>
              </a:rPr>
              <a:t>eu tenho que fazer outra prova .</a:t>
            </a:r>
          </a:p>
          <a:p>
            <a:pPr>
              <a:defRPr/>
            </a:pPr>
            <a:endParaRPr lang="pt-BR" sz="25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pt-BR" sz="2500" dirty="0">
                <a:latin typeface="Arial" pitchFamily="34" charset="0"/>
                <a:cs typeface="Arial" pitchFamily="34" charset="0"/>
              </a:rPr>
              <a:t>Agradeço a atenção, </a:t>
            </a:r>
          </a:p>
          <a:p>
            <a:pPr>
              <a:defRPr/>
            </a:pPr>
            <a:r>
              <a:rPr lang="pt-BR" sz="2500" dirty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defRPr/>
            </a:pPr>
            <a:r>
              <a:rPr lang="pt-BR" sz="2500" dirty="0">
                <a:latin typeface="Arial" pitchFamily="34" charset="0"/>
                <a:cs typeface="Arial" pitchFamily="34" charset="0"/>
              </a:rPr>
              <a:t>Iris </a:t>
            </a:r>
            <a:r>
              <a:rPr lang="pt-BR" sz="2500" dirty="0" err="1">
                <a:latin typeface="Arial" pitchFamily="34" charset="0"/>
                <a:cs typeface="Arial" pitchFamily="34" charset="0"/>
              </a:rPr>
              <a:t>Julê</a:t>
            </a:r>
            <a:endParaRPr lang="pt-BR" sz="25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pt-BR" sz="2500" b="1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pt-BR" sz="2500" b="1" u="sng" dirty="0">
                <a:latin typeface="Arial" pitchFamily="34" charset="0"/>
                <a:cs typeface="Arial" pitchFamily="34" charset="0"/>
              </a:rPr>
              <a:t>OUTRA POSSIBILIDADE para o corpo do texto: </a:t>
            </a:r>
            <a:endParaRPr lang="pt-BR" sz="2500" b="1" u="sng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pt-BR" sz="2500" u="sng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pt-BR" sz="25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G</a:t>
            </a:r>
            <a:r>
              <a:rPr lang="pt-BR" sz="2500" dirty="0">
                <a:latin typeface="Arial" pitchFamily="34" charset="0"/>
                <a:cs typeface="Arial" pitchFamily="34" charset="0"/>
              </a:rPr>
              <a:t>ostaria de saber </a:t>
            </a:r>
            <a:r>
              <a:rPr lang="pt-BR" sz="25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se terei</a:t>
            </a:r>
            <a:r>
              <a:rPr lang="pt-BR" sz="25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2500" dirty="0">
                <a:latin typeface="Arial" pitchFamily="34" charset="0"/>
                <a:cs typeface="Arial" pitchFamily="34" charset="0"/>
              </a:rPr>
              <a:t>que fazer outra prova, já que fui reprovada em Qualidade e Certificação Ambiental</a:t>
            </a:r>
            <a:r>
              <a:rPr lang="pt-BR" sz="25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 </a:t>
            </a:r>
            <a:endParaRPr lang="pt-BR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891" name="Título 1"/>
          <p:cNvSpPr>
            <a:spLocks noGrp="1"/>
          </p:cNvSpPr>
          <p:nvPr>
            <p:ph type="title"/>
          </p:nvPr>
        </p:nvSpPr>
        <p:spPr>
          <a:xfrm>
            <a:off x="2595563" y="-12700"/>
            <a:ext cx="6408737" cy="955675"/>
          </a:xfrm>
        </p:spPr>
        <p:txBody>
          <a:bodyPr/>
          <a:lstStyle/>
          <a:p>
            <a:r>
              <a:rPr lang="pt-BR" sz="3200" b="1" smtClean="0">
                <a:solidFill>
                  <a:srgbClr val="0000FF"/>
                </a:solidFill>
                <a:latin typeface="Arial" charset="0"/>
                <a:cs typeface="Arial" charset="0"/>
              </a:rPr>
              <a:t>E-MAIL 2016 - corrigido</a:t>
            </a:r>
          </a:p>
        </p:txBody>
      </p:sp>
    </p:spTree>
    <p:extLst>
      <p:ext uri="{BB962C8B-B14F-4D97-AF65-F5344CB8AC3E}">
        <p14:creationId xmlns:p14="http://schemas.microsoft.com/office/powerpoint/2010/main" val="339951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 altLang="pt-BR"/>
          </a:p>
        </p:txBody>
      </p:sp>
      <p:sp>
        <p:nvSpPr>
          <p:cNvPr id="5" name="Retângulo 4"/>
          <p:cNvSpPr/>
          <p:nvPr/>
        </p:nvSpPr>
        <p:spPr>
          <a:xfrm>
            <a:off x="107504" y="1196752"/>
            <a:ext cx="8964488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600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pt-BR" sz="2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COESÃO</a:t>
            </a:r>
            <a:r>
              <a:rPr lang="pt-BR" sz="2600" dirty="0" smtClean="0">
                <a:latin typeface="Arial" pitchFamily="34" charset="0"/>
                <a:cs typeface="Arial" pitchFamily="34" charset="0"/>
              </a:rPr>
              <a:t> trata da conexão realizada, por meio do sistema léxico-gramatical, entre as partes do texto (palavras, frases, parágrafos etc).  Logo, ela é m</a:t>
            </a:r>
            <a:r>
              <a:rPr lang="pt-BR" sz="2600" dirty="0" smtClean="0">
                <a:latin typeface="Arial" pitchFamily="34" charset="0"/>
                <a:ea typeface="Times New Roman"/>
                <a:cs typeface="Arial" pitchFamily="34" charset="0"/>
              </a:rPr>
              <a:t>arcada graficamente no texto, embora haja textos sem coesão. (Ex</a:t>
            </a:r>
            <a:r>
              <a:rPr lang="pt-BR" sz="2600" dirty="0" smtClean="0">
                <a:latin typeface="Arial" pitchFamily="34" charset="0"/>
                <a:ea typeface="Times New Roman"/>
                <a:cs typeface="Arial" pitchFamily="34" charset="0"/>
              </a:rPr>
              <a:t>.: </a:t>
            </a:r>
            <a:r>
              <a:rPr lang="pt-BR" sz="2600" dirty="0" smtClean="0">
                <a:latin typeface="Arial" pitchFamily="34" charset="0"/>
                <a:ea typeface="Times New Roman"/>
                <a:cs typeface="Arial" pitchFamily="34" charset="0"/>
              </a:rPr>
              <a:t>lista de compras).</a:t>
            </a:r>
            <a:endParaRPr lang="pt-BR" sz="2600" dirty="0" smtClean="0">
              <a:latin typeface="Arial" pitchFamily="34" charset="0"/>
              <a:cs typeface="Arial" pitchFamily="34" charset="0"/>
            </a:endParaRPr>
          </a:p>
          <a:p>
            <a:endParaRPr lang="pt-BR" sz="2600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26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pt-BR" sz="2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COERÊNCIA</a:t>
            </a:r>
            <a:r>
              <a:rPr lang="pt-BR" sz="2600" dirty="0" smtClean="0">
                <a:latin typeface="Arial" pitchFamily="34" charset="0"/>
                <a:cs typeface="Arial" pitchFamily="34" charset="0"/>
              </a:rPr>
              <a:t> é a relação lógica entre as ideias textuais, fazendo com que umas complementem as outras, não se contradigam e formem um todo significativo. </a:t>
            </a:r>
            <a:r>
              <a:rPr lang="pt-BR" sz="2600" dirty="0" smtClean="0">
                <a:latin typeface="Arial" pitchFamily="34" charset="0"/>
                <a:cs typeface="Arial" pitchFamily="34" charset="0"/>
              </a:rPr>
              <a:t>É </a:t>
            </a:r>
            <a:r>
              <a:rPr lang="pt-BR" sz="2600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pt-BR" sz="2600" dirty="0" smtClean="0">
                <a:latin typeface="Arial" pitchFamily="34" charset="0"/>
                <a:ea typeface="Times New Roman"/>
                <a:cs typeface="Arial" pitchFamily="34" charset="0"/>
              </a:rPr>
              <a:t>ecuperável pela interpretação do leitor e é processo, não é localizada como a coesão. </a:t>
            </a:r>
            <a:r>
              <a:rPr lang="pt-BR" sz="2600" dirty="0" smtClean="0">
                <a:latin typeface="Arial" pitchFamily="34" charset="0"/>
                <a:cs typeface="Arial" pitchFamily="34" charset="0"/>
              </a:rPr>
              <a:t>A coerência é i</a:t>
            </a:r>
            <a:r>
              <a:rPr lang="pt-BR" sz="2600" dirty="0" smtClean="0">
                <a:latin typeface="Arial" pitchFamily="34" charset="0"/>
                <a:ea typeface="Times New Roman"/>
                <a:cs typeface="Arial" pitchFamily="34" charset="0"/>
              </a:rPr>
              <a:t>mprescindível para um enunciado se constituir em texto.</a:t>
            </a:r>
          </a:p>
          <a:p>
            <a:r>
              <a:rPr lang="pt-BR" b="1" dirty="0" smtClean="0">
                <a:latin typeface="Arial" pitchFamily="34" charset="0"/>
                <a:ea typeface="Times New Roman"/>
                <a:cs typeface="Arial" pitchFamily="34" charset="0"/>
              </a:rPr>
              <a:t>Vestibulando</a:t>
            </a:r>
          </a:p>
          <a:p>
            <a:r>
              <a:rPr lang="pt-BR" dirty="0" smtClean="0">
                <a:solidFill>
                  <a:srgbClr val="C00000"/>
                </a:solidFill>
                <a:latin typeface="Arial" pitchFamily="34" charset="0"/>
                <a:ea typeface="Times New Roman"/>
                <a:cs typeface="Arial" pitchFamily="34" charset="0"/>
              </a:rPr>
              <a:t>O árduo estudo. A prova. A espera. O resultado. A lista. Os nomes... Meu nome! Uau! </a:t>
            </a:r>
            <a:endParaRPr lang="pt-BR" dirty="0" smtClean="0">
              <a:solidFill>
                <a:srgbClr val="C00000"/>
              </a:solidFill>
              <a:latin typeface="Times New Roman"/>
              <a:ea typeface="Times New Roman"/>
            </a:endParaRPr>
          </a:p>
          <a:p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2214546" y="357166"/>
            <a:ext cx="292895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sz="4400" b="1" dirty="0" smtClean="0">
                <a:solidFill>
                  <a:srgbClr val="C00000"/>
                </a:solidFill>
              </a:rPr>
              <a:t>? ? ? ?</a:t>
            </a:r>
            <a:endParaRPr lang="pt-BR" sz="4400" dirty="0">
              <a:solidFill>
                <a:srgbClr val="C00000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560694" y="0"/>
            <a:ext cx="458330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 smtClean="0">
                <a:solidFill>
                  <a:srgbClr val="3366CC"/>
                </a:solidFill>
                <a:latin typeface="Arial" charset="0"/>
                <a:cs typeface="Arial" charset="0"/>
              </a:rPr>
              <a:t>COESÃO</a:t>
            </a:r>
            <a:endParaRPr lang="pt-BR" altLang="pt-BR" sz="3200" b="1" dirty="0" smtClean="0">
              <a:solidFill>
                <a:srgbClr val="3366CC"/>
              </a:solidFill>
            </a:endParaRPr>
          </a:p>
          <a:p>
            <a:r>
              <a:rPr lang="pt-BR" sz="3200" b="1" dirty="0" smtClean="0">
                <a:solidFill>
                  <a:srgbClr val="3366CC"/>
                </a:solidFill>
              </a:rPr>
              <a:t>                 </a:t>
            </a:r>
            <a:r>
              <a:rPr lang="pt-BR" sz="3200" b="1" dirty="0" smtClean="0">
                <a:solidFill>
                  <a:srgbClr val="3366CC"/>
                </a:solidFill>
                <a:latin typeface="Arial" charset="0"/>
                <a:cs typeface="Arial" charset="0"/>
              </a:rPr>
              <a:t>COERÊNCIA</a:t>
            </a:r>
            <a:endParaRPr lang="pt-BR" sz="3200" b="1" dirty="0">
              <a:solidFill>
                <a:srgbClr val="3366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35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 altLang="pt-BR"/>
          </a:p>
        </p:txBody>
      </p:sp>
      <p:sp>
        <p:nvSpPr>
          <p:cNvPr id="5" name="Retângulo 4"/>
          <p:cNvSpPr/>
          <p:nvPr/>
        </p:nvSpPr>
        <p:spPr>
          <a:xfrm>
            <a:off x="179512" y="1142984"/>
            <a:ext cx="8640960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smtClean="0">
                <a:ea typeface="Times New Roman"/>
                <a:cs typeface="Arial" pitchFamily="34" charset="0"/>
              </a:rPr>
              <a:t>Vestibulando</a:t>
            </a:r>
          </a:p>
          <a:p>
            <a:endParaRPr lang="pt-BR" sz="2800" b="1" dirty="0" smtClean="0">
              <a:ea typeface="Times New Roman"/>
              <a:cs typeface="Arial" pitchFamily="34" charset="0"/>
            </a:endParaRPr>
          </a:p>
          <a:p>
            <a:r>
              <a:rPr lang="pt-BR" sz="2800" dirty="0" smtClean="0">
                <a:ea typeface="Times New Roman"/>
                <a:cs typeface="Arial" pitchFamily="34" charset="0"/>
              </a:rPr>
              <a:t>O árduo estudo. </a:t>
            </a:r>
          </a:p>
          <a:p>
            <a:r>
              <a:rPr lang="pt-BR" sz="2800" dirty="0" smtClean="0">
                <a:ea typeface="Times New Roman"/>
                <a:cs typeface="Arial" pitchFamily="34" charset="0"/>
              </a:rPr>
              <a:t>A prova. </a:t>
            </a:r>
          </a:p>
          <a:p>
            <a:r>
              <a:rPr lang="pt-BR" sz="2800" dirty="0" smtClean="0">
                <a:ea typeface="Times New Roman"/>
                <a:cs typeface="Arial" pitchFamily="34" charset="0"/>
              </a:rPr>
              <a:t>A espera.</a:t>
            </a:r>
          </a:p>
          <a:p>
            <a:r>
              <a:rPr lang="pt-BR" sz="2800" dirty="0" smtClean="0">
                <a:ea typeface="Times New Roman"/>
                <a:cs typeface="Arial" pitchFamily="34" charset="0"/>
              </a:rPr>
              <a:t>A angústia. </a:t>
            </a:r>
          </a:p>
          <a:p>
            <a:r>
              <a:rPr lang="pt-BR" sz="2800" dirty="0" smtClean="0">
                <a:ea typeface="Times New Roman"/>
                <a:cs typeface="Arial" pitchFamily="34" charset="0"/>
              </a:rPr>
              <a:t>O resultado. </a:t>
            </a:r>
          </a:p>
          <a:p>
            <a:r>
              <a:rPr lang="pt-BR" sz="2800" dirty="0" smtClean="0">
                <a:ea typeface="Times New Roman"/>
                <a:cs typeface="Arial" pitchFamily="34" charset="0"/>
              </a:rPr>
              <a:t>A lista. </a:t>
            </a:r>
          </a:p>
          <a:p>
            <a:r>
              <a:rPr lang="pt-BR" sz="2800" dirty="0" smtClean="0">
                <a:ea typeface="Times New Roman"/>
                <a:cs typeface="Arial" pitchFamily="34" charset="0"/>
              </a:rPr>
              <a:t>Os nomes... </a:t>
            </a:r>
          </a:p>
          <a:p>
            <a:r>
              <a:rPr lang="pt-BR" sz="2800" dirty="0" smtClean="0">
                <a:ea typeface="Times New Roman"/>
                <a:cs typeface="Arial" pitchFamily="34" charset="0"/>
              </a:rPr>
              <a:t>Meu nome! </a:t>
            </a:r>
          </a:p>
          <a:p>
            <a:r>
              <a:rPr lang="pt-BR" sz="2800" dirty="0" smtClean="0">
                <a:ea typeface="Times New Roman"/>
                <a:cs typeface="Arial" pitchFamily="34" charset="0"/>
              </a:rPr>
              <a:t>Uau! </a:t>
            </a:r>
          </a:p>
          <a:p>
            <a:endParaRPr lang="pt-BR" sz="2800" dirty="0" smtClean="0">
              <a:ea typeface="Times New Roman"/>
              <a:cs typeface="Arial" pitchFamily="34" charset="0"/>
            </a:endParaRPr>
          </a:p>
          <a:p>
            <a:r>
              <a:rPr lang="pt-BR" sz="1500" dirty="0" smtClean="0">
                <a:ea typeface="Times New Roman"/>
                <a:cs typeface="Arial" pitchFamily="34" charset="0"/>
              </a:rPr>
              <a:t>(Angela E. Teixeira)</a:t>
            </a:r>
            <a:endParaRPr lang="pt-BR" sz="3200" dirty="0"/>
          </a:p>
        </p:txBody>
      </p:sp>
      <p:sp>
        <p:nvSpPr>
          <p:cNvPr id="9" name="Retângulo 8"/>
          <p:cNvSpPr/>
          <p:nvPr/>
        </p:nvSpPr>
        <p:spPr>
          <a:xfrm>
            <a:off x="4560694" y="0"/>
            <a:ext cx="458330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 smtClean="0">
                <a:solidFill>
                  <a:srgbClr val="3366CC"/>
                </a:solidFill>
                <a:latin typeface="Arial" charset="0"/>
                <a:cs typeface="Arial" charset="0"/>
              </a:rPr>
              <a:t>COESÃO</a:t>
            </a:r>
            <a:endParaRPr lang="pt-BR" altLang="pt-BR" sz="3200" b="1" dirty="0" smtClean="0">
              <a:solidFill>
                <a:srgbClr val="3366CC"/>
              </a:solidFill>
            </a:endParaRPr>
          </a:p>
          <a:p>
            <a:r>
              <a:rPr lang="pt-BR" sz="3200" b="1" dirty="0" smtClean="0">
                <a:solidFill>
                  <a:srgbClr val="3366CC"/>
                </a:solidFill>
              </a:rPr>
              <a:t>                 </a:t>
            </a:r>
            <a:r>
              <a:rPr lang="pt-BR" sz="3200" b="1" dirty="0" smtClean="0">
                <a:solidFill>
                  <a:srgbClr val="3366CC"/>
                </a:solidFill>
                <a:latin typeface="Arial" charset="0"/>
                <a:cs typeface="Arial" charset="0"/>
              </a:rPr>
              <a:t>COERÊNCIA</a:t>
            </a:r>
            <a:endParaRPr lang="pt-BR" sz="3200" b="1" dirty="0">
              <a:solidFill>
                <a:srgbClr val="3366CC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954881" y="1988840"/>
            <a:ext cx="4857784" cy="4031873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pt-BR" sz="3200" dirty="0" smtClean="0">
                <a:latin typeface="Arial" charset="0"/>
                <a:cs typeface="Arial" charset="0"/>
              </a:rPr>
              <a:t>Este texto possui coesão?</a:t>
            </a:r>
          </a:p>
          <a:p>
            <a:endParaRPr lang="pt-BR" altLang="pt-BR" sz="3200" dirty="0" smtClean="0">
              <a:latin typeface="Arial" charset="0"/>
              <a:cs typeface="Arial" charset="0"/>
            </a:endParaRPr>
          </a:p>
          <a:p>
            <a:r>
              <a:rPr lang="pt-BR" altLang="pt-BR" sz="3200" dirty="0" smtClean="0">
                <a:latin typeface="Arial" charset="0"/>
                <a:cs typeface="Arial" charset="0"/>
              </a:rPr>
              <a:t>E coerência?</a:t>
            </a:r>
          </a:p>
          <a:p>
            <a:endParaRPr lang="pt-BR" altLang="pt-BR" sz="3200" dirty="0" smtClean="0">
              <a:latin typeface="Arial" charset="0"/>
              <a:cs typeface="Arial" charset="0"/>
            </a:endParaRPr>
          </a:p>
          <a:p>
            <a:r>
              <a:rPr lang="pt-BR" altLang="pt-BR" sz="3200" dirty="0" smtClean="0">
                <a:latin typeface="Arial" charset="0"/>
                <a:cs typeface="Arial" charset="0"/>
              </a:rPr>
              <a:t>Para ter coerência, um texto precisa ter coesão?</a:t>
            </a:r>
            <a:endParaRPr lang="pt-BR" altLang="pt-BR" sz="3200" dirty="0" smtClean="0"/>
          </a:p>
          <a:p>
            <a:r>
              <a:rPr lang="pt-BR" sz="3200" dirty="0" smtClean="0">
                <a:solidFill>
                  <a:srgbClr val="0070C0"/>
                </a:solidFill>
              </a:rPr>
              <a:t>                 </a:t>
            </a:r>
            <a:endParaRPr lang="pt-BR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35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 bwMode="auto">
          <a:xfrm>
            <a:off x="147638" y="1700213"/>
            <a:ext cx="8856662" cy="40322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66CC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66CC"/>
                </a:solidFill>
                <a:latin typeface="Arial" charset="0"/>
                <a:cs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66CC"/>
                </a:solidFill>
                <a:latin typeface="Arial" charset="0"/>
                <a:cs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66CC"/>
                </a:solidFill>
                <a:latin typeface="Arial" charset="0"/>
                <a:cs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66CC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66CC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66CC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66CC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66CC"/>
                </a:solidFill>
                <a:latin typeface="Arial" charset="0"/>
                <a:cs typeface="Arial" charset="0"/>
              </a:defRPr>
            </a:lvl9pPr>
          </a:lstStyle>
          <a:p>
            <a:pPr algn="l">
              <a:defRPr/>
            </a:pPr>
            <a:endParaRPr lang="pt-BR" b="0" kern="0" dirty="0" smtClean="0">
              <a:solidFill>
                <a:srgbClr val="0000FF"/>
              </a:solidFill>
            </a:endParaRPr>
          </a:p>
          <a:p>
            <a:pPr algn="l">
              <a:defRPr/>
            </a:pPr>
            <a:r>
              <a:rPr lang="pt-BR" sz="2800" b="0" kern="0" dirty="0">
                <a:solidFill>
                  <a:srgbClr val="0000FF"/>
                </a:solidFill>
              </a:rPr>
              <a:t>Essa coesão contribui para a coerência do parágrafo? Por quê?</a:t>
            </a:r>
          </a:p>
          <a:p>
            <a:pPr algn="l">
              <a:defRPr/>
            </a:pPr>
            <a:endParaRPr lang="pt-BR" sz="2800" b="0" kern="0" dirty="0" smtClean="0">
              <a:solidFill>
                <a:schemeClr val="tx1"/>
              </a:solidFill>
            </a:endParaRPr>
          </a:p>
          <a:p>
            <a:pPr algn="l">
              <a:defRPr/>
            </a:pPr>
            <a:r>
              <a:rPr lang="pt-BR" sz="2800" b="0" kern="0" dirty="0" smtClean="0">
                <a:solidFill>
                  <a:schemeClr val="tx1"/>
                </a:solidFill>
              </a:rPr>
              <a:t>Cândido Portinari foi um artista plástico brasileiro. </a:t>
            </a:r>
            <a:r>
              <a:rPr lang="pt-BR" sz="2800" b="0" u="sng" kern="0" dirty="0" smtClean="0">
                <a:solidFill>
                  <a:schemeClr val="tx1"/>
                </a:solidFill>
              </a:rPr>
              <a:t>Esse carioca </a:t>
            </a:r>
            <a:r>
              <a:rPr lang="pt-BR" sz="2800" b="0" kern="0" dirty="0" smtClean="0">
                <a:solidFill>
                  <a:schemeClr val="tx1"/>
                </a:solidFill>
              </a:rPr>
              <a:t>morreu em 1962, devido a uma </a:t>
            </a:r>
            <a:r>
              <a:rPr lang="pt-BR" sz="2800" b="0" dirty="0" smtClean="0">
                <a:solidFill>
                  <a:schemeClr val="tx1"/>
                </a:solidFill>
              </a:rPr>
              <a:t>intoxicação </a:t>
            </a:r>
            <a:r>
              <a:rPr lang="pt-BR" sz="2800" b="0" dirty="0">
                <a:solidFill>
                  <a:schemeClr val="tx1"/>
                </a:solidFill>
              </a:rPr>
              <a:t>causada por elementos químicos presentes </a:t>
            </a:r>
            <a:r>
              <a:rPr lang="pt-BR" sz="2800" b="0" kern="0" dirty="0" smtClean="0">
                <a:solidFill>
                  <a:schemeClr val="tx1"/>
                </a:solidFill>
              </a:rPr>
              <a:t>nas tintas que usava em suas obras. </a:t>
            </a:r>
            <a:r>
              <a:rPr lang="pt-BR" sz="2800" b="0" dirty="0" smtClean="0">
                <a:solidFill>
                  <a:schemeClr val="tx1"/>
                </a:solidFill>
              </a:rPr>
              <a:t>Preocupado com quem sofria, </a:t>
            </a:r>
            <a:r>
              <a:rPr lang="pt-BR" sz="2800" b="0" u="sng" dirty="0" smtClean="0">
                <a:solidFill>
                  <a:schemeClr val="tx1"/>
                </a:solidFill>
              </a:rPr>
              <a:t>o pintor da Mona Lisa</a:t>
            </a:r>
            <a:r>
              <a:rPr lang="pt-BR" sz="2800" b="0" dirty="0" smtClean="0">
                <a:solidFill>
                  <a:schemeClr val="tx1"/>
                </a:solidFill>
              </a:rPr>
              <a:t> mostrou, </a:t>
            </a:r>
            <a:r>
              <a:rPr lang="pt-BR" sz="2800" b="0" dirty="0">
                <a:solidFill>
                  <a:schemeClr val="tx1"/>
                </a:solidFill>
              </a:rPr>
              <a:t>em cores </a:t>
            </a:r>
            <a:r>
              <a:rPr lang="pt-BR" sz="2800" b="0" dirty="0" smtClean="0">
                <a:solidFill>
                  <a:schemeClr val="tx1"/>
                </a:solidFill>
              </a:rPr>
              <a:t>fortes, </a:t>
            </a:r>
            <a:r>
              <a:rPr lang="pt-BR" sz="2800" b="0" dirty="0">
                <a:solidFill>
                  <a:schemeClr val="tx1"/>
                </a:solidFill>
              </a:rPr>
              <a:t>a pobreza, as </a:t>
            </a:r>
            <a:r>
              <a:rPr lang="pt-BR" sz="2800" b="0" dirty="0" smtClean="0">
                <a:solidFill>
                  <a:schemeClr val="tx1"/>
                </a:solidFill>
              </a:rPr>
              <a:t>dificuldades e </a:t>
            </a:r>
            <a:r>
              <a:rPr lang="pt-BR" sz="2800" b="0" dirty="0">
                <a:solidFill>
                  <a:schemeClr val="tx1"/>
                </a:solidFill>
              </a:rPr>
              <a:t>a </a:t>
            </a:r>
            <a:r>
              <a:rPr lang="pt-BR" sz="2800" b="0" dirty="0" smtClean="0">
                <a:solidFill>
                  <a:schemeClr val="tx1"/>
                </a:solidFill>
              </a:rPr>
              <a:t>dor do povo brasileiro.</a:t>
            </a:r>
            <a:r>
              <a:rPr lang="pt-BR" sz="2800" b="0" dirty="0">
                <a:solidFill>
                  <a:schemeClr val="tx1"/>
                </a:solidFill>
              </a:rPr>
              <a:t> </a:t>
            </a:r>
            <a:endParaRPr lang="pt-BR" sz="2800" b="0" dirty="0" smtClean="0">
              <a:solidFill>
                <a:schemeClr val="tx1"/>
              </a:solidFill>
            </a:endParaRPr>
          </a:p>
          <a:p>
            <a:pPr algn="l">
              <a:defRPr/>
            </a:pPr>
            <a:endParaRPr lang="pt-BR" sz="2800" b="0" kern="0" dirty="0" smtClean="0">
              <a:solidFill>
                <a:schemeClr val="tx1"/>
              </a:solidFill>
            </a:endParaRPr>
          </a:p>
          <a:p>
            <a:pPr algn="l">
              <a:defRPr/>
            </a:pPr>
            <a:r>
              <a:rPr lang="pt-BR" sz="2800" b="0" kern="0" dirty="0" smtClean="0">
                <a:solidFill>
                  <a:srgbClr val="0000FF"/>
                </a:solidFill>
              </a:rPr>
              <a:t>Todo texto coeso tem garantia de coerência?</a:t>
            </a:r>
            <a:endParaRPr lang="pt-BR" sz="2800" b="0" kern="0" dirty="0">
              <a:solidFill>
                <a:schemeClr val="tx1"/>
              </a:solidFill>
            </a:endParaRPr>
          </a:p>
        </p:txBody>
      </p:sp>
      <p:sp>
        <p:nvSpPr>
          <p:cNvPr id="5123" name="Retângulo 5"/>
          <p:cNvSpPr>
            <a:spLocks noChangeArrowheads="1"/>
          </p:cNvSpPr>
          <p:nvPr/>
        </p:nvSpPr>
        <p:spPr bwMode="auto">
          <a:xfrm>
            <a:off x="4716016" y="214313"/>
            <a:ext cx="41008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pt-BR" altLang="pt-BR" sz="3200" b="1" dirty="0">
                <a:solidFill>
                  <a:srgbClr val="3366CC"/>
                </a:solidFill>
                <a:cs typeface="Times New Roman" pitchFamily="18" charset="0"/>
              </a:rPr>
              <a:t>Coesão </a:t>
            </a:r>
            <a:r>
              <a:rPr lang="pt-BR" altLang="pt-BR" sz="3200" b="1" dirty="0" smtClean="0">
                <a:solidFill>
                  <a:srgbClr val="3366CC"/>
                </a:solidFill>
                <a:cs typeface="Times New Roman" pitchFamily="18" charset="0"/>
              </a:rPr>
              <a:t>e </a:t>
            </a:r>
            <a:r>
              <a:rPr lang="pt-BR" altLang="pt-BR" sz="3200" b="1" dirty="0">
                <a:solidFill>
                  <a:srgbClr val="3366CC"/>
                </a:solidFill>
                <a:cs typeface="Times New Roman" pitchFamily="18" charset="0"/>
              </a:rPr>
              <a:t>Coerência</a:t>
            </a:r>
            <a:endParaRPr lang="pt-BR" altLang="pt-BR" sz="3200" dirty="0">
              <a:solidFill>
                <a:srgbClr val="3366CC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20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tângulo 2"/>
          <p:cNvSpPr>
            <a:spLocks noChangeArrowheads="1"/>
          </p:cNvSpPr>
          <p:nvPr/>
        </p:nvSpPr>
        <p:spPr bwMode="auto">
          <a:xfrm>
            <a:off x="144016" y="1196752"/>
            <a:ext cx="889248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sz="2800" b="1" dirty="0" smtClean="0"/>
              <a:t>Referências e reiterações: </a:t>
            </a:r>
            <a:r>
              <a:rPr lang="pt-BR" sz="2800" dirty="0" smtClean="0"/>
              <a:t>quando um termo faz referência a outro dentro do texto, quando reitera algo que já foi dito antes (anáfora), quando prenuncia </a:t>
            </a:r>
            <a:r>
              <a:rPr lang="pt-BR" sz="2800" dirty="0"/>
              <a:t>uma palavra </a:t>
            </a:r>
            <a:r>
              <a:rPr lang="pt-BR" sz="2800" dirty="0" smtClean="0"/>
              <a:t>que será dita (catáfora) ou quando uma palavra é substituída por outra que possui com ela alguma relação semântica. </a:t>
            </a:r>
            <a:endParaRPr lang="pt-BR" altLang="pt-BR" sz="2800" dirty="0"/>
          </a:p>
          <a:p>
            <a:endParaRPr lang="pt-BR" altLang="pt-BR" sz="2800" dirty="0" smtClean="0"/>
          </a:p>
          <a:p>
            <a:r>
              <a:rPr lang="pt-BR" altLang="pt-BR" sz="2800" dirty="0" smtClean="0"/>
              <a:t>Acabei </a:t>
            </a:r>
            <a:r>
              <a:rPr lang="pt-BR" altLang="pt-BR" sz="2800" dirty="0"/>
              <a:t>de ler </a:t>
            </a:r>
            <a:r>
              <a:rPr lang="pt-BR" altLang="pt-BR" sz="2800" dirty="0">
                <a:solidFill>
                  <a:srgbClr val="0000FF"/>
                </a:solidFill>
              </a:rPr>
              <a:t>a HQ </a:t>
            </a:r>
            <a:r>
              <a:rPr lang="pt-BR" altLang="pt-BR" sz="2800" b="1" dirty="0">
                <a:solidFill>
                  <a:srgbClr val="0000FF"/>
                </a:solidFill>
              </a:rPr>
              <a:t>Um contrato com Deus</a:t>
            </a:r>
            <a:r>
              <a:rPr lang="pt-BR" altLang="pt-BR" sz="2800" dirty="0">
                <a:solidFill>
                  <a:srgbClr val="0000FF"/>
                </a:solidFill>
              </a:rPr>
              <a:t>, de Will Eisner</a:t>
            </a:r>
            <a:r>
              <a:rPr lang="pt-BR" altLang="pt-BR" sz="2800" dirty="0"/>
              <a:t>; </a:t>
            </a:r>
            <a:r>
              <a:rPr lang="pt-BR" altLang="pt-BR" sz="2800" dirty="0">
                <a:solidFill>
                  <a:srgbClr val="C00000"/>
                </a:solidFill>
              </a:rPr>
              <a:t>ela </a:t>
            </a:r>
            <a:r>
              <a:rPr lang="pt-BR" altLang="pt-BR" sz="2800" dirty="0"/>
              <a:t>me causou sérias reflexões</a:t>
            </a:r>
            <a:r>
              <a:rPr lang="pt-BR" altLang="pt-BR" sz="2800" dirty="0" smtClean="0"/>
              <a:t>. Agora, quero ler </a:t>
            </a:r>
            <a:r>
              <a:rPr lang="pt-BR" altLang="pt-BR" sz="2800" dirty="0" smtClean="0">
                <a:solidFill>
                  <a:srgbClr val="C00000"/>
                </a:solidFill>
              </a:rPr>
              <a:t>este </a:t>
            </a:r>
            <a:r>
              <a:rPr lang="pt-BR" altLang="pt-BR" sz="2800" dirty="0" smtClean="0"/>
              <a:t>livro: </a:t>
            </a:r>
            <a:r>
              <a:rPr lang="pt-BR" altLang="pt-BR" sz="2800" b="1" dirty="0" smtClean="0">
                <a:solidFill>
                  <a:srgbClr val="0000FF"/>
                </a:solidFill>
              </a:rPr>
              <a:t>O Príncipe</a:t>
            </a:r>
            <a:r>
              <a:rPr lang="pt-BR" altLang="pt-BR" sz="2800" dirty="0" smtClean="0"/>
              <a:t>, de Maquiavel. Eu </a:t>
            </a:r>
            <a:r>
              <a:rPr lang="pt-BR" altLang="pt-BR" sz="2800" dirty="0" smtClean="0">
                <a:solidFill>
                  <a:srgbClr val="C00000"/>
                </a:solidFill>
              </a:rPr>
              <a:t>o</a:t>
            </a:r>
            <a:r>
              <a:rPr lang="pt-BR" altLang="pt-BR" sz="2800" dirty="0" smtClean="0">
                <a:solidFill>
                  <a:srgbClr val="FF0000"/>
                </a:solidFill>
              </a:rPr>
              <a:t> </a:t>
            </a:r>
            <a:r>
              <a:rPr lang="pt-BR" altLang="pt-BR" sz="2800" dirty="0" smtClean="0"/>
              <a:t>ganhei de aniversário.</a:t>
            </a:r>
            <a:endParaRPr lang="pt-BR" altLang="pt-BR" sz="2800" dirty="0"/>
          </a:p>
          <a:p>
            <a:endParaRPr lang="pt-BR" altLang="pt-BR" sz="2800" dirty="0"/>
          </a:p>
        </p:txBody>
      </p:sp>
    </p:spTree>
    <p:extLst>
      <p:ext uri="{BB962C8B-B14F-4D97-AF65-F5344CB8AC3E}">
        <p14:creationId xmlns:p14="http://schemas.microsoft.com/office/powerpoint/2010/main" val="215185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44016" y="451693"/>
            <a:ext cx="8892480" cy="6001643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fontAlgn="base"/>
            <a:r>
              <a:rPr lang="pt-BR" sz="2400" b="1" dirty="0" smtClean="0"/>
              <a:t>Substituições lexicais: </a:t>
            </a:r>
            <a:r>
              <a:rPr lang="pt-BR" sz="2400" dirty="0" smtClean="0"/>
              <a:t>quando um termo é substituído por outro dentro do texto, estabelecendo com ele uma relação de sinonímia, antonímia, hiponímia ou hiperonímia, ou mesmo quando há a repetição da mesma unidade lexical (mesma palavra).</a:t>
            </a:r>
          </a:p>
          <a:p>
            <a:pPr fontAlgn="base"/>
            <a:endParaRPr lang="pt-BR" sz="2400" dirty="0" smtClean="0"/>
          </a:p>
          <a:p>
            <a:pPr fontAlgn="base"/>
            <a:r>
              <a:rPr lang="pt-BR" altLang="pt-BR" sz="2400" dirty="0" smtClean="0"/>
              <a:t>Acabei de ler </a:t>
            </a:r>
            <a:r>
              <a:rPr lang="pt-BR" altLang="pt-BR" sz="2400" dirty="0" smtClean="0">
                <a:solidFill>
                  <a:srgbClr val="0000FF"/>
                </a:solidFill>
              </a:rPr>
              <a:t>a HQ </a:t>
            </a:r>
            <a:r>
              <a:rPr lang="pt-BR" altLang="pt-BR" sz="2400" b="1" dirty="0" smtClean="0">
                <a:solidFill>
                  <a:srgbClr val="0000FF"/>
                </a:solidFill>
              </a:rPr>
              <a:t>Um contrato com Deus</a:t>
            </a:r>
            <a:r>
              <a:rPr lang="pt-BR" altLang="pt-BR" sz="2400" dirty="0" smtClean="0">
                <a:solidFill>
                  <a:srgbClr val="0000FF"/>
                </a:solidFill>
              </a:rPr>
              <a:t>, de Will Eisner</a:t>
            </a:r>
            <a:r>
              <a:rPr lang="pt-BR" altLang="pt-BR" sz="2400" dirty="0" smtClean="0"/>
              <a:t>; </a:t>
            </a:r>
            <a:r>
              <a:rPr lang="pt-BR" altLang="pt-BR" sz="2400" dirty="0" smtClean="0">
                <a:solidFill>
                  <a:srgbClr val="C00000"/>
                </a:solidFill>
              </a:rPr>
              <a:t>essa obra</a:t>
            </a:r>
            <a:r>
              <a:rPr lang="pt-BR" altLang="pt-BR" sz="2400" dirty="0" smtClean="0"/>
              <a:t> me causou sérias reflexões. Agora, quero ler </a:t>
            </a:r>
            <a:r>
              <a:rPr lang="pt-BR" altLang="pt-BR" sz="2400" b="1" dirty="0" smtClean="0">
                <a:solidFill>
                  <a:srgbClr val="0000FF"/>
                </a:solidFill>
              </a:rPr>
              <a:t>O Príncipe</a:t>
            </a:r>
            <a:r>
              <a:rPr lang="pt-BR" altLang="pt-BR" sz="2400" dirty="0" smtClean="0"/>
              <a:t>, de Maquiavel. </a:t>
            </a:r>
            <a:r>
              <a:rPr lang="pt-BR" altLang="pt-BR" sz="2400" b="1" dirty="0" smtClean="0">
                <a:solidFill>
                  <a:srgbClr val="C00000"/>
                </a:solidFill>
              </a:rPr>
              <a:t>O Príncipe </a:t>
            </a:r>
            <a:r>
              <a:rPr lang="pt-BR" altLang="pt-BR" sz="2400" dirty="0" smtClean="0"/>
              <a:t>eu ganhei de aniversário.</a:t>
            </a:r>
          </a:p>
          <a:p>
            <a:pPr fontAlgn="base"/>
            <a:endParaRPr lang="pt-BR" sz="2400" dirty="0" smtClean="0"/>
          </a:p>
          <a:p>
            <a:pPr fontAlgn="base"/>
            <a:r>
              <a:rPr lang="pt-BR" sz="2400" b="1" dirty="0" smtClean="0"/>
              <a:t>Conectores: </a:t>
            </a:r>
            <a:r>
              <a:rPr lang="pt-BR" sz="2400" dirty="0" smtClean="0"/>
              <a:t>estes elementos coesivos estabelecem as relações </a:t>
            </a:r>
            <a:r>
              <a:rPr lang="pt-BR" sz="2400" dirty="0" smtClean="0">
                <a:solidFill>
                  <a:srgbClr val="C00000"/>
                </a:solidFill>
              </a:rPr>
              <a:t>de</a:t>
            </a:r>
            <a:r>
              <a:rPr lang="pt-BR" sz="2400" dirty="0" smtClean="0">
                <a:solidFill>
                  <a:srgbClr val="FF0000"/>
                </a:solidFill>
              </a:rPr>
              <a:t> </a:t>
            </a:r>
            <a:r>
              <a:rPr lang="pt-BR" sz="2400" dirty="0" smtClean="0"/>
              <a:t>dependência </a:t>
            </a:r>
            <a:r>
              <a:rPr lang="pt-BR" sz="2400" dirty="0" smtClean="0">
                <a:solidFill>
                  <a:srgbClr val="C00000"/>
                </a:solidFill>
              </a:rPr>
              <a:t>e</a:t>
            </a:r>
            <a:r>
              <a:rPr lang="pt-BR" sz="2400" dirty="0" smtClean="0">
                <a:solidFill>
                  <a:srgbClr val="FF0000"/>
                </a:solidFill>
              </a:rPr>
              <a:t> </a:t>
            </a:r>
            <a:r>
              <a:rPr lang="pt-BR" sz="2400" dirty="0" smtClean="0"/>
              <a:t>ligação </a:t>
            </a:r>
            <a:r>
              <a:rPr lang="pt-BR" sz="2400" dirty="0" smtClean="0">
                <a:solidFill>
                  <a:srgbClr val="C00000"/>
                </a:solidFill>
              </a:rPr>
              <a:t>entre </a:t>
            </a:r>
            <a:r>
              <a:rPr lang="pt-BR" sz="2400" dirty="0" smtClean="0"/>
              <a:t>os termos, </a:t>
            </a:r>
            <a:r>
              <a:rPr lang="pt-BR" sz="2400" dirty="0" smtClean="0">
                <a:solidFill>
                  <a:srgbClr val="C00000"/>
                </a:solidFill>
              </a:rPr>
              <a:t>ou seja, </a:t>
            </a:r>
            <a:r>
              <a:rPr lang="pt-BR" sz="2400" dirty="0" smtClean="0"/>
              <a:t>são conjunções, preposições </a:t>
            </a:r>
            <a:r>
              <a:rPr lang="pt-BR" sz="2400" dirty="0" smtClean="0">
                <a:solidFill>
                  <a:srgbClr val="C00000"/>
                </a:solidFill>
              </a:rPr>
              <a:t>e </a:t>
            </a:r>
            <a:r>
              <a:rPr lang="pt-BR" sz="2400" dirty="0" smtClean="0"/>
              <a:t>advérbios conectivos.</a:t>
            </a:r>
          </a:p>
          <a:p>
            <a:pPr fontAlgn="base"/>
            <a:endParaRPr lang="pt-BR" sz="2400" dirty="0" smtClean="0"/>
          </a:p>
          <a:p>
            <a:pPr fontAlgn="base"/>
            <a:r>
              <a:rPr lang="pt-BR" altLang="pt-BR" sz="2400" b="1" dirty="0" smtClean="0"/>
              <a:t>O Príncipe </a:t>
            </a:r>
            <a:r>
              <a:rPr lang="pt-BR" altLang="pt-BR" sz="2400" dirty="0" smtClean="0"/>
              <a:t>eu ganhei </a:t>
            </a:r>
            <a:r>
              <a:rPr lang="pt-BR" altLang="pt-BR" sz="2400" dirty="0" smtClean="0">
                <a:solidFill>
                  <a:srgbClr val="C00000"/>
                </a:solidFill>
              </a:rPr>
              <a:t>de </a:t>
            </a:r>
            <a:r>
              <a:rPr lang="pt-BR" altLang="pt-BR" sz="2400" dirty="0" smtClean="0"/>
              <a:t>aniversário, </a:t>
            </a:r>
            <a:r>
              <a:rPr lang="pt-BR" altLang="pt-BR" sz="2400" dirty="0" smtClean="0">
                <a:solidFill>
                  <a:srgbClr val="C00000"/>
                </a:solidFill>
              </a:rPr>
              <a:t>portanto </a:t>
            </a:r>
            <a:r>
              <a:rPr lang="pt-BR" altLang="pt-BR" sz="2400" dirty="0" smtClean="0"/>
              <a:t>não preciso comprá-lo.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37266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altLang="pt-BR" dirty="0" smtClean="0"/>
              <a:t>CONCEPÇÕES DE ESCRITA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214282" y="1285860"/>
            <a:ext cx="871543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smtClean="0">
                <a:solidFill>
                  <a:srgbClr val="C00000"/>
                </a:solidFill>
              </a:rPr>
              <a:t>A escrita: </a:t>
            </a:r>
          </a:p>
          <a:p>
            <a:r>
              <a:rPr lang="pt-BR" sz="2800" u="sng" dirty="0" smtClean="0"/>
              <a:t>Como dom ou inspiração</a:t>
            </a:r>
            <a:r>
              <a:rPr lang="pt-BR" sz="2800" dirty="0" smtClean="0"/>
              <a:t>: privilégio para um grupo seleto de pessoas. A reescrita é descartada, já que a escrita é fruto da inspiração.</a:t>
            </a:r>
          </a:p>
          <a:p>
            <a:endParaRPr lang="pt-BR" sz="2800" dirty="0" smtClean="0"/>
          </a:p>
          <a:p>
            <a:r>
              <a:rPr lang="pt-BR" sz="2800" u="sng" dirty="0" smtClean="0"/>
              <a:t>Como consequência</a:t>
            </a:r>
            <a:r>
              <a:rPr lang="pt-BR" sz="2800" dirty="0" smtClean="0"/>
              <a:t>: também requer inspiração e ocorre apenas para cumprir determinadas tarefas, como escrever uma resenha sobre uma palestra etc.</a:t>
            </a:r>
          </a:p>
          <a:p>
            <a:endParaRPr lang="pt-BR" sz="2800" dirty="0" smtClean="0"/>
          </a:p>
          <a:p>
            <a:r>
              <a:rPr lang="pt-BR" sz="2800" u="sng" dirty="0" smtClean="0"/>
              <a:t>Como trabalho</a:t>
            </a:r>
            <a:r>
              <a:rPr lang="pt-BR" sz="2800" dirty="0" smtClean="0"/>
              <a:t>: prática de leitura, dedicação e treino constantes. Reescrever é fundamental, porque a escrita não exige dom, mas aprendizado e prática.</a:t>
            </a:r>
            <a:endParaRPr lang="pt-BR" sz="2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 smtClean="0"/>
              <a:t>REFERÊNCIAS </a:t>
            </a:r>
          </a:p>
        </p:txBody>
      </p:sp>
      <p:sp>
        <p:nvSpPr>
          <p:cNvPr id="50179" name="Retângulo 2"/>
          <p:cNvSpPr>
            <a:spLocks noChangeArrowheads="1"/>
          </p:cNvSpPr>
          <p:nvPr/>
        </p:nvSpPr>
        <p:spPr bwMode="auto">
          <a:xfrm>
            <a:off x="179388" y="1196975"/>
            <a:ext cx="8640762" cy="5109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ts val="1200"/>
              </a:spcBef>
            </a:pPr>
            <a:r>
              <a:rPr lang="pt-BR" sz="2600" dirty="0" smtClean="0"/>
              <a:t>GERALI</a:t>
            </a:r>
            <a:r>
              <a:rPr lang="pt-BR" sz="2600" dirty="0"/>
              <a:t>, João Wanderley. </a:t>
            </a:r>
            <a:r>
              <a:rPr lang="pt-BR" sz="2600" b="1" dirty="0"/>
              <a:t>O texto na sala de aula. </a:t>
            </a:r>
            <a:r>
              <a:rPr lang="pt-BR" sz="2600" dirty="0"/>
              <a:t>São Paulo: Ática, </a:t>
            </a:r>
            <a:r>
              <a:rPr lang="pt-BR" sz="2600" dirty="0" smtClean="0"/>
              <a:t>1997.</a:t>
            </a:r>
          </a:p>
          <a:p>
            <a:pPr>
              <a:spcBef>
                <a:spcPts val="1200"/>
              </a:spcBef>
            </a:pPr>
            <a:r>
              <a:rPr lang="pt-BR" sz="2600" dirty="0" smtClean="0"/>
              <a:t>KOCH, Ingedore Villaça. </a:t>
            </a:r>
            <a:r>
              <a:rPr lang="pt-BR" sz="2600" b="1" dirty="0" smtClean="0"/>
              <a:t>A coesão textual. </a:t>
            </a:r>
            <a:r>
              <a:rPr lang="pt-BR" sz="2600" dirty="0" smtClean="0"/>
              <a:t>17. ed. São Paulo: Contexto, 2002.</a:t>
            </a:r>
          </a:p>
          <a:p>
            <a:pPr>
              <a:spcBef>
                <a:spcPts val="1200"/>
              </a:spcBef>
            </a:pPr>
            <a:r>
              <a:rPr lang="pt-BR" sz="2600" dirty="0" smtClean="0"/>
              <a:t>MATÊNCIO</a:t>
            </a:r>
            <a:r>
              <a:rPr lang="pt-BR" sz="2600" dirty="0"/>
              <a:t>, Maria de Lourdes Meirelles. </a:t>
            </a:r>
            <a:r>
              <a:rPr lang="pt-BR" sz="2600" b="1" dirty="0"/>
              <a:t>Leitura, produção de texto e a escola. </a:t>
            </a:r>
            <a:r>
              <a:rPr lang="pt-BR" sz="2600" dirty="0"/>
              <a:t>Campinas/SP: Mercado das Letras, 1994. </a:t>
            </a:r>
            <a:endParaRPr lang="pt-BR" sz="2600" dirty="0" smtClean="0"/>
          </a:p>
          <a:p>
            <a:pPr>
              <a:spcBef>
                <a:spcPts val="1200"/>
              </a:spcBef>
            </a:pPr>
            <a:r>
              <a:rPr lang="pt-BR" sz="2600" dirty="0" smtClean="0"/>
              <a:t>VANOYE, Francis. </a:t>
            </a:r>
            <a:r>
              <a:rPr lang="pt-BR" sz="2600" b="1" dirty="0" smtClean="0"/>
              <a:t>Usos da linguagem:</a:t>
            </a:r>
            <a:r>
              <a:rPr lang="pt-BR" sz="2600" dirty="0" smtClean="0"/>
              <a:t> problemas e técnicas na produção oral e escrita. 11. ed. São Paulo: Martins Fontes, 2002.</a:t>
            </a:r>
            <a:endParaRPr lang="pt-BR" sz="2600" dirty="0"/>
          </a:p>
          <a:p>
            <a:endParaRPr lang="pt-BR" altLang="pt-BR" dirty="0"/>
          </a:p>
          <a:p>
            <a:pPr eaLnBrk="0" hangingPunct="0"/>
            <a:endParaRPr lang="pt-BR" altLang="pt-BR" b="1" u="sng" dirty="0"/>
          </a:p>
        </p:txBody>
      </p:sp>
    </p:spTree>
    <p:extLst>
      <p:ext uri="{BB962C8B-B14F-4D97-AF65-F5344CB8AC3E}">
        <p14:creationId xmlns:p14="http://schemas.microsoft.com/office/powerpoint/2010/main" val="151029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2924944"/>
            <a:ext cx="91440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3200" b="1" dirty="0" smtClean="0">
                <a:solidFill>
                  <a:srgbClr val="3366CC"/>
                </a:solidFill>
              </a:rPr>
              <a:t>NIVELAMENTO DE LÍNGUA PORTUGUESA</a:t>
            </a:r>
            <a:endParaRPr kumimoji="0" lang="pt-BR" sz="3200" b="1" i="0" u="none" strike="noStrike" kern="0" cap="none" spc="0" normalizeH="0" baseline="0" noProof="0" dirty="0" smtClean="0">
              <a:ln>
                <a:noFill/>
              </a:ln>
              <a:solidFill>
                <a:srgbClr val="3366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6021288"/>
            <a:ext cx="9144000" cy="865204"/>
          </a:xfrm>
        </p:spPr>
        <p:txBody>
          <a:bodyPr/>
          <a:lstStyle/>
          <a:p>
            <a:pPr eaLnBrk="1" hangingPunct="1"/>
            <a:r>
              <a:rPr lang="pt-BR" dirty="0" smtClean="0"/>
              <a:t>Prof.ª Dr.ª Angela </a:t>
            </a:r>
            <a:r>
              <a:rPr lang="pt-BR" dirty="0" err="1" smtClean="0"/>
              <a:t>Enz</a:t>
            </a:r>
            <a:r>
              <a:rPr lang="pt-BR" dirty="0" smtClean="0"/>
              <a:t> Teixeira</a:t>
            </a:r>
          </a:p>
        </p:txBody>
      </p:sp>
    </p:spTree>
    <p:extLst>
      <p:ext uri="{BB962C8B-B14F-4D97-AF65-F5344CB8AC3E}">
        <p14:creationId xmlns:p14="http://schemas.microsoft.com/office/powerpoint/2010/main" val="247027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06778" y="1214422"/>
            <a:ext cx="8929718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sz="3000" b="1" dirty="0" smtClean="0"/>
              <a:t>PRODUÇÃO </a:t>
            </a:r>
            <a:r>
              <a:rPr lang="pt-BR" sz="3000" b="1" dirty="0"/>
              <a:t>DE TEXTOS: DA REFLEXÃO PARA A </a:t>
            </a:r>
            <a:r>
              <a:rPr lang="pt-BR" sz="3000" b="1" dirty="0" smtClean="0"/>
              <a:t>PRÁTICA</a:t>
            </a:r>
          </a:p>
          <a:p>
            <a:endParaRPr lang="pt-BR" sz="3000" b="1" dirty="0" smtClean="0">
              <a:solidFill>
                <a:srgbClr val="0070C0"/>
              </a:solidFill>
            </a:endParaRPr>
          </a:p>
          <a:p>
            <a:r>
              <a:rPr lang="pt-BR" sz="3000" b="1" u="sng" dirty="0" smtClean="0">
                <a:solidFill>
                  <a:srgbClr val="C00000"/>
                </a:solidFill>
              </a:rPr>
              <a:t>Objetivo Geral:</a:t>
            </a:r>
            <a:r>
              <a:rPr lang="pt-BR" sz="3000" dirty="0" smtClean="0">
                <a:solidFill>
                  <a:srgbClr val="C00000"/>
                </a:solidFill>
              </a:rPr>
              <a:t> </a:t>
            </a:r>
            <a:r>
              <a:rPr lang="pt-BR" sz="3000" dirty="0" smtClean="0"/>
              <a:t>ressaltar a importância do planejamento da adequação da escrita.</a:t>
            </a:r>
          </a:p>
          <a:p>
            <a:endParaRPr lang="pt-BR" sz="3000" b="1" u="sng" dirty="0" smtClean="0">
              <a:solidFill>
                <a:srgbClr val="C00000"/>
              </a:solidFill>
            </a:endParaRPr>
          </a:p>
          <a:p>
            <a:r>
              <a:rPr lang="pt-BR" sz="3000" b="1" u="sng" dirty="0" smtClean="0">
                <a:solidFill>
                  <a:srgbClr val="C00000"/>
                </a:solidFill>
              </a:rPr>
              <a:t>Objetivos específicos: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t-BR" sz="3000" dirty="0" smtClean="0"/>
              <a:t>Abordar as condições necessárias para a produção textual.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t-BR" sz="3000" dirty="0" smtClean="0"/>
              <a:t>Diferenciar o texto oral e o escrito.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t-BR" sz="3000" dirty="0" smtClean="0"/>
              <a:t>Entender as concepções de escrita.</a:t>
            </a:r>
          </a:p>
        </p:txBody>
      </p:sp>
      <p:sp>
        <p:nvSpPr>
          <p:cNvPr id="2" name="Retângulo 1"/>
          <p:cNvSpPr/>
          <p:nvPr/>
        </p:nvSpPr>
        <p:spPr>
          <a:xfrm>
            <a:off x="4434145" y="215915"/>
            <a:ext cx="45303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solidFill>
                  <a:srgbClr val="3366CC"/>
                </a:solidFill>
              </a:rPr>
              <a:t>UNIDADE </a:t>
            </a:r>
            <a:r>
              <a:rPr lang="pt-BR" sz="3200" b="1" dirty="0" smtClean="0">
                <a:solidFill>
                  <a:srgbClr val="3366CC"/>
                </a:solidFill>
              </a:rPr>
              <a:t>III </a:t>
            </a:r>
            <a:r>
              <a:rPr lang="pt-BR" sz="3200" b="1" dirty="0">
                <a:solidFill>
                  <a:srgbClr val="3366CC"/>
                </a:solidFill>
              </a:rPr>
              <a:t>– AULA </a:t>
            </a:r>
            <a:r>
              <a:rPr lang="pt-BR" sz="3200" b="1" dirty="0" smtClean="0">
                <a:solidFill>
                  <a:srgbClr val="3366CC"/>
                </a:solidFill>
              </a:rPr>
              <a:t>5 </a:t>
            </a:r>
            <a:endParaRPr lang="pt-BR" sz="3200" b="1" dirty="0">
              <a:solidFill>
                <a:srgbClr val="3366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24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309935" y="59020"/>
            <a:ext cx="675049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3200" b="1" dirty="0">
                <a:solidFill>
                  <a:srgbClr val="0070C0"/>
                </a:solidFill>
              </a:rPr>
              <a:t>AS CONDIÇÕES NECESSÁRIAS </a:t>
            </a:r>
            <a:r>
              <a:rPr lang="pt-BR" sz="3200" b="1" dirty="0" smtClean="0">
                <a:solidFill>
                  <a:srgbClr val="0070C0"/>
                </a:solidFill>
              </a:rPr>
              <a:t>PARA A </a:t>
            </a:r>
            <a:r>
              <a:rPr lang="pt-BR" sz="3200" b="1" dirty="0">
                <a:solidFill>
                  <a:srgbClr val="0070C0"/>
                </a:solidFill>
              </a:rPr>
              <a:t>PRODUÇÃO TEXTUAL </a:t>
            </a:r>
          </a:p>
        </p:txBody>
      </p:sp>
      <p:sp>
        <p:nvSpPr>
          <p:cNvPr id="6" name="Retângulo 5"/>
          <p:cNvSpPr/>
          <p:nvPr/>
        </p:nvSpPr>
        <p:spPr>
          <a:xfrm>
            <a:off x="238132" y="1268760"/>
            <a:ext cx="887037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600" dirty="0" smtClean="0"/>
              <a:t>Conforme </a:t>
            </a:r>
            <a:r>
              <a:rPr lang="pt-BR" sz="2600" dirty="0" err="1" smtClean="0"/>
              <a:t>Geraldi</a:t>
            </a:r>
            <a:r>
              <a:rPr lang="pt-BR" sz="2600" dirty="0" smtClean="0"/>
              <a:t> </a:t>
            </a:r>
            <a:r>
              <a:rPr lang="pt-BR" sz="2600" dirty="0"/>
              <a:t>(1997</a:t>
            </a:r>
            <a:r>
              <a:rPr lang="pt-BR" sz="2600" dirty="0" smtClean="0"/>
              <a:t>), </a:t>
            </a:r>
          </a:p>
          <a:p>
            <a:r>
              <a:rPr lang="pt-BR" sz="2600" dirty="0" smtClean="0"/>
              <a:t>são  as condições</a:t>
            </a:r>
          </a:p>
          <a:p>
            <a:r>
              <a:rPr lang="pt-BR" sz="2600" dirty="0"/>
              <a:t>n</a:t>
            </a:r>
            <a:r>
              <a:rPr lang="pt-BR" sz="2600" dirty="0" smtClean="0"/>
              <a:t>ecessárias para a </a:t>
            </a:r>
          </a:p>
          <a:p>
            <a:r>
              <a:rPr lang="pt-BR" sz="2600" dirty="0" smtClean="0"/>
              <a:t>produção textual:</a:t>
            </a:r>
          </a:p>
          <a:p>
            <a:endParaRPr lang="pt-BR" sz="2600" dirty="0"/>
          </a:p>
          <a:p>
            <a:r>
              <a:rPr lang="pt-BR" sz="2600" dirty="0" smtClean="0"/>
              <a:t>1- Ter o que dizer.</a:t>
            </a:r>
            <a:endParaRPr lang="pt-BR" sz="2600" dirty="0"/>
          </a:p>
          <a:p>
            <a:r>
              <a:rPr lang="pt-BR" sz="2600" dirty="0" smtClean="0"/>
              <a:t>2- Ter uma </a:t>
            </a:r>
            <a:r>
              <a:rPr lang="pt-BR" sz="2600" dirty="0"/>
              <a:t>razão para </a:t>
            </a:r>
            <a:r>
              <a:rPr lang="pt-BR" sz="2600" dirty="0" smtClean="0"/>
              <a:t>dizer.</a:t>
            </a:r>
            <a:endParaRPr lang="pt-BR" sz="2600" dirty="0"/>
          </a:p>
          <a:p>
            <a:r>
              <a:rPr lang="pt-BR" sz="2600" dirty="0" smtClean="0"/>
              <a:t>3- Ter para </a:t>
            </a:r>
            <a:r>
              <a:rPr lang="pt-BR" sz="2600" dirty="0"/>
              <a:t>quem </a:t>
            </a:r>
            <a:r>
              <a:rPr lang="pt-BR" sz="2600" dirty="0" smtClean="0"/>
              <a:t>dizer. </a:t>
            </a:r>
          </a:p>
          <a:p>
            <a:r>
              <a:rPr lang="pt-BR" sz="2600" dirty="0" smtClean="0"/>
              <a:t>4- Constituir-se enquanto</a:t>
            </a:r>
          </a:p>
          <a:p>
            <a:r>
              <a:rPr lang="pt-BR" sz="2600" dirty="0" smtClean="0"/>
              <a:t>locutor, enquanto sujeito do seu dizer.</a:t>
            </a:r>
          </a:p>
          <a:p>
            <a:r>
              <a:rPr lang="pt-BR" sz="2600" dirty="0" smtClean="0"/>
              <a:t>5- Escolher as estratégias mais adequadas para produzir o texto, com foco nas 4 condições anteriores.</a:t>
            </a:r>
            <a:endParaRPr lang="pt-BR" sz="2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412776"/>
            <a:ext cx="3399345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86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ítulo 1"/>
          <p:cNvSpPr>
            <a:spLocks noGrp="1"/>
          </p:cNvSpPr>
          <p:nvPr>
            <p:ph type="title"/>
          </p:nvPr>
        </p:nvSpPr>
        <p:spPr>
          <a:xfrm>
            <a:off x="1835150" y="115888"/>
            <a:ext cx="7205663" cy="1027112"/>
          </a:xfrm>
        </p:spPr>
        <p:txBody>
          <a:bodyPr/>
          <a:lstStyle/>
          <a:p>
            <a:r>
              <a:rPr lang="pt-BR" altLang="pt-BR" sz="2900" dirty="0" smtClean="0"/>
              <a:t>REFLEXÃO + PLANEJAMENTO = TEXTO EFICAZ</a:t>
            </a:r>
          </a:p>
        </p:txBody>
      </p:sp>
      <p:sp>
        <p:nvSpPr>
          <p:cNvPr id="48131" name="Retângulo 3"/>
          <p:cNvSpPr>
            <a:spLocks noChangeArrowheads="1"/>
          </p:cNvSpPr>
          <p:nvPr/>
        </p:nvSpPr>
        <p:spPr bwMode="auto">
          <a:xfrm>
            <a:off x="179388" y="1257300"/>
            <a:ext cx="8856662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pt-BR" sz="3200" b="1" dirty="0" smtClean="0">
                <a:solidFill>
                  <a:srgbClr val="C00000"/>
                </a:solidFill>
              </a:rPr>
              <a:t>E</a:t>
            </a:r>
            <a:r>
              <a:rPr lang="pt-BR" altLang="pt-BR" sz="3200" dirty="0" smtClean="0"/>
              <a:t>screver </a:t>
            </a:r>
            <a:r>
              <a:rPr lang="pt-BR" altLang="pt-BR" sz="3200" dirty="0"/>
              <a:t>é comunicar, é agir sobre o outro. </a:t>
            </a:r>
          </a:p>
          <a:p>
            <a:endParaRPr lang="pt-BR" altLang="pt-BR" sz="3200" dirty="0" smtClean="0"/>
          </a:p>
          <a:p>
            <a:endParaRPr lang="pt-BR" altLang="pt-BR" sz="3200" dirty="0" smtClean="0"/>
          </a:p>
          <a:p>
            <a:endParaRPr lang="pt-BR" altLang="pt-BR" sz="3200" dirty="0"/>
          </a:p>
          <a:p>
            <a:r>
              <a:rPr lang="pt-BR" altLang="pt-BR" sz="2600" b="1" dirty="0">
                <a:solidFill>
                  <a:srgbClr val="7030A0"/>
                </a:solidFill>
              </a:rPr>
              <a:t>O </a:t>
            </a:r>
            <a:r>
              <a:rPr lang="pt-BR" altLang="pt-BR" sz="2600" b="1" dirty="0" smtClean="0">
                <a:solidFill>
                  <a:srgbClr val="7030A0"/>
                </a:solidFill>
              </a:rPr>
              <a:t>que </a:t>
            </a:r>
            <a:r>
              <a:rPr lang="pt-BR" altLang="pt-BR" sz="2600" b="1" dirty="0" smtClean="0">
                <a:solidFill>
                  <a:srgbClr val="0070C0"/>
                </a:solidFill>
              </a:rPr>
              <a:t>tenho que dizer? </a:t>
            </a:r>
            <a:endParaRPr lang="pt-BR" altLang="pt-BR" sz="2600" b="1" dirty="0">
              <a:solidFill>
                <a:srgbClr val="0070C0"/>
              </a:solidFill>
            </a:endParaRPr>
          </a:p>
          <a:p>
            <a:r>
              <a:rPr lang="pt-BR" altLang="pt-BR" sz="2600" b="1" dirty="0">
                <a:solidFill>
                  <a:srgbClr val="7030A0"/>
                </a:solidFill>
              </a:rPr>
              <a:t>Para </a:t>
            </a:r>
            <a:r>
              <a:rPr lang="pt-BR" altLang="pt-BR" sz="2600" b="1" dirty="0" smtClean="0">
                <a:solidFill>
                  <a:srgbClr val="7030A0"/>
                </a:solidFill>
              </a:rPr>
              <a:t>quem</a:t>
            </a:r>
            <a:r>
              <a:rPr lang="pt-BR" altLang="pt-BR" sz="2600" b="1" dirty="0" smtClean="0">
                <a:solidFill>
                  <a:srgbClr val="0070C0"/>
                </a:solidFill>
              </a:rPr>
              <a:t> direi? </a:t>
            </a:r>
            <a:endParaRPr lang="pt-BR" altLang="pt-BR" sz="2600" b="1" dirty="0">
              <a:solidFill>
                <a:srgbClr val="0070C0"/>
              </a:solidFill>
            </a:endParaRPr>
          </a:p>
          <a:p>
            <a:r>
              <a:rPr lang="pt-BR" altLang="pt-BR" sz="2600" b="1" dirty="0" smtClean="0">
                <a:solidFill>
                  <a:srgbClr val="7030A0"/>
                </a:solidFill>
              </a:rPr>
              <a:t>Como</a:t>
            </a:r>
            <a:r>
              <a:rPr lang="pt-BR" altLang="pt-BR" sz="2600" b="1" dirty="0" smtClean="0">
                <a:solidFill>
                  <a:srgbClr val="0070C0"/>
                </a:solidFill>
              </a:rPr>
              <a:t> direi? </a:t>
            </a:r>
            <a:endParaRPr lang="pt-BR" altLang="pt-BR" sz="2600" b="1" dirty="0">
              <a:solidFill>
                <a:srgbClr val="0070C0"/>
              </a:solidFill>
            </a:endParaRPr>
          </a:p>
          <a:p>
            <a:r>
              <a:rPr lang="pt-BR" altLang="pt-BR" sz="2600" b="1" dirty="0" smtClean="0">
                <a:solidFill>
                  <a:srgbClr val="7030A0"/>
                </a:solidFill>
              </a:rPr>
              <a:t>Quando</a:t>
            </a:r>
            <a:r>
              <a:rPr lang="pt-BR" altLang="pt-BR" sz="2600" b="1" dirty="0" smtClean="0">
                <a:solidFill>
                  <a:srgbClr val="0070C0"/>
                </a:solidFill>
              </a:rPr>
              <a:t> e </a:t>
            </a:r>
            <a:r>
              <a:rPr lang="pt-BR" altLang="pt-BR" sz="2600" b="1" dirty="0" smtClean="0">
                <a:solidFill>
                  <a:srgbClr val="7030A0"/>
                </a:solidFill>
              </a:rPr>
              <a:t>onde</a:t>
            </a:r>
            <a:r>
              <a:rPr lang="pt-BR" altLang="pt-BR" sz="2600" b="1" dirty="0" smtClean="0">
                <a:solidFill>
                  <a:srgbClr val="0070C0"/>
                </a:solidFill>
              </a:rPr>
              <a:t> direi e</a:t>
            </a:r>
          </a:p>
          <a:p>
            <a:r>
              <a:rPr lang="pt-BR" altLang="pt-BR" sz="2600" b="1" dirty="0" smtClean="0">
                <a:solidFill>
                  <a:srgbClr val="0070C0"/>
                </a:solidFill>
              </a:rPr>
              <a:t>quando e onde o texto será recebido? </a:t>
            </a:r>
            <a:endParaRPr lang="pt-BR" altLang="pt-BR" sz="2600" b="1" dirty="0">
              <a:solidFill>
                <a:srgbClr val="0070C0"/>
              </a:solidFill>
            </a:endParaRPr>
          </a:p>
          <a:p>
            <a:r>
              <a:rPr lang="pt-BR" altLang="pt-BR" sz="2600" b="1" dirty="0" smtClean="0">
                <a:solidFill>
                  <a:srgbClr val="7030A0"/>
                </a:solidFill>
              </a:rPr>
              <a:t>Por que </a:t>
            </a:r>
            <a:r>
              <a:rPr lang="pt-BR" altLang="pt-BR" sz="2600" b="1" dirty="0" smtClean="0">
                <a:solidFill>
                  <a:srgbClr val="0070C0"/>
                </a:solidFill>
              </a:rPr>
              <a:t>direi? Por que o destinatário desejará receber meu texto?</a:t>
            </a:r>
            <a:endParaRPr lang="pt-BR" altLang="pt-BR" sz="2600" b="1" dirty="0">
              <a:solidFill>
                <a:srgbClr val="0070C0"/>
              </a:solidFill>
            </a:endParaRPr>
          </a:p>
          <a:p>
            <a:pPr algn="ctr"/>
            <a:r>
              <a:rPr lang="pt-BR" altLang="pt-BR" sz="3200" b="1" dirty="0">
                <a:solidFill>
                  <a:srgbClr val="0000FF"/>
                </a:solidFill>
              </a:rPr>
              <a:t>ADEQUAÇÃO /  INADEQUAÇÃO</a:t>
            </a:r>
            <a:endParaRPr lang="pt-BR" altLang="pt-BR" sz="3200" dirty="0">
              <a:solidFill>
                <a:srgbClr val="0000FF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4643438" y="3143248"/>
            <a:ext cx="3816424" cy="14401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600" dirty="0" smtClean="0">
                <a:solidFill>
                  <a:srgbClr val="0000FF"/>
                </a:solidFill>
              </a:rPr>
              <a:t>Produção textual escrita</a:t>
            </a:r>
            <a:endParaRPr lang="pt-BR" sz="2600" dirty="0">
              <a:solidFill>
                <a:srgbClr val="0000FF"/>
              </a:solidFill>
            </a:endParaRPr>
          </a:p>
        </p:txBody>
      </p:sp>
      <p:sp>
        <p:nvSpPr>
          <p:cNvPr id="9" name="Elipse 8"/>
          <p:cNvSpPr/>
          <p:nvPr/>
        </p:nvSpPr>
        <p:spPr>
          <a:xfrm>
            <a:off x="5111552" y="1928802"/>
            <a:ext cx="4032448" cy="1281931"/>
          </a:xfrm>
          <a:prstGeom prst="ellipse">
            <a:avLst/>
          </a:prstGeom>
          <a:solidFill>
            <a:schemeClr val="accent5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000" b="1" dirty="0">
              <a:solidFill>
                <a:schemeClr val="tx2"/>
              </a:solidFill>
            </a:endParaRPr>
          </a:p>
          <a:p>
            <a:pPr algn="ctr">
              <a:defRPr/>
            </a:pPr>
            <a:r>
              <a:rPr lang="pt-BR" sz="2600" dirty="0">
                <a:solidFill>
                  <a:schemeClr val="tx2"/>
                </a:solidFill>
              </a:rPr>
              <a:t>Produção textual </a:t>
            </a:r>
            <a:r>
              <a:rPr lang="pt-BR" sz="2600" dirty="0" smtClean="0">
                <a:solidFill>
                  <a:schemeClr val="tx2"/>
                </a:solidFill>
              </a:rPr>
              <a:t>oral</a:t>
            </a:r>
          </a:p>
          <a:p>
            <a:pPr algn="ctr">
              <a:defRPr/>
            </a:pPr>
            <a:endParaRPr lang="pt-BR" sz="15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31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ta para baixo 9"/>
          <p:cNvSpPr/>
          <p:nvPr/>
        </p:nvSpPr>
        <p:spPr>
          <a:xfrm>
            <a:off x="4393406" y="764704"/>
            <a:ext cx="357187" cy="6429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3574728" y="44624"/>
            <a:ext cx="1933376" cy="856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3200" b="1" dirty="0" smtClean="0">
                <a:solidFill>
                  <a:srgbClr val="0000FF"/>
                </a:solidFill>
                <a:latin typeface="Arial Black" pitchFamily="34" charset="0"/>
                <a:cs typeface="Arial" pitchFamily="34" charset="0"/>
              </a:rPr>
              <a:t>VOCÊ</a:t>
            </a:r>
            <a:endParaRPr lang="pt-BR" sz="3200" b="1" dirty="0">
              <a:solidFill>
                <a:srgbClr val="C00000"/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58316" y="2492896"/>
            <a:ext cx="2857500" cy="42355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000" b="1" dirty="0" smtClean="0">
                <a:solidFill>
                  <a:srgbClr val="0000FF"/>
                </a:solidFill>
              </a:rPr>
              <a:t>BLOG PARTICULAR</a:t>
            </a:r>
          </a:p>
          <a:p>
            <a:pPr algn="ctr">
              <a:defRPr/>
            </a:pPr>
            <a:endParaRPr lang="pt-BR" sz="2000" b="1" dirty="0" smtClean="0">
              <a:solidFill>
                <a:srgbClr val="0000FF"/>
              </a:solidFill>
            </a:endParaRPr>
          </a:p>
          <a:p>
            <a:pPr>
              <a:defRPr/>
            </a:pPr>
            <a:r>
              <a:rPr lang="pt-BR" sz="2000" b="1" dirty="0" smtClean="0">
                <a:solidFill>
                  <a:schemeClr val="tx1"/>
                </a:solidFill>
              </a:rPr>
              <a:t>Para quem: </a:t>
            </a:r>
            <a:r>
              <a:rPr lang="pt-BR" sz="2000" dirty="0" smtClean="0">
                <a:solidFill>
                  <a:schemeClr val="tx1"/>
                </a:solidFill>
              </a:rPr>
              <a:t>leitores do blog.</a:t>
            </a:r>
            <a:endParaRPr lang="pt-BR" sz="2000" b="1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pt-BR" sz="2000" b="1" dirty="0" smtClean="0">
                <a:solidFill>
                  <a:schemeClr val="tx1"/>
                </a:solidFill>
              </a:rPr>
              <a:t>Como: </a:t>
            </a:r>
            <a:r>
              <a:rPr lang="pt-BR" sz="2000" dirty="0" smtClean="0">
                <a:solidFill>
                  <a:schemeClr val="tx1"/>
                </a:solidFill>
              </a:rPr>
              <a:t>escrita</a:t>
            </a:r>
            <a:r>
              <a:rPr lang="pt-BR" sz="2000" b="1" dirty="0" smtClean="0">
                <a:solidFill>
                  <a:schemeClr val="tx1"/>
                </a:solidFill>
              </a:rPr>
              <a:t> </a:t>
            </a:r>
            <a:r>
              <a:rPr lang="pt-BR" sz="2000" dirty="0" smtClean="0">
                <a:solidFill>
                  <a:schemeClr val="tx1"/>
                </a:solidFill>
              </a:rPr>
              <a:t>informal, destacando experiências pessoais. Emotivo.</a:t>
            </a:r>
          </a:p>
          <a:p>
            <a:pPr>
              <a:defRPr/>
            </a:pPr>
            <a:r>
              <a:rPr lang="pt-BR" sz="2000" b="1" dirty="0" smtClean="0">
                <a:solidFill>
                  <a:schemeClr val="tx1"/>
                </a:solidFill>
              </a:rPr>
              <a:t>Por quê? </a:t>
            </a:r>
            <a:r>
              <a:rPr lang="pt-BR" sz="2000" dirty="0" smtClean="0">
                <a:solidFill>
                  <a:schemeClr val="tx1"/>
                </a:solidFill>
              </a:rPr>
              <a:t>Para transmitir minhas experiências e conhecer a dos outros.</a:t>
            </a:r>
            <a:endParaRPr lang="pt-BR" sz="2600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2987824" y="2204864"/>
            <a:ext cx="3119512" cy="46134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b="1" dirty="0">
              <a:solidFill>
                <a:srgbClr val="0000FF"/>
              </a:solidFill>
            </a:endParaRPr>
          </a:p>
          <a:p>
            <a:pPr algn="ctr">
              <a:defRPr/>
            </a:pPr>
            <a:endParaRPr lang="pt-BR" sz="2600" b="1" dirty="0">
              <a:solidFill>
                <a:srgbClr val="0000FF"/>
              </a:solidFill>
            </a:endParaRPr>
          </a:p>
          <a:p>
            <a:pPr algn="ctr">
              <a:defRPr/>
            </a:pPr>
            <a:r>
              <a:rPr lang="pt-BR" sz="2000" b="1" dirty="0" smtClean="0">
                <a:solidFill>
                  <a:srgbClr val="0000FF"/>
                </a:solidFill>
              </a:rPr>
              <a:t>JORNAL DA FACULDADE</a:t>
            </a:r>
          </a:p>
          <a:p>
            <a:pPr algn="ctr">
              <a:defRPr/>
            </a:pPr>
            <a:endParaRPr lang="pt-BR" sz="2000" b="1" dirty="0" smtClean="0">
              <a:solidFill>
                <a:srgbClr val="0000FF"/>
              </a:solidFill>
            </a:endParaRPr>
          </a:p>
          <a:p>
            <a:pPr>
              <a:defRPr/>
            </a:pPr>
            <a:r>
              <a:rPr lang="pt-BR" sz="2000" b="1" dirty="0">
                <a:solidFill>
                  <a:schemeClr val="tx1"/>
                </a:solidFill>
              </a:rPr>
              <a:t>Para quem: </a:t>
            </a:r>
            <a:r>
              <a:rPr lang="pt-BR" sz="2000" dirty="0" smtClean="0">
                <a:solidFill>
                  <a:schemeClr val="tx1"/>
                </a:solidFill>
              </a:rPr>
              <a:t>acadêmicos e interessados no curso.</a:t>
            </a:r>
            <a:endParaRPr lang="pt-BR" sz="20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pt-BR" sz="2000" b="1" dirty="0">
                <a:solidFill>
                  <a:schemeClr val="tx1"/>
                </a:solidFill>
              </a:rPr>
              <a:t>Como: </a:t>
            </a:r>
            <a:r>
              <a:rPr lang="pt-BR" sz="2000" dirty="0" smtClean="0">
                <a:solidFill>
                  <a:schemeClr val="tx1"/>
                </a:solidFill>
              </a:rPr>
              <a:t>escrita formal e informativa, sobre curriculum e mercado de trabalho.</a:t>
            </a:r>
            <a:endParaRPr lang="pt-BR" sz="20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pt-BR" sz="2000" b="1" dirty="0">
                <a:solidFill>
                  <a:schemeClr val="tx1"/>
                </a:solidFill>
              </a:rPr>
              <a:t>Por quê? </a:t>
            </a:r>
            <a:r>
              <a:rPr lang="pt-BR" sz="2000" dirty="0">
                <a:solidFill>
                  <a:schemeClr val="tx1"/>
                </a:solidFill>
              </a:rPr>
              <a:t>Para </a:t>
            </a:r>
            <a:r>
              <a:rPr lang="pt-BR" sz="2000" dirty="0" smtClean="0">
                <a:solidFill>
                  <a:schemeClr val="tx1"/>
                </a:solidFill>
              </a:rPr>
              <a:t>apresentar o curso de forma real aos indecisos. Buscar alunos.</a:t>
            </a:r>
          </a:p>
          <a:p>
            <a:pPr>
              <a:defRPr/>
            </a:pPr>
            <a:endParaRPr lang="pt-BR" sz="2600" b="1" dirty="0">
              <a:solidFill>
                <a:srgbClr val="0000FF"/>
              </a:solidFill>
            </a:endParaRPr>
          </a:p>
          <a:p>
            <a:pPr>
              <a:defRPr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6179567" y="2348880"/>
            <a:ext cx="2928937" cy="44244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600" b="1" dirty="0">
              <a:solidFill>
                <a:srgbClr val="0000FF"/>
              </a:solidFill>
            </a:endParaRPr>
          </a:p>
          <a:p>
            <a:pPr algn="ctr">
              <a:defRPr/>
            </a:pPr>
            <a:r>
              <a:rPr lang="pt-BR" sz="2000" b="1" dirty="0" smtClean="0">
                <a:solidFill>
                  <a:srgbClr val="0000FF"/>
                </a:solidFill>
              </a:rPr>
              <a:t> </a:t>
            </a:r>
            <a:endParaRPr lang="pt-BR" sz="2000" b="1" dirty="0">
              <a:solidFill>
                <a:srgbClr val="0000FF"/>
              </a:solidFill>
            </a:endParaRPr>
          </a:p>
          <a:p>
            <a:pPr algn="ctr">
              <a:defRPr/>
            </a:pPr>
            <a:r>
              <a:rPr lang="pt-BR" sz="2000" b="1" dirty="0" smtClean="0">
                <a:solidFill>
                  <a:srgbClr val="0000FF"/>
                </a:solidFill>
              </a:rPr>
              <a:t>ENTREVISTA DE EMPREGO</a:t>
            </a:r>
            <a:endParaRPr lang="pt-BR" sz="2000" b="1" dirty="0">
              <a:solidFill>
                <a:srgbClr val="0000FF"/>
              </a:solidFill>
            </a:endParaRPr>
          </a:p>
          <a:p>
            <a:pPr>
              <a:defRPr/>
            </a:pPr>
            <a:r>
              <a:rPr lang="pt-BR" sz="2000" b="1" dirty="0" smtClean="0">
                <a:solidFill>
                  <a:schemeClr val="tx1"/>
                </a:solidFill>
              </a:rPr>
              <a:t>Para </a:t>
            </a:r>
            <a:r>
              <a:rPr lang="pt-BR" sz="2000" b="1" dirty="0">
                <a:solidFill>
                  <a:schemeClr val="tx1"/>
                </a:solidFill>
              </a:rPr>
              <a:t>quem: </a:t>
            </a:r>
            <a:r>
              <a:rPr lang="pt-BR" sz="2000" dirty="0" smtClean="0">
                <a:solidFill>
                  <a:schemeClr val="tx1"/>
                </a:solidFill>
              </a:rPr>
              <a:t>empregador.</a:t>
            </a:r>
            <a:endParaRPr lang="pt-BR" sz="20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pt-BR" sz="2000" b="1" dirty="0">
                <a:solidFill>
                  <a:schemeClr val="tx1"/>
                </a:solidFill>
              </a:rPr>
              <a:t>Como: </a:t>
            </a:r>
            <a:r>
              <a:rPr lang="pt-BR" sz="2000" dirty="0" smtClean="0">
                <a:solidFill>
                  <a:schemeClr val="tx1"/>
                </a:solidFill>
              </a:rPr>
              <a:t>oralidade </a:t>
            </a:r>
            <a:r>
              <a:rPr lang="pt-BR" sz="2000" dirty="0">
                <a:solidFill>
                  <a:schemeClr val="tx1"/>
                </a:solidFill>
              </a:rPr>
              <a:t>formal, com informações </a:t>
            </a:r>
            <a:r>
              <a:rPr lang="pt-BR" sz="2000" dirty="0" smtClean="0">
                <a:solidFill>
                  <a:schemeClr val="tx1"/>
                </a:solidFill>
              </a:rPr>
              <a:t>aplicadas sobre aspectos relevantes do curriculum para a vaga pretendida.</a:t>
            </a:r>
            <a:endParaRPr lang="pt-BR" sz="20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pt-BR" sz="2000" b="1" dirty="0">
                <a:solidFill>
                  <a:schemeClr val="tx1"/>
                </a:solidFill>
              </a:rPr>
              <a:t>Por quê</a:t>
            </a:r>
            <a:r>
              <a:rPr lang="pt-BR" sz="2000" b="1" dirty="0" smtClean="0">
                <a:solidFill>
                  <a:schemeClr val="tx1"/>
                </a:solidFill>
              </a:rPr>
              <a:t>? </a:t>
            </a:r>
            <a:r>
              <a:rPr lang="pt-BR" sz="2000" dirty="0" smtClean="0">
                <a:solidFill>
                  <a:schemeClr val="tx1"/>
                </a:solidFill>
              </a:rPr>
              <a:t>Conseguir a vaga.</a:t>
            </a:r>
            <a:endParaRPr lang="pt-BR" sz="2000" dirty="0">
              <a:solidFill>
                <a:schemeClr val="tx1"/>
              </a:solidFill>
            </a:endParaRPr>
          </a:p>
          <a:p>
            <a:pPr>
              <a:defRPr/>
            </a:pP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15" name="Seta para baixo 14"/>
          <p:cNvSpPr/>
          <p:nvPr/>
        </p:nvSpPr>
        <p:spPr>
          <a:xfrm>
            <a:off x="1214438" y="2132856"/>
            <a:ext cx="285750" cy="3779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7" name="Seta para baixo 16"/>
          <p:cNvSpPr/>
          <p:nvPr/>
        </p:nvSpPr>
        <p:spPr>
          <a:xfrm>
            <a:off x="7405895" y="1994535"/>
            <a:ext cx="285750" cy="500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3" name="Seta para baixo 22"/>
          <p:cNvSpPr/>
          <p:nvPr/>
        </p:nvSpPr>
        <p:spPr>
          <a:xfrm>
            <a:off x="4429125" y="2116692"/>
            <a:ext cx="285750" cy="3779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1115616" y="1340768"/>
            <a:ext cx="7128792" cy="776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000" b="1" dirty="0" smtClean="0">
              <a:solidFill>
                <a:srgbClr val="C00000"/>
              </a:solidFill>
            </a:endParaRPr>
          </a:p>
          <a:p>
            <a:pPr algn="ctr">
              <a:defRPr/>
            </a:pPr>
            <a:r>
              <a:rPr lang="pt-BR" sz="2000" b="1" dirty="0" smtClean="0">
                <a:solidFill>
                  <a:srgbClr val="C00000"/>
                </a:solidFill>
              </a:rPr>
              <a:t>TEXTO SOBRE  </a:t>
            </a:r>
            <a:r>
              <a:rPr lang="pt-BR" sz="2000" b="1" dirty="0" smtClean="0">
                <a:solidFill>
                  <a:schemeClr val="tx1"/>
                </a:solidFill>
              </a:rPr>
              <a:t>MEU CURSO DE GRADUAÇÃO</a:t>
            </a:r>
            <a:endParaRPr lang="pt-BR" sz="2000" b="1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677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tângulo 2"/>
          <p:cNvSpPr>
            <a:spLocks noChangeArrowheads="1"/>
          </p:cNvSpPr>
          <p:nvPr/>
        </p:nvSpPr>
        <p:spPr bwMode="auto">
          <a:xfrm>
            <a:off x="107950" y="1196752"/>
            <a:ext cx="8928546" cy="424731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3000" dirty="0">
                <a:latin typeface="Arial" pitchFamily="34" charset="0"/>
                <a:cs typeface="Arial" pitchFamily="34" charset="0"/>
              </a:rPr>
              <a:t>PARA TUTOR:</a:t>
            </a:r>
          </a:p>
          <a:p>
            <a:pPr>
              <a:defRPr/>
            </a:pPr>
            <a:r>
              <a:rPr lang="pt-BR" sz="3000" dirty="0" smtClean="0">
                <a:latin typeface="Arial" pitchFamily="34" charset="0"/>
                <a:cs typeface="Arial" pitchFamily="34" charset="0"/>
              </a:rPr>
              <a:t>gostaria </a:t>
            </a:r>
            <a:r>
              <a:rPr lang="pt-BR" sz="3000" dirty="0">
                <a:latin typeface="Arial" pitchFamily="34" charset="0"/>
                <a:cs typeface="Arial" pitchFamily="34" charset="0"/>
              </a:rPr>
              <a:t>de fazer uma correção no meu MAPA ainda 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da </a:t>
            </a:r>
            <a:r>
              <a:rPr lang="pt-BR" sz="3000" dirty="0">
                <a:latin typeface="Arial" pitchFamily="34" charset="0"/>
                <a:cs typeface="Arial" pitchFamily="34" charset="0"/>
              </a:rPr>
              <a:t>tempo 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por que </a:t>
            </a:r>
            <a:r>
              <a:rPr lang="pt-BR" sz="3000" dirty="0">
                <a:latin typeface="Arial" pitchFamily="34" charset="0"/>
                <a:cs typeface="Arial" pitchFamily="34" charset="0"/>
              </a:rPr>
              <a:t>o mesmo já foi enviado.</a:t>
            </a:r>
          </a:p>
          <a:p>
            <a:pPr marL="457200" indent="-457200">
              <a:buFont typeface="Arial" pitchFamily="34" charset="0"/>
              <a:buChar char="•"/>
              <a:defRPr/>
            </a:pPr>
            <a:endParaRPr lang="pt-BR" sz="30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pt-BR" sz="3000" dirty="0">
                <a:latin typeface="Arial" pitchFamily="34" charset="0"/>
                <a:cs typeface="Arial" pitchFamily="34" charset="0"/>
              </a:rPr>
              <a:t>Oralidade.</a:t>
            </a: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pt-BR" sz="3000" dirty="0">
                <a:latin typeface="Arial" pitchFamily="34" charset="0"/>
                <a:cs typeface="Arial" pitchFamily="34" charset="0"/>
              </a:rPr>
              <a:t>Falta de maiúscula, acentuação.</a:t>
            </a: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pt-BR" sz="3000" dirty="0">
                <a:latin typeface="Arial" pitchFamily="34" charset="0"/>
                <a:cs typeface="Arial" pitchFamily="34" charset="0"/>
              </a:rPr>
              <a:t>Uso de por que no lugar de porque.</a:t>
            </a: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pt-BR" sz="3000" dirty="0">
                <a:latin typeface="Arial" pitchFamily="34" charset="0"/>
                <a:cs typeface="Arial" pitchFamily="34" charset="0"/>
              </a:rPr>
              <a:t>Informalidade excessiva.</a:t>
            </a:r>
          </a:p>
          <a:p>
            <a:pPr marL="457200" indent="-457200">
              <a:buFontTx/>
              <a:buChar char="-"/>
              <a:defRPr/>
            </a:pPr>
            <a:endParaRPr lang="pt-BR" sz="3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795" name="Retângulo 1"/>
          <p:cNvSpPr>
            <a:spLocks noChangeArrowheads="1"/>
          </p:cNvSpPr>
          <p:nvPr/>
        </p:nvSpPr>
        <p:spPr bwMode="auto">
          <a:xfrm>
            <a:off x="1907704" y="47526"/>
            <a:ext cx="7215206" cy="10772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pt-BR" sz="3200" b="1" dirty="0">
                <a:solidFill>
                  <a:srgbClr val="3366CC"/>
                </a:solidFill>
                <a:latin typeface="Arial" charset="0"/>
              </a:rPr>
              <a:t>E-MAIL </a:t>
            </a:r>
            <a:r>
              <a:rPr lang="pt-BR" sz="3200" b="1" dirty="0" smtClean="0">
                <a:solidFill>
                  <a:srgbClr val="3366CC"/>
                </a:solidFill>
                <a:latin typeface="Arial" charset="0"/>
              </a:rPr>
              <a:t>2016: </a:t>
            </a:r>
          </a:p>
          <a:p>
            <a:pPr algn="r"/>
            <a:r>
              <a:rPr lang="pt-BR" sz="3200" b="1" dirty="0" smtClean="0">
                <a:solidFill>
                  <a:srgbClr val="3366CC"/>
                </a:solidFill>
                <a:latin typeface="Arial" charset="0"/>
              </a:rPr>
              <a:t>INADEQUAÇÃO CONTEXTUAL</a:t>
            </a:r>
            <a:endParaRPr lang="pt-BR" sz="3200" b="1" dirty="0">
              <a:solidFill>
                <a:srgbClr val="3366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19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ChangeArrowheads="1"/>
          </p:cNvSpPr>
          <p:nvPr/>
        </p:nvSpPr>
        <p:spPr bwMode="auto">
          <a:xfrm>
            <a:off x="142875" y="1357313"/>
            <a:ext cx="8715375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tabLst>
                <a:tab pos="4810125" algn="l"/>
              </a:tabLst>
            </a:pPr>
            <a:endParaRPr lang="pt-BR" sz="2600">
              <a:ea typeface="Arial Unicode MS" pitchFamily="34" charset="-128"/>
            </a:endParaRPr>
          </a:p>
          <a:p>
            <a:pPr>
              <a:tabLst>
                <a:tab pos="4810125" algn="l"/>
              </a:tabLst>
            </a:pPr>
            <a:endParaRPr lang="pt-BR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166345"/>
              </p:ext>
            </p:extLst>
          </p:nvPr>
        </p:nvGraphicFramePr>
        <p:xfrm>
          <a:off x="179512" y="332656"/>
          <a:ext cx="8858280" cy="6095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9140"/>
                <a:gridCol w="4429140"/>
              </a:tblGrid>
              <a:tr h="484213"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LINGUAGEM</a:t>
                      </a:r>
                      <a:r>
                        <a:rPr lang="pt-BR" sz="2600" baseline="0" dirty="0" smtClean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 ESCRITA</a:t>
                      </a:r>
                      <a:endParaRPr lang="pt-BR" sz="2600" dirty="0">
                        <a:solidFill>
                          <a:srgbClr val="0000FF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LINGUAGEM FALADA</a:t>
                      </a:r>
                      <a:endParaRPr lang="pt-BR" sz="2600" dirty="0">
                        <a:solidFill>
                          <a:srgbClr val="0000FF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07356">
                <a:tc>
                  <a:txBody>
                    <a:bodyPr/>
                    <a:lstStyle/>
                    <a:p>
                      <a:pPr algn="l"/>
                      <a:endParaRPr lang="pt-BR" sz="24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l"/>
                      <a:r>
                        <a:rPr lang="pt-BR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 correção não é acessível ao interlocutor. O</a:t>
                      </a:r>
                      <a:r>
                        <a:rPr lang="pt-BR" sz="24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texto precisa ser corrigido.</a:t>
                      </a:r>
                    </a:p>
                    <a:p>
                      <a:pPr algn="l"/>
                      <a:endParaRPr lang="pt-BR" sz="24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l"/>
                      <a:r>
                        <a:rPr lang="pt-BR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Uso</a:t>
                      </a:r>
                      <a:r>
                        <a:rPr lang="pt-BR" sz="24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de pontuação.</a:t>
                      </a:r>
                    </a:p>
                    <a:p>
                      <a:pPr algn="l"/>
                      <a:endParaRPr lang="pt-BR" sz="2400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l"/>
                      <a:endParaRPr lang="pt-BR" sz="2400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l"/>
                      <a:r>
                        <a:rPr lang="pt-BR" sz="24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Textos mais concisos e lineares, com precisão sintática, gramatical, frases mais elaboradas e vocabulário mais variado. </a:t>
                      </a:r>
                    </a:p>
                    <a:p>
                      <a:pPr algn="l"/>
                      <a:endParaRPr lang="pt-BR" sz="2400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l"/>
                      <a:r>
                        <a:rPr lang="pt-BR" sz="24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É documento.</a:t>
                      </a:r>
                      <a:endParaRPr lang="pt-BR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24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l"/>
                      <a:r>
                        <a:rPr lang="pt-BR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</a:t>
                      </a:r>
                      <a:r>
                        <a:rPr lang="pt-BR" sz="24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erro não pode ser apagado. É acessível.</a:t>
                      </a:r>
                    </a:p>
                    <a:p>
                      <a:pPr algn="l"/>
                      <a:endParaRPr lang="pt-BR" sz="2400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l"/>
                      <a:r>
                        <a:rPr lang="pt-BR" sz="24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Uso de entonação, pausas, linguagem corporal e facial. </a:t>
                      </a:r>
                    </a:p>
                    <a:p>
                      <a:pPr algn="l"/>
                      <a:endParaRPr lang="pt-BR" sz="2400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l"/>
                      <a:endParaRPr lang="pt-BR" sz="2400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l"/>
                      <a:r>
                        <a:rPr lang="pt-BR" sz="24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Textos longos, com redundâncias, repetições, intercalações oracionais, desvio de raciocínio, divagações.</a:t>
                      </a:r>
                    </a:p>
                    <a:p>
                      <a:pPr algn="l"/>
                      <a:endParaRPr lang="pt-BR" sz="2400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l"/>
                      <a:r>
                        <a:rPr lang="pt-BR" sz="24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Não é registro.</a:t>
                      </a:r>
                      <a:endParaRPr lang="pt-BR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52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tângulo 2"/>
          <p:cNvSpPr>
            <a:spLocks noChangeArrowheads="1"/>
          </p:cNvSpPr>
          <p:nvPr/>
        </p:nvSpPr>
        <p:spPr bwMode="auto">
          <a:xfrm>
            <a:off x="86826" y="1190937"/>
            <a:ext cx="8589110" cy="5478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500" dirty="0">
                <a:latin typeface="Arial" pitchFamily="34" charset="0"/>
                <a:cs typeface="Arial" pitchFamily="34" charset="0"/>
              </a:rPr>
              <a:t>Bom dia, </a:t>
            </a:r>
            <a:r>
              <a:rPr lang="pt-BR" sz="2500" dirty="0" smtClean="0">
                <a:latin typeface="Arial" pitchFamily="34" charset="0"/>
                <a:cs typeface="Arial" pitchFamily="34" charset="0"/>
              </a:rPr>
              <a:t>tutora Suzi, </a:t>
            </a:r>
            <a:endParaRPr lang="pt-BR" sz="25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pt-BR" sz="25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pt-BR" sz="2500" dirty="0">
                <a:latin typeface="Arial" pitchFamily="34" charset="0"/>
                <a:cs typeface="Arial" pitchFamily="34" charset="0"/>
              </a:rPr>
              <a:t>Gostaria de fazer uma correção no meu MAPA. Ainda há tempo? Porque o mesmo já foi enviado</a:t>
            </a:r>
            <a:r>
              <a:rPr lang="pt-BR" sz="25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defRPr/>
            </a:pPr>
            <a:r>
              <a:rPr lang="pt-BR" sz="2500" dirty="0" smtClean="0">
                <a:latin typeface="Arial" pitchFamily="34" charset="0"/>
                <a:cs typeface="Arial" pitchFamily="34" charset="0"/>
              </a:rPr>
              <a:t>Aguardo retorno e obrigado,</a:t>
            </a:r>
            <a:endParaRPr lang="pt-BR" sz="25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pt-BR" sz="25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pt-BR" sz="2500" dirty="0" smtClean="0">
                <a:latin typeface="Arial" pitchFamily="34" charset="0"/>
                <a:cs typeface="Arial" pitchFamily="34" charset="0"/>
              </a:rPr>
              <a:t>Vagner </a:t>
            </a:r>
            <a:r>
              <a:rPr lang="pt-BR" sz="2500" dirty="0" smtClean="0">
                <a:latin typeface="Arial" pitchFamily="34" charset="0"/>
                <a:cs typeface="Arial" pitchFamily="34" charset="0"/>
              </a:rPr>
              <a:t>Viana.</a:t>
            </a:r>
            <a:endParaRPr lang="pt-BR" sz="25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pt-BR" sz="25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pt-BR" sz="2500" b="1" dirty="0">
                <a:latin typeface="Arial" pitchFamily="34" charset="0"/>
                <a:cs typeface="Arial" pitchFamily="34" charset="0"/>
              </a:rPr>
              <a:t>OUTRA POSSIBILIDADE para o corpo do texto:</a:t>
            </a:r>
          </a:p>
          <a:p>
            <a:pPr>
              <a:defRPr/>
            </a:pPr>
            <a:r>
              <a:rPr lang="pt-BR" sz="2500" dirty="0">
                <a:latin typeface="Arial" pitchFamily="34" charset="0"/>
                <a:cs typeface="Arial" pitchFamily="34" charset="0"/>
              </a:rPr>
              <a:t>Gostaria de fazer uma correção no meu MAPA. Ainda dá tempo? Pois eu o enviei dia 3 de junho.</a:t>
            </a:r>
          </a:p>
          <a:p>
            <a:pPr>
              <a:defRPr/>
            </a:pPr>
            <a:endParaRPr lang="pt-BR" sz="25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pt-BR" sz="2500" dirty="0" smtClean="0">
                <a:latin typeface="Arial" pitchFamily="34" charset="0"/>
                <a:cs typeface="Arial" pitchFamily="34" charset="0"/>
              </a:rPr>
              <a:t>Por favor, é possível eu </a:t>
            </a:r>
            <a:r>
              <a:rPr lang="pt-BR" sz="2500" dirty="0">
                <a:latin typeface="Arial" pitchFamily="34" charset="0"/>
                <a:cs typeface="Arial" pitchFamily="34" charset="0"/>
              </a:rPr>
              <a:t>fazer uma correção no meu </a:t>
            </a:r>
            <a:r>
              <a:rPr lang="pt-BR" sz="2500" dirty="0" smtClean="0">
                <a:latin typeface="Arial" pitchFamily="34" charset="0"/>
                <a:cs typeface="Arial" pitchFamily="34" charset="0"/>
              </a:rPr>
              <a:t>MAPA, </a:t>
            </a:r>
            <a:r>
              <a:rPr lang="pt-BR" sz="2500" dirty="0">
                <a:latin typeface="Arial" pitchFamily="34" charset="0"/>
                <a:cs typeface="Arial" pitchFamily="34" charset="0"/>
              </a:rPr>
              <a:t>considerando que já o enviei</a:t>
            </a:r>
            <a:r>
              <a:rPr lang="pt-BR" sz="2500" dirty="0" smtClean="0">
                <a:latin typeface="Arial" pitchFamily="34" charset="0"/>
                <a:cs typeface="Arial" pitchFamily="34" charset="0"/>
              </a:rPr>
              <a:t>?</a:t>
            </a:r>
            <a:endParaRPr lang="pt-BR" sz="2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843" name="Retângulo 2"/>
          <p:cNvSpPr>
            <a:spLocks noChangeArrowheads="1"/>
          </p:cNvSpPr>
          <p:nvPr/>
        </p:nvSpPr>
        <p:spPr bwMode="auto">
          <a:xfrm>
            <a:off x="3779912" y="229152"/>
            <a:ext cx="4896024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pt-BR" sz="3200" b="1" dirty="0">
                <a:solidFill>
                  <a:srgbClr val="3366CC"/>
                </a:solidFill>
                <a:latin typeface="Arial" charset="0"/>
              </a:rPr>
              <a:t>E-MAIL </a:t>
            </a:r>
            <a:r>
              <a:rPr lang="pt-BR" sz="3200" b="1" dirty="0" smtClean="0">
                <a:solidFill>
                  <a:srgbClr val="3366CC"/>
                </a:solidFill>
                <a:latin typeface="Arial" charset="0"/>
              </a:rPr>
              <a:t>2016: </a:t>
            </a:r>
            <a:r>
              <a:rPr lang="pt-BR" sz="3200" b="1" dirty="0">
                <a:solidFill>
                  <a:srgbClr val="3366CC"/>
                </a:solidFill>
                <a:latin typeface="Arial" charset="0"/>
              </a:rPr>
              <a:t>corrigido</a:t>
            </a:r>
            <a:endParaRPr lang="pt-BR" sz="3200" b="1" dirty="0">
              <a:solidFill>
                <a:srgbClr val="3366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9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3"/>
          <p:cNvSpPr>
            <a:spLocks noChangeArrowheads="1"/>
          </p:cNvSpPr>
          <p:nvPr/>
        </p:nvSpPr>
        <p:spPr bwMode="auto">
          <a:xfrm>
            <a:off x="185738" y="1196752"/>
            <a:ext cx="8706742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3000" dirty="0">
                <a:latin typeface="Arial" pitchFamily="34" charset="0"/>
                <a:cs typeface="Arial" pitchFamily="34" charset="0"/>
              </a:rPr>
              <a:t>Olá Boa Noite .</a:t>
            </a:r>
          </a:p>
          <a:p>
            <a:pPr>
              <a:defRPr/>
            </a:pPr>
            <a:r>
              <a:rPr lang="pt-BR" sz="3000" dirty="0">
                <a:latin typeface="Arial" pitchFamily="34" charset="0"/>
                <a:cs typeface="Arial" pitchFamily="34" charset="0"/>
              </a:rPr>
              <a:t>gostaria de saber que  eu fui reprovada em 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Contabilidade Geral,  </a:t>
            </a:r>
            <a:r>
              <a:rPr lang="pt-BR" sz="3000" dirty="0">
                <a:latin typeface="Arial" pitchFamily="34" charset="0"/>
                <a:cs typeface="Arial" pitchFamily="34" charset="0"/>
              </a:rPr>
              <a:t>mais eu tenho que fazer outra 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prova??</a:t>
            </a:r>
            <a:endParaRPr lang="pt-BR" sz="30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pt-BR" sz="30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pt-BR" sz="3000" dirty="0">
                <a:latin typeface="Arial" pitchFamily="34" charset="0"/>
                <a:cs typeface="Arial" pitchFamily="34" charset="0"/>
              </a:rPr>
              <a:t>Pontuação.</a:t>
            </a: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pt-BR" sz="3000" dirty="0" smtClean="0">
                <a:latin typeface="Arial" pitchFamily="34" charset="0"/>
                <a:cs typeface="Arial" pitchFamily="34" charset="0"/>
              </a:rPr>
              <a:t>Coesão, coerência.</a:t>
            </a:r>
            <a:endParaRPr lang="pt-BR" sz="30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pt-BR" sz="3000" dirty="0">
                <a:latin typeface="Arial" pitchFamily="34" charset="0"/>
                <a:cs typeface="Arial" pitchFamily="34" charset="0"/>
              </a:rPr>
              <a:t>Confusão mais/mas.</a:t>
            </a:r>
          </a:p>
          <a:p>
            <a:pPr marL="457200" indent="-457200">
              <a:buFontTx/>
              <a:buChar char="-"/>
              <a:defRPr/>
            </a:pPr>
            <a:endParaRPr lang="pt-BR" sz="3000" dirty="0">
              <a:cs typeface="Arial" pitchFamily="34" charset="0"/>
            </a:endParaRPr>
          </a:p>
        </p:txBody>
      </p:sp>
      <p:sp>
        <p:nvSpPr>
          <p:cNvPr id="36867" name="Título 1"/>
          <p:cNvSpPr>
            <a:spLocks noGrp="1"/>
          </p:cNvSpPr>
          <p:nvPr>
            <p:ph type="title"/>
          </p:nvPr>
        </p:nvSpPr>
        <p:spPr>
          <a:xfrm>
            <a:off x="2595563" y="-12700"/>
            <a:ext cx="6408737" cy="955675"/>
          </a:xfrm>
        </p:spPr>
        <p:txBody>
          <a:bodyPr/>
          <a:lstStyle/>
          <a:p>
            <a:r>
              <a:rPr lang="pt-BR" sz="3200" b="1" dirty="0" smtClean="0">
                <a:latin typeface="Arial" charset="0"/>
                <a:cs typeface="Arial" charset="0"/>
              </a:rPr>
              <a:t>E-MAIL 2016: errado</a:t>
            </a:r>
          </a:p>
        </p:txBody>
      </p:sp>
    </p:spTree>
    <p:extLst>
      <p:ext uri="{BB962C8B-B14F-4D97-AF65-F5344CB8AC3E}">
        <p14:creationId xmlns:p14="http://schemas.microsoft.com/office/powerpoint/2010/main" val="218576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2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Novo padrão 2013</Template>
  <TotalTime>1088</TotalTime>
  <Words>968</Words>
  <Application>Microsoft Office PowerPoint</Application>
  <PresentationFormat>Apresentação na tela (4:3)</PresentationFormat>
  <Paragraphs>181</Paragraphs>
  <Slides>18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Tema2</vt:lpstr>
      <vt:lpstr>Apresentação do PowerPoint</vt:lpstr>
      <vt:lpstr>Apresentação do PowerPoint</vt:lpstr>
      <vt:lpstr>Apresentação do PowerPoint</vt:lpstr>
      <vt:lpstr>REFLEXÃO + PLANEJAMENTO = TEXTO EFICAZ</vt:lpstr>
      <vt:lpstr>Apresentação do PowerPoint</vt:lpstr>
      <vt:lpstr>Apresentação do PowerPoint</vt:lpstr>
      <vt:lpstr>Apresentação do PowerPoint</vt:lpstr>
      <vt:lpstr>Apresentação do PowerPoint</vt:lpstr>
      <vt:lpstr>E-MAIL 2016: errado</vt:lpstr>
      <vt:lpstr>E-MAIL 2016 - corrigido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 CONCEPÇÕES DE ESCRITA </vt:lpstr>
      <vt:lpstr>REFERÊNCIAS </vt:lpstr>
      <vt:lpstr>Apresentação do PowerPoint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Cliente</dc:creator>
  <cp:lastModifiedBy>Karen Cristina Camargo</cp:lastModifiedBy>
  <cp:revision>221</cp:revision>
  <dcterms:created xsi:type="dcterms:W3CDTF">2013-04-19T18:38:04Z</dcterms:created>
  <dcterms:modified xsi:type="dcterms:W3CDTF">2016-07-25T14:09:59Z</dcterms:modified>
</cp:coreProperties>
</file>