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3" r:id="rId3"/>
    <p:sldId id="336" r:id="rId4"/>
    <p:sldId id="334" r:id="rId5"/>
    <p:sldId id="335" r:id="rId6"/>
    <p:sldId id="337" r:id="rId7"/>
    <p:sldId id="339" r:id="rId8"/>
    <p:sldId id="340" r:id="rId9"/>
    <p:sldId id="338" r:id="rId10"/>
    <p:sldId id="341" r:id="rId11"/>
    <p:sldId id="342" r:id="rId12"/>
    <p:sldId id="343" r:id="rId13"/>
    <p:sldId id="344" r:id="rId14"/>
    <p:sldId id="355" r:id="rId15"/>
    <p:sldId id="357" r:id="rId16"/>
    <p:sldId id="356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328" r:id="rId27"/>
    <p:sldId id="32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BA78E-6256-49B2-A0FF-C08ED1EF2A3F}" v="87" dt="2023-10-03T19:14:47.645"/>
    <p1510:client id="{8E091D3C-442E-462C-ABD6-9AED36473C1C}" v="12523" dt="2023-10-03T20:52:53.602"/>
    <p1510:client id="{B1F5AED1-6AB8-4D99-8243-D4A8517F3DB7}" v="13246" dt="2023-10-03T04:27:1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8670" autoAdjust="0"/>
  </p:normalViewPr>
  <p:slideViewPr>
    <p:cSldViewPr snapToGrid="0">
      <p:cViewPr>
        <p:scale>
          <a:sx n="66" d="100"/>
          <a:sy n="66" d="100"/>
        </p:scale>
        <p:origin x="-1526" y="-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09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AC84-400D-48A2-8A4C-D19F46ADAF0F}" type="datetimeFigureOut">
              <a:rPr lang="pt-BR" smtClean="0"/>
              <a:t>24/04/2024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1F19-EBED-478C-84DF-A92F78F3D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83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1F19-EBED-478C-84DF-A92F78F3D11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36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0ED58EFD-362A-BD27-459D-AA10E0DF7725}"/>
              </a:ext>
            </a:extLst>
          </p:cNvPr>
          <p:cNvGrpSpPr/>
          <p:nvPr userDrawn="1"/>
        </p:nvGrpSpPr>
        <p:grpSpPr>
          <a:xfrm>
            <a:off x="0" y="0"/>
            <a:ext cx="12205386" cy="6858000"/>
            <a:chOff x="0" y="0"/>
            <a:chExt cx="12205386" cy="6858000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A2A70C11-163A-23C5-0295-ED293B431DC3}"/>
                </a:ext>
              </a:extLst>
            </p:cNvPr>
            <p:cNvGrpSpPr/>
            <p:nvPr userDrawn="1"/>
          </p:nvGrpSpPr>
          <p:grpSpPr>
            <a:xfrm>
              <a:off x="0" y="0"/>
              <a:ext cx="12205386" cy="6858000"/>
              <a:chOff x="0" y="0"/>
              <a:chExt cx="12205386" cy="6858000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xmlns="" id="{A68DEA66-86BB-02E5-3D0F-6FC131C7470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205386" cy="6858000"/>
              </a:xfrm>
              <a:prstGeom prst="rect">
                <a:avLst/>
              </a:prstGeom>
            </p:spPr>
          </p:pic>
          <p:pic>
            <p:nvPicPr>
              <p:cNvPr id="11" name="Espaço Reservado para Conteúdo 3">
                <a:extLst>
                  <a:ext uri="{FF2B5EF4-FFF2-40B4-BE49-F238E27FC236}">
                    <a16:creationId xmlns:a16="http://schemas.microsoft.com/office/drawing/2014/main" xmlns="" id="{F9B3C03A-CC58-89E9-ED98-D8786E3EEA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0420" y="1123950"/>
                <a:ext cx="2981325" cy="2305050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xmlns="" id="{89AD69FE-073D-3E5B-0A12-100F37A70341}"/>
                  </a:ext>
                </a:extLst>
              </p:cNvPr>
              <p:cNvSpPr txBox="1"/>
              <p:nvPr userDrawn="1"/>
            </p:nvSpPr>
            <p:spPr>
              <a:xfrm>
                <a:off x="3801074" y="1201016"/>
                <a:ext cx="8236688" cy="200054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6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Oficina </a:t>
                </a:r>
                <a:r>
                  <a:rPr lang="pt-BR" sz="6000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OnePage</a:t>
                </a:r>
              </a:p>
              <a:p>
                <a:pPr algn="ctr"/>
                <a:r>
                  <a:rPr lang="pt-BR" sz="3200" i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Criando sua presença</a:t>
                </a:r>
                <a:r>
                  <a:rPr lang="pt-BR" sz="3200" i="1" baseline="0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  digital!</a:t>
                </a:r>
              </a:p>
              <a:p>
                <a:pPr algn="ctr"/>
                <a:r>
                  <a:rPr lang="pt-BR" sz="3200" i="1" baseline="0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Currículo </a:t>
                </a:r>
                <a:r>
                  <a:rPr lang="pt-BR" sz="3200" i="1" baseline="0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online com HTML, CSS e JS</a:t>
                </a:r>
                <a:endParaRPr lang="pt-BR" sz="3600" i="1" dirty="0">
                  <a:solidFill>
                    <a:schemeClr val="bg1"/>
                  </a:solidFill>
                  <a:latin typeface="Tw Cen MT" panose="020B0602020104020603" pitchFamily="34" charset="0"/>
                  <a:ea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xmlns="" id="{F316A52A-1BF0-32D2-CD75-08FFDD81214A}"/>
                  </a:ext>
                </a:extLst>
              </p:cNvPr>
              <p:cNvSpPr txBox="1"/>
              <p:nvPr userDrawn="1"/>
            </p:nvSpPr>
            <p:spPr>
              <a:xfrm>
                <a:off x="9101921" y="3984183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b="1" dirty="0">
                    <a:solidFill>
                      <a:srgbClr val="FFFFFF"/>
                    </a:solidFill>
                    <a:latin typeface="Tw Cen MT" panose="020B0602020104020603" pitchFamily="34" charset="0"/>
                  </a:rPr>
                  <a:t>Anthony Freitas</a:t>
                </a:r>
                <a:endParaRPr lang="pt-BR" dirty="0">
                  <a:latin typeface="Tw Cen MT" panose="020B0602020104020603" pitchFamily="34" charset="0"/>
                </a:endParaRPr>
              </a:p>
            </p:txBody>
          </p:sp>
          <p:pic>
            <p:nvPicPr>
              <p:cNvPr id="14" name="Imagem 13" descr="LOGO_SENAI_BRANCO.png">
                <a:extLst>
                  <a:ext uri="{FF2B5EF4-FFF2-40B4-BE49-F238E27FC236}">
                    <a16:creationId xmlns:a16="http://schemas.microsoft.com/office/drawing/2014/main" xmlns="" id="{DD53B904-6B4E-6622-7A18-19AAACAB8E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484546" y="5628577"/>
                <a:ext cx="1600200" cy="695325"/>
              </a:xfrm>
              <a:prstGeom prst="rect">
                <a:avLst/>
              </a:prstGeom>
            </p:spPr>
          </p:pic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98728494-7D84-A7BE-899A-DA57A2A4EA7F}"/>
                </a:ext>
              </a:extLst>
            </p:cNvPr>
            <p:cNvSpPr txBox="1"/>
            <p:nvPr userDrawn="1"/>
          </p:nvSpPr>
          <p:spPr>
            <a:xfrm>
              <a:off x="476080" y="5976239"/>
              <a:ext cx="49438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dirty="0">
                  <a:solidFill>
                    <a:srgbClr val="FFFFFF"/>
                  </a:solidFill>
                  <a:latin typeface="Tw Cen MT" panose="020B0602020104020603" pitchFamily="34" charset="0"/>
                </a:rPr>
                <a:t>Workshop TI – SENAI MARACANÃ</a:t>
              </a:r>
              <a:endParaRPr lang="pt-BR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r>
              <a:rPr lang="pt-BR" dirty="0"/>
              <a:t/>
            </a:r>
            <a:br>
              <a:rPr lang="pt-BR" dirty="0"/>
            </a:br>
            <a:endParaRPr lang="de-D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02833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24/01/24 a 02/02/24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Workshop Técnico Informática – SENAI MARACANÃ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30433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3B618C60-EFB4-029A-01D7-E1ECAC56268E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0A9C25B-A099-2510-7C2B-A7F26CC97543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xmlns="" id="{7F6F1B7E-0099-9C63-6A74-5E79071E9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145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11939" y="1825625"/>
            <a:ext cx="468145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82790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4DBA4536-C8B1-6B6E-89A5-40D4A919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endParaRPr lang="de-DE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96AB6E75-D25A-3DB2-3C7D-A9C673A01EA4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xmlns="" id="{3BE77F7E-5154-2AD6-E8F4-28B7C0B7488E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xmlns="" id="{6A679E38-7851-63E2-7256-7C0BE0CD1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F7FBD1D2-469D-455D-C48C-CCCCDDB1AD2B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4685FE-1748-BE59-BBEA-3423C14BD48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9" name="Imagem 8" descr="LOGO_SENAI_BRANCO.png">
              <a:extLst>
                <a:ext uri="{FF2B5EF4-FFF2-40B4-BE49-F238E27FC236}">
                  <a16:creationId xmlns:a16="http://schemas.microsoft.com/office/drawing/2014/main" xmlns="" id="{0A74B2E9-15A2-D1FE-593A-2D295035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796A7A20-03B2-0470-150D-FDAE7086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30433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89706D1-3BD7-A4F2-69FD-7AB13A75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833" cy="1325563"/>
          </a:xfrm>
        </p:spPr>
        <p:txBody>
          <a:bodyPr>
            <a:normAutofit/>
          </a:bodyPr>
          <a:lstStyle>
            <a:lvl1pPr>
              <a:defRPr sz="3600" i="1"/>
            </a:lvl1pPr>
          </a:lstStyle>
          <a:p>
            <a:endParaRPr lang="de-DE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A75C656F-5CB2-016B-B196-8B665D3E44E5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DC0EB040-18E8-6C4D-6FD4-D83A2FC77DBB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8" name="Imagem 7" descr="LOGO_SENAI_BRANCO.png">
              <a:extLst>
                <a:ext uri="{FF2B5EF4-FFF2-40B4-BE49-F238E27FC236}">
                  <a16:creationId xmlns:a16="http://schemas.microsoft.com/office/drawing/2014/main" xmlns="" id="{07384716-9E61-EACC-5A3B-5C458624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365125"/>
            <a:ext cx="5141219" cy="5495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71380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FE79C2D5-AD69-0E28-78BD-BD15C576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32237" cy="1325563"/>
          </a:xfrm>
        </p:spPr>
        <p:txBody>
          <a:bodyPr>
            <a:noAutofit/>
          </a:bodyPr>
          <a:lstStyle>
            <a:lvl1pPr>
              <a:defRPr sz="2000" i="1"/>
            </a:lvl1pPr>
          </a:lstStyle>
          <a:p>
            <a:endParaRPr lang="de-DE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D9021B03-FE1A-2872-B6D0-516D14DA8F56}"/>
              </a:ext>
            </a:extLst>
          </p:cNvPr>
          <p:cNvGrpSpPr/>
          <p:nvPr userDrawn="1"/>
        </p:nvGrpSpPr>
        <p:grpSpPr>
          <a:xfrm>
            <a:off x="10533321" y="0"/>
            <a:ext cx="1658679" cy="6858000"/>
            <a:chOff x="10533321" y="0"/>
            <a:chExt cx="1658679" cy="68580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xmlns="" id="{FC330974-AE02-C652-63D4-FF981DA583F9}"/>
                </a:ext>
              </a:extLst>
            </p:cNvPr>
            <p:cNvSpPr/>
            <p:nvPr/>
          </p:nvSpPr>
          <p:spPr>
            <a:xfrm>
              <a:off x="10533321" y="0"/>
              <a:ext cx="1658679" cy="6858000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11" name="Imagem 10" descr="LOGO_SENAI_BRANCO.png">
              <a:extLst>
                <a:ext uri="{FF2B5EF4-FFF2-40B4-BE49-F238E27FC236}">
                  <a16:creationId xmlns:a16="http://schemas.microsoft.com/office/drawing/2014/main" xmlns="" id="{A2E4C1B6-5E25-9FE2-8C55-FAAA80E2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086" y="5810192"/>
              <a:ext cx="10001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ores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bitly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3 - código &lt;body&gt;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&lt;body&gt;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h1&gt;Título 1 (esquerda)&lt;/h1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h2 align='left'&gt;Título 2 (esquerda)&lt;/h2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h3 align='center'&gt;Título 3 (centro)&lt;/h3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h4 align='center'&gt;Título 4 (centro)&lt;/h4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h5 align='right'&gt;Título 5 (direita)&lt;/h5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h6 align='right'&gt;Título 6 (direita)&lt;/h6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/>
              <a:t>body&gt;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de </a:t>
            </a:r>
            <a:r>
              <a:rPr lang="pt-BR" b="1" dirty="0" smtClean="0"/>
              <a:t>textos:</a:t>
            </a:r>
            <a:br>
              <a:rPr lang="pt-BR" b="1" dirty="0" smtClean="0"/>
            </a:br>
            <a:r>
              <a:rPr lang="pt-BR" b="1" dirty="0" smtClean="0"/>
              <a:t>Formatações </a:t>
            </a:r>
            <a:r>
              <a:rPr lang="pt-BR" b="1" dirty="0"/>
              <a:t>gerais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772617"/>
            <a:ext cx="9522041" cy="46414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&lt;b&gt; e &lt;/b&gt; </a:t>
            </a:r>
            <a:r>
              <a:rPr lang="pt-BR" dirty="0" smtClean="0"/>
              <a:t>negrito;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i&gt; e &lt;/i&gt; </a:t>
            </a:r>
            <a:r>
              <a:rPr lang="pt-BR" dirty="0" smtClean="0"/>
              <a:t>itálico;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u&gt; e &lt;/u&gt; </a:t>
            </a:r>
            <a:r>
              <a:rPr lang="pt-BR" dirty="0" smtClean="0"/>
              <a:t>sublinhado;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s&gt; e &lt;/s&gt; </a:t>
            </a:r>
            <a:r>
              <a:rPr lang="pt-BR" dirty="0" smtClean="0"/>
              <a:t>riscado;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font&gt; e &lt;/font&gt; </a:t>
            </a:r>
            <a:r>
              <a:rPr lang="pt-BR" dirty="0" smtClean="0"/>
              <a:t>- define </a:t>
            </a:r>
            <a:r>
              <a:rPr lang="pt-BR" dirty="0"/>
              <a:t>propriedades da fonte como, tamanho, cor, fundo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Principais </a:t>
            </a:r>
            <a:r>
              <a:rPr lang="pt-BR" dirty="0"/>
              <a:t>atributos de &lt;font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smtClean="0"/>
              <a:t>size - conjunto </a:t>
            </a:r>
            <a:r>
              <a:rPr lang="pt-BR" dirty="0"/>
              <a:t>de tamanhos: {1, ..., 7}, sendo 1 o menor </a:t>
            </a:r>
            <a:r>
              <a:rPr lang="pt-BR" dirty="0" smtClean="0"/>
              <a:t>tamanho</a:t>
            </a:r>
            <a:r>
              <a:rPr lang="pt-BR" dirty="0"/>
              <a:t> </a:t>
            </a:r>
            <a:r>
              <a:rPr lang="pt-BR" dirty="0" smtClean="0"/>
              <a:t>( </a:t>
            </a:r>
            <a:r>
              <a:rPr lang="pt-BR" dirty="0"/>
              <a:t>utilizado para definir o tamanho do </a:t>
            </a:r>
            <a:r>
              <a:rPr lang="pt-BR" dirty="0" smtClean="0"/>
              <a:t>texto);</a:t>
            </a:r>
          </a:p>
          <a:p>
            <a:pPr algn="just"/>
            <a:r>
              <a:rPr lang="pt-BR" dirty="0" smtClean="0"/>
              <a:t>color - </a:t>
            </a:r>
            <a:r>
              <a:rPr lang="pt-BR" dirty="0"/>
              <a:t>mesmo conjunto de cores do atributo </a:t>
            </a:r>
            <a:r>
              <a:rPr lang="pt-BR" dirty="0" smtClean="0"/>
              <a:t>bgcolor: </a:t>
            </a:r>
            <a:r>
              <a:rPr lang="pt-BR" dirty="0"/>
              <a:t>utilizado para definir a cor da letra.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B09951BC-979E-14D1-2015-08E28863B05B}"/>
              </a:ext>
            </a:extLst>
          </p:cNvPr>
          <p:cNvSpPr/>
          <p:nvPr/>
        </p:nvSpPr>
        <p:spPr>
          <a:xfrm>
            <a:off x="6639339" y="2673626"/>
            <a:ext cx="824948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4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4 - código &lt;body&gt;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825624"/>
            <a:ext cx="9737389" cy="456192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&lt;body</a:t>
            </a:r>
            <a:r>
              <a:rPr lang="pt-BR" dirty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&lt;h2&gt;Formatações </a:t>
            </a:r>
            <a:r>
              <a:rPr lang="pt-BR" dirty="0"/>
              <a:t>gerais:&lt;/</a:t>
            </a:r>
            <a:r>
              <a:rPr lang="pt-BR" dirty="0" smtClean="0"/>
              <a:t>h2&gt;</a:t>
            </a:r>
          </a:p>
          <a:p>
            <a:pPr marL="0" indent="0" algn="just">
              <a:buNone/>
            </a:pPr>
            <a:r>
              <a:rPr lang="pt-BR" dirty="0" smtClean="0"/>
              <a:t>	Negrito</a:t>
            </a:r>
            <a:r>
              <a:rPr lang="pt-BR" dirty="0"/>
              <a:t>: &lt;b&gt;texto&lt;/b</a:t>
            </a:r>
            <a:r>
              <a:rPr lang="pt-BR" dirty="0" smtClean="0"/>
              <a:t>&gt;&lt;</a:t>
            </a:r>
            <a:r>
              <a:rPr lang="pt-BR" dirty="0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Itálico</a:t>
            </a:r>
            <a:r>
              <a:rPr lang="pt-BR" dirty="0"/>
              <a:t>: &lt;i&gt;texto&lt;/i&gt;&lt;br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Sublinhado</a:t>
            </a:r>
            <a:r>
              <a:rPr lang="pt-BR" dirty="0"/>
              <a:t>: &lt;u&gt;texto&lt;/u&gt;&lt;br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Riscado</a:t>
            </a:r>
            <a:r>
              <a:rPr lang="pt-BR" dirty="0"/>
              <a:t>: &lt;s&gt;texto&lt;/s&gt;&lt;br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font color='red' size='2'&gt;Vermelho tamanho 2&lt;/font&gt;&lt;br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font color='#0000FF' size='5'&gt;Azul tamanho 5&lt;/font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/>
              <a:t>body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Trabalhando </a:t>
            </a:r>
            <a:r>
              <a:rPr lang="pt-BR" b="1" dirty="0"/>
              <a:t>com figuras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Inserção: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smtClean="0"/>
              <a:t>img</a:t>
            </a:r>
            <a:r>
              <a:rPr lang="pt-BR" dirty="0"/>
              <a:t> src</a:t>
            </a:r>
            <a:r>
              <a:rPr lang="pt-BR" dirty="0" smtClean="0"/>
              <a:t>=“D</a:t>
            </a:r>
            <a:r>
              <a:rPr lang="pt-BR" dirty="0"/>
              <a:t>:\</a:t>
            </a:r>
            <a:r>
              <a:rPr lang="pt-BR" dirty="0" smtClean="0"/>
              <a:t>anthony.freitas\Imagens\teste.png”&gt; insere </a:t>
            </a:r>
            <a:r>
              <a:rPr lang="pt-BR" dirty="0"/>
              <a:t>uma figura</a:t>
            </a:r>
            <a:r>
              <a:rPr lang="pt-BR" dirty="0" smtClean="0"/>
              <a:t>. &lt;/img&gt;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Principais atributos:</a:t>
            </a:r>
          </a:p>
          <a:p>
            <a:pPr algn="just"/>
            <a:r>
              <a:rPr lang="pt-BR" dirty="0" smtClean="0"/>
              <a:t>align;src - </a:t>
            </a:r>
            <a:r>
              <a:rPr lang="pt-BR" dirty="0"/>
              <a:t>indica onde está a imagem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border - </a:t>
            </a:r>
            <a:r>
              <a:rPr lang="pt-BR" dirty="0"/>
              <a:t>define a espessura da borda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height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/>
              <a:t>define a altura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width  </a:t>
            </a:r>
            <a:r>
              <a:rPr lang="pt-BR" dirty="0"/>
              <a:t>define a largura.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Trabalhando </a:t>
            </a:r>
            <a:r>
              <a:rPr lang="pt-BR" b="1" dirty="0"/>
              <a:t>com figuras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Inserção via html: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&lt;img src="URL_DA_IMAGEM" </a:t>
            </a:r>
            <a:r>
              <a:rPr lang="pt-BR" dirty="0" err="1"/>
              <a:t>alt</a:t>
            </a:r>
            <a:r>
              <a:rPr lang="pt-BR" dirty="0"/>
              <a:t>="Descrição da imagem</a:t>
            </a:r>
            <a:r>
              <a:rPr lang="pt-BR" dirty="0" smtClean="0"/>
              <a:t>"&gt;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Principais atributos:</a:t>
            </a:r>
          </a:p>
          <a:p>
            <a:pPr algn="just"/>
            <a:r>
              <a:rPr lang="pt-BR" dirty="0" smtClean="0"/>
              <a:t>align;src - </a:t>
            </a:r>
            <a:r>
              <a:rPr lang="pt-BR" dirty="0"/>
              <a:t>indica onde está a imagem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border - </a:t>
            </a:r>
            <a:r>
              <a:rPr lang="pt-BR" dirty="0"/>
              <a:t>define a espessura da borda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height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/>
              <a:t>define a altura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width  </a:t>
            </a:r>
            <a:r>
              <a:rPr lang="pt-BR" dirty="0"/>
              <a:t>define a largura.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22058"/>
            <a:ext cx="9502833" cy="886006"/>
          </a:xfrm>
        </p:spPr>
        <p:txBody>
          <a:bodyPr/>
          <a:lstStyle/>
          <a:p>
            <a:r>
              <a:rPr lang="pt-BR" dirty="0" smtClean="0"/>
              <a:t>Macete: Foto do </a:t>
            </a:r>
            <a:r>
              <a:rPr lang="pt-BR" dirty="0" err="1" smtClean="0"/>
              <a:t>WhatsApp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068977" y="1825625"/>
            <a:ext cx="3272056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https://media-gig4-2.cdn.whatsapp.net/v/t61.24694-24/328070839_304106282566529_4561820144633633495_n.jpg?ccb=11-4&amp;oh=01_Q5AaIJryu0bqr0hJeNtpuXMel-wW_tCtVwaXbjjcErx-ER-U&amp;oe=66364D2D&amp;_nc_sid=e6ed6c&amp;_nc_cat=103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0" y="1008063"/>
            <a:ext cx="10533321" cy="5849937"/>
            <a:chOff x="0" y="1008063"/>
            <a:chExt cx="10533321" cy="5849937"/>
          </a:xfrm>
        </p:grpSpPr>
        <p:grpSp>
          <p:nvGrpSpPr>
            <p:cNvPr id="9" name="Grupo 8"/>
            <p:cNvGrpSpPr/>
            <p:nvPr/>
          </p:nvGrpSpPr>
          <p:grpSpPr>
            <a:xfrm>
              <a:off x="0" y="1008063"/>
              <a:ext cx="10533321" cy="5849937"/>
              <a:chOff x="0" y="1008063"/>
              <a:chExt cx="10533321" cy="5849937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008063"/>
                <a:ext cx="10533321" cy="5849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tângulo 4"/>
              <p:cNvSpPr/>
              <p:nvPr/>
            </p:nvSpPr>
            <p:spPr>
              <a:xfrm>
                <a:off x="0" y="4479403"/>
                <a:ext cx="4120587" cy="237859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Retângulo 9"/>
            <p:cNvSpPr/>
            <p:nvPr/>
          </p:nvSpPr>
          <p:spPr>
            <a:xfrm>
              <a:off x="7257328" y="4236334"/>
              <a:ext cx="2581154" cy="3935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408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Trabalhando </a:t>
            </a:r>
            <a:r>
              <a:rPr lang="pt-BR" b="1" dirty="0"/>
              <a:t>com figuras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Macete: Foto do </a:t>
            </a:r>
            <a:r>
              <a:rPr lang="pt-BR" dirty="0" err="1" smtClean="0"/>
              <a:t>WhatsApp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509286" y="1825625"/>
            <a:ext cx="9831747" cy="4351338"/>
          </a:xfrm>
        </p:spPr>
        <p:txBody>
          <a:bodyPr>
            <a:normAutofit/>
          </a:bodyPr>
          <a:lstStyle/>
          <a:p>
            <a:r>
              <a:rPr lang="pt-BR" dirty="0"/>
              <a:t>https://media-gig4-2.cdn.whatsapp.net/v/t61.24694-24/366736014_827034832100120_718551952435424616_n.jpg?ccb=11-4&amp;oh=01_Q5AaIKC1peOuYZvK8H9YXQF09SmurDJsmJbnhmz6h-QACETc&amp;oe=66364B3E&amp;_nc_sid=e6ed6c&amp;_nc_cat=100</a:t>
            </a:r>
          </a:p>
        </p:txBody>
      </p:sp>
    </p:spTree>
    <p:extLst>
      <p:ext uri="{BB962C8B-B14F-4D97-AF65-F5344CB8AC3E}">
        <p14:creationId xmlns:p14="http://schemas.microsoft.com/office/powerpoint/2010/main" val="3995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5 - código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918390"/>
            <a:ext cx="10187963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&lt;body background='fundo_exemplo.jpg</a:t>
            </a:r>
            <a:r>
              <a:rPr lang="pt-BR" dirty="0" smtClean="0"/>
              <a:t>'&gt;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/>
              <a:t>img src='imagem/sol.jpg' border='2px</a:t>
            </a:r>
            <a:r>
              <a:rPr lang="pt-BR" dirty="0" smtClean="0"/>
              <a:t>'/&gt;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/>
              <a:t>img src='imagem/sol.jpg' height='100px' width='200px</a:t>
            </a:r>
            <a:r>
              <a:rPr lang="pt-BR" dirty="0" smtClean="0"/>
              <a:t>;'/&gt;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/>
              <a:t>img src='imagem/sol.jpg' height='150px</a:t>
            </a:r>
            <a:r>
              <a:rPr lang="pt-BR" dirty="0" smtClean="0"/>
              <a:t>'/&gt;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/>
              <a:t>body&gt;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5125"/>
            <a:ext cx="10823713" cy="1325563"/>
          </a:xfrm>
        </p:spPr>
        <p:txBody>
          <a:bodyPr/>
          <a:lstStyle/>
          <a:p>
            <a:r>
              <a:rPr lang="pt-BR" b="1" dirty="0" smtClean="0"/>
              <a:t>Quebras de Linhas/</a:t>
            </a:r>
            <a:br>
              <a:rPr lang="pt-BR" b="1" dirty="0" smtClean="0"/>
            </a:br>
            <a:r>
              <a:rPr lang="pt-BR" b="1" dirty="0" smtClean="0"/>
              <a:t>Separação da página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918390"/>
            <a:ext cx="9660835" cy="419748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&lt;hr&gt; Horizontal Rules (não possui fechamneto)</a:t>
            </a:r>
          </a:p>
          <a:p>
            <a:pPr algn="just"/>
            <a:r>
              <a:rPr lang="pt-BR" dirty="0" smtClean="0"/>
              <a:t>A </a:t>
            </a:r>
            <a:r>
              <a:rPr lang="pt-BR" dirty="0"/>
              <a:t>tag &lt;hr&gt; é um elemento HTML que representa uma quebra de linha temática entre elementos HTML.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&lt;hr&gt; é exibido como uma linha horizontal separando os conteúdos de uma página web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Ajuda a fazer uma mudança de tema como uma seção.</a:t>
            </a:r>
          </a:p>
          <a:p>
            <a:pPr marL="0" indent="0" algn="just">
              <a:buNone/>
            </a:pPr>
            <a:r>
              <a:rPr lang="pt-BR" dirty="0"/>
              <a:t>&lt;hr noshade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smtClean="0"/>
              <a:t>Inserindo </a:t>
            </a:r>
            <a:r>
              <a:rPr lang="pt-BR" dirty="0"/>
              <a:t>este atributo é eliminado a sombra da linha, dando um efeito tridimensional.</a:t>
            </a:r>
            <a:endParaRPr lang="pt-BR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6 </a:t>
            </a:r>
            <a:r>
              <a:rPr lang="pt-BR" b="1" dirty="0"/>
              <a:t>- código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918390"/>
            <a:ext cx="10151166" cy="41974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smtClean="0"/>
              <a:t>body&gt;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&lt;h1&gt; HTML  BÁSICO&lt;h2&gt;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&lt;hr&gt;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&lt;p&gt;É </a:t>
            </a:r>
            <a:r>
              <a:rPr lang="pt-BR" dirty="0"/>
              <a:t>interessante utilizarmos uma linha horizontal sempre que desejarmos separar o título do restante do documento, ou ainda, quando julgarmos apropriado dividir em blocos um documento que contenha informações diferenciadas. </a:t>
            </a:r>
            <a:r>
              <a:rPr lang="pt-BR" dirty="0" smtClean="0"/>
              <a:t>&lt;/p&gt;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hr noshade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&lt;p&gt;</a:t>
            </a:r>
            <a:r>
              <a:rPr lang="pt-BR" dirty="0"/>
              <a:t> Inserindo este atributo é eliminado a sombra da linha, dando um efeito tridimensional</a:t>
            </a:r>
            <a:r>
              <a:rPr lang="pt-BR" dirty="0" smtClean="0"/>
              <a:t>.&lt;/p&gt;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/>
              <a:t>body&gt;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571F3B1-35D1-7945-4020-A66FCF8C74D5}"/>
              </a:ext>
            </a:extLst>
          </p:cNvPr>
          <p:cNvSpPr txBox="1"/>
          <p:nvPr/>
        </p:nvSpPr>
        <p:spPr>
          <a:xfrm>
            <a:off x="2821018" y="3865407"/>
            <a:ext cx="7837455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Instrutor: Anthony Samuel Sobral de Freitas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8A56814-DCFE-26DB-2E16-90FA4A2E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3995346"/>
            <a:ext cx="1839388" cy="2545866"/>
          </a:xfrm>
          <a:prstGeom prst="rect">
            <a:avLst/>
          </a:prstGeom>
        </p:spPr>
      </p:pic>
      <p:sp>
        <p:nvSpPr>
          <p:cNvPr id="4" name="AutoShape 2" descr="https://herocode.com.br/_next/image/?url=https%3A%2F%2Fpainel.herocode.com.br%2Fwp-content%2Fuploads%2F2023%2F09%2Flogotipo-do-css-html-e-javascript-em-um-fundo-azul.webp&amp;w=1920&amp;q=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4" descr="https://herocode.com.br/_next/image/?url=https%3A%2F%2Fpainel.herocode.com.br%2Fwp-content%2Fuploads%2F2023%2F09%2Flogotipo-do-css-html-e-javascript-em-um-fundo-azul.webp&amp;w=1920&amp;q=7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164"/>
            <a:ext cx="12192000" cy="354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6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/>
              <a:t>Método in-line (direto no html</a:t>
            </a:r>
            <a:r>
              <a:rPr lang="pt-BR" b="1" dirty="0" smtClean="0"/>
              <a:t>)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sz="16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" y="2584894"/>
            <a:ext cx="9301615" cy="383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" y="1868938"/>
            <a:ext cx="622141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7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 smtClean="0"/>
              <a:t>Método </a:t>
            </a:r>
            <a:r>
              <a:rPr lang="pt-BR" b="1" dirty="0"/>
              <a:t>interno (tag </a:t>
            </a:r>
            <a:r>
              <a:rPr lang="pt-BR" b="1" dirty="0" smtClean="0"/>
              <a:t>style diretamente no head do documento)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69167"/>
            <a:ext cx="7866289" cy="448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7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Propriedades utilizadas no exemplo: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48229"/>
            <a:ext cx="10327080" cy="53993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Background-color</a:t>
            </a:r>
          </a:p>
          <a:p>
            <a:pPr lvl="1" algn="just"/>
            <a:r>
              <a:rPr lang="pt-BR" b="1" dirty="0"/>
              <a:t>Cor de fundo da página</a:t>
            </a:r>
          </a:p>
          <a:p>
            <a:pPr algn="just"/>
            <a:r>
              <a:rPr lang="pt-BR" b="1" dirty="0" smtClean="0"/>
              <a:t>Color</a:t>
            </a:r>
          </a:p>
          <a:p>
            <a:pPr lvl="1" algn="just"/>
            <a:r>
              <a:rPr lang="pt-BR" b="1" dirty="0" smtClean="0"/>
              <a:t>Cor do texto</a:t>
            </a:r>
          </a:p>
          <a:p>
            <a:pPr algn="just"/>
            <a:r>
              <a:rPr lang="pt-BR" b="1" dirty="0" smtClean="0"/>
              <a:t>Font-Family</a:t>
            </a:r>
          </a:p>
          <a:p>
            <a:pPr lvl="1" algn="just"/>
            <a:r>
              <a:rPr lang="pt-BR" b="1" dirty="0" smtClean="0"/>
              <a:t>Nome da fonte (pode ser especificado mais de um nome de fonte ou categoria genérica de fontes – caso o navegador não seja capaz de exibir uma determinada fonte.</a:t>
            </a:r>
          </a:p>
          <a:p>
            <a:pPr lvl="1" algn="just"/>
            <a:r>
              <a:rPr lang="pt-BR" b="1" dirty="0" smtClean="0"/>
              <a:t>Caso uma fonte não possa ser exibida, navegador tenta a próxima da lista</a:t>
            </a:r>
          </a:p>
          <a:p>
            <a:pPr algn="just"/>
            <a:r>
              <a:rPr lang="pt-BR" b="1" dirty="0" smtClean="0"/>
              <a:t>Exemplos de categorias de fontes</a:t>
            </a:r>
          </a:p>
          <a:p>
            <a:pPr lvl="1" algn="just"/>
            <a:r>
              <a:rPr lang="pt-BR" b="1" dirty="0" smtClean="0"/>
              <a:t>Sans-Serif (helvetica, verdana)</a:t>
            </a:r>
          </a:p>
          <a:p>
            <a:pPr lvl="1" algn="just"/>
            <a:r>
              <a:rPr lang="pt-BR" b="1" dirty="0" smtClean="0"/>
              <a:t>Serif (times new roman, georgia)</a:t>
            </a:r>
          </a:p>
          <a:p>
            <a:pPr lvl="1" algn="just"/>
            <a:r>
              <a:rPr lang="pt-BR" b="1" dirty="0" smtClean="0"/>
              <a:t>Monospace (courier, fixedsys)</a:t>
            </a:r>
          </a:p>
          <a:p>
            <a:pPr lvl="1" algn="just"/>
            <a:endParaRPr lang="pt-BR" b="1" dirty="0" smtClean="0"/>
          </a:p>
          <a:p>
            <a:pPr lvl="1" algn="just"/>
            <a:endParaRPr lang="pt-BR" b="1" dirty="0"/>
          </a:p>
          <a:p>
            <a:pPr marL="457200" lvl="1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Propriedades utilizadas no exemplo: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48229"/>
            <a:ext cx="10327080" cy="5399314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Font-Size</a:t>
            </a:r>
          </a:p>
          <a:p>
            <a:pPr lvl="1" algn="just"/>
            <a:r>
              <a:rPr lang="pt-BR" b="1" dirty="0" smtClean="0"/>
              <a:t>Tamanho da fonte</a:t>
            </a:r>
          </a:p>
          <a:p>
            <a:pPr lvl="1" algn="just"/>
            <a:r>
              <a:rPr lang="pt-BR" b="1" dirty="0" smtClean="0"/>
              <a:t>Pode ser em pontos ou de forma relativa</a:t>
            </a:r>
            <a:endParaRPr lang="pt-BR" b="1" dirty="0"/>
          </a:p>
          <a:p>
            <a:pPr algn="just"/>
            <a:r>
              <a:rPr lang="pt-BR" b="1" dirty="0" smtClean="0"/>
              <a:t>Tamanhos relativos</a:t>
            </a:r>
          </a:p>
          <a:p>
            <a:pPr lvl="1" algn="just"/>
            <a:r>
              <a:rPr lang="pt-BR" b="1" dirty="0" smtClean="0"/>
              <a:t>Xx-small, X-small, small, smaller, medium, large, larger, x-large, xx-large</a:t>
            </a:r>
          </a:p>
          <a:p>
            <a:pPr lvl="1" algn="just"/>
            <a:r>
              <a:rPr lang="pt-BR" b="1" dirty="0" smtClean="0"/>
              <a:t>Interessante quando não se sabe as medidas específicas da exibição de cada cliente.</a:t>
            </a:r>
          </a:p>
          <a:p>
            <a:pPr lvl="1" algn="just"/>
            <a:r>
              <a:rPr lang="pt-BR" b="1" dirty="0" smtClean="0"/>
              <a:t>Exemplo: Numa tela de celular, se você especificar o tamanho em pontos, por exemplo 20pt, pode ser impossível de ler o texto.</a:t>
            </a:r>
          </a:p>
          <a:p>
            <a:pPr lvl="1" algn="just"/>
            <a:r>
              <a:rPr lang="pt-BR" b="1" dirty="0" smtClean="0"/>
              <a:t>Por isso, por estas questões de contabilidade é preferível utilizar os tamanhos relativos.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Método externo </a:t>
            </a:r>
            <a:r>
              <a:rPr lang="pt-BR" b="1" dirty="0" smtClean="0">
                <a:solidFill>
                  <a:srgbClr val="093366"/>
                </a:solidFill>
                <a:latin typeface="Inter"/>
              </a:rPr>
              <a:t/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r>
              <a:rPr lang="pt-BR" sz="2800" b="1" dirty="0" smtClean="0">
                <a:solidFill>
                  <a:srgbClr val="093366"/>
                </a:solidFill>
                <a:latin typeface="Inter"/>
              </a:rPr>
              <a:t>(</a:t>
            </a:r>
            <a:r>
              <a:rPr lang="pt-BR" sz="2800" b="1" dirty="0">
                <a:solidFill>
                  <a:srgbClr val="093366"/>
                </a:solidFill>
                <a:latin typeface="Inter"/>
              </a:rPr>
              <a:t>link para folha de estilos)</a:t>
            </a: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888051"/>
            <a:ext cx="10327080" cy="419748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Na página </a:t>
            </a:r>
            <a:r>
              <a:rPr lang="pt-BR" b="1" dirty="0" smtClean="0"/>
              <a:t>HTML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Dentro </a:t>
            </a:r>
            <a:r>
              <a:rPr lang="pt-BR" b="1" dirty="0"/>
              <a:t>da página de estilos style.css	</a:t>
            </a:r>
            <a:endParaRPr lang="pt-BR" dirty="0" smtClean="0"/>
          </a:p>
          <a:p>
            <a:pPr algn="just"/>
            <a:endParaRPr lang="pt-BR" b="1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42" y="3603523"/>
            <a:ext cx="4762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5" y="2356077"/>
            <a:ext cx="8951724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Regra 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Propriedade termina com ponto e vírgula (;)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Comentários podem ser adicionados com /*  */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Para melhor visualização, cada propriedade pode ser colocada numa linha separada. Exemplo:</a:t>
            </a:r>
            <a:endParaRPr lang="pt-BR" sz="3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32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6" y="3812496"/>
            <a:ext cx="6460489" cy="236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15520206-AE0B-E669-3BA6-43C4F3C78A8C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xmlns="" id="{82B2680A-37CD-0B78-FB89-EA5FA766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546784"/>
            <a:ext cx="1000125" cy="5810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6CB41BE1-F0BE-7AD7-6841-C87ECF9CF521}"/>
              </a:ext>
            </a:extLst>
          </p:cNvPr>
          <p:cNvSpPr txBox="1"/>
          <p:nvPr/>
        </p:nvSpPr>
        <p:spPr>
          <a:xfrm>
            <a:off x="775503" y="713369"/>
            <a:ext cx="9502815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 smtClean="0"/>
              <a:t>Material da Oficina:</a:t>
            </a:r>
            <a:endParaRPr lang="pt-BR" sz="3200" b="1" dirty="0"/>
          </a:p>
          <a:p>
            <a:pPr algn="ctr"/>
            <a:r>
              <a:rPr lang="pt-BR" sz="3200" b="1" dirty="0" smtClean="0">
                <a:hlinkClick r:id="rId3"/>
              </a:rPr>
              <a:t>https</a:t>
            </a:r>
            <a:r>
              <a:rPr lang="pt-BR" sz="3200" b="1" dirty="0">
                <a:hlinkClick r:id="rId3"/>
              </a:rPr>
              <a:t>://bit.ly/senai_onepage</a:t>
            </a:r>
          </a:p>
          <a:p>
            <a:pPr algn="ctr"/>
            <a:endParaRPr lang="pt-BR" sz="3200" b="1" dirty="0" smtClean="0">
              <a:hlinkClick r:id="rId3"/>
            </a:endParaRPr>
          </a:p>
          <a:p>
            <a:pPr algn="ctr"/>
            <a:r>
              <a:rPr lang="pt-BR" sz="3200" b="1" dirty="0" smtClean="0"/>
              <a:t>Tabela de Cores HTML: </a:t>
            </a:r>
          </a:p>
          <a:p>
            <a:pPr algn="ctr"/>
            <a:r>
              <a:rPr lang="pt-BR" sz="3200" b="1" dirty="0" smtClean="0">
                <a:hlinkClick r:id="rId3"/>
              </a:rPr>
              <a:t>bit.ly/</a:t>
            </a:r>
            <a:r>
              <a:rPr lang="pt-BR" sz="3200" b="1" dirty="0" smtClean="0">
                <a:hlinkClick r:id="rId3"/>
              </a:rPr>
              <a:t>coresHTML</a:t>
            </a:r>
            <a:endParaRPr lang="pt-BR" sz="3200" b="1" dirty="0" smtClean="0"/>
          </a:p>
          <a:p>
            <a:pPr algn="ctr"/>
            <a:endParaRPr lang="pt-BR" sz="3200" b="1" dirty="0" smtClean="0"/>
          </a:p>
          <a:p>
            <a:pPr algn="ctr"/>
            <a:r>
              <a:rPr lang="pt-BR" sz="3200" b="1" dirty="0" smtClean="0"/>
              <a:t>Encurtador de Links e Criador de </a:t>
            </a:r>
            <a:r>
              <a:rPr lang="pt-BR" sz="3200" b="1" dirty="0" smtClean="0"/>
              <a:t>QRCode</a:t>
            </a:r>
            <a:r>
              <a:rPr lang="pt-BR" sz="3200" b="1" dirty="0" smtClean="0"/>
              <a:t>:</a:t>
            </a:r>
            <a:endParaRPr lang="pt-BR" sz="3200" b="1" dirty="0" smtClean="0"/>
          </a:p>
          <a:p>
            <a:pPr algn="ctr"/>
            <a:r>
              <a:rPr lang="pt-BR" sz="3200" b="1" dirty="0">
                <a:hlinkClick r:id="rId4"/>
              </a:rPr>
              <a:t>https://bitly.com</a:t>
            </a:r>
            <a:r>
              <a:rPr lang="pt-BR" sz="3200" b="1" dirty="0" smtClean="0">
                <a:hlinkClick r:id="rId4"/>
              </a:rPr>
              <a:t>/</a:t>
            </a:r>
            <a:endParaRPr lang="pt-BR" sz="3200" b="1" dirty="0" smtClean="0"/>
          </a:p>
          <a:p>
            <a:pPr algn="ctr"/>
            <a:endParaRPr lang="pt-BR" sz="3200" b="1" dirty="0"/>
          </a:p>
          <a:p>
            <a:pPr algn="ctr"/>
            <a:r>
              <a:rPr lang="pt-BR" sz="3200" b="1" dirty="0" smtClean="0"/>
              <a:t>Cadastro </a:t>
            </a:r>
            <a:r>
              <a:rPr lang="pt-BR" sz="3200" b="1" dirty="0" smtClean="0"/>
              <a:t>no </a:t>
            </a:r>
            <a:r>
              <a:rPr lang="pt-BR" sz="3200" b="1" dirty="0" smtClean="0"/>
              <a:t>Github</a:t>
            </a:r>
            <a:r>
              <a:rPr lang="pt-BR" sz="3200" b="1" dirty="0" smtClean="0"/>
              <a:t> para Hospedar a Página:</a:t>
            </a:r>
            <a:endParaRPr lang="pt-BR" sz="3200" b="1" dirty="0" smtClean="0"/>
          </a:p>
          <a:p>
            <a:pPr algn="ctr"/>
            <a:r>
              <a:rPr lang="pt-BR" sz="3200" dirty="0">
                <a:hlinkClick r:id="rId5"/>
              </a:rPr>
              <a:t>https://github.com</a:t>
            </a:r>
            <a:r>
              <a:rPr lang="pt-BR" sz="3200" dirty="0" smtClean="0">
                <a:hlinkClick r:id="rId5"/>
              </a:rPr>
              <a:t>/</a:t>
            </a:r>
            <a:r>
              <a:rPr lang="pt-BR" sz="3200" dirty="0" smtClean="0"/>
              <a:t> </a:t>
            </a:r>
            <a:endParaRPr lang="pt-BR" sz="3200" dirty="0"/>
          </a:p>
          <a:p>
            <a:pPr algn="ctr"/>
            <a:endParaRPr lang="pt-BR" sz="1050" dirty="0"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691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659DBECE-7DAF-A80A-1C37-18896E060114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Imagem 4" descr="LOGO_SENAI_BRANCO.png">
            <a:extLst>
              <a:ext uri="{FF2B5EF4-FFF2-40B4-BE49-F238E27FC236}">
                <a16:creationId xmlns:a16="http://schemas.microsoft.com/office/drawing/2014/main" xmlns="" id="{1385119F-B085-13CD-7459-2715270B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086" y="5462118"/>
            <a:ext cx="1000125" cy="581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CAABB4C-A899-43F4-7F35-58F4B89E0DF9}"/>
              </a:ext>
            </a:extLst>
          </p:cNvPr>
          <p:cNvSpPr txBox="1"/>
          <p:nvPr/>
        </p:nvSpPr>
        <p:spPr>
          <a:xfrm>
            <a:off x="2513660" y="1939808"/>
            <a:ext cx="614868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0" dirty="0">
                <a:cs typeface="Segoe UI"/>
              </a:rPr>
              <a:t>?</a:t>
            </a:r>
            <a:r>
              <a:rPr lang="en-US" sz="18000" dirty="0">
                <a:cs typeface="Segoe UI"/>
              </a:rPr>
              <a:t>​</a:t>
            </a:r>
          </a:p>
          <a:p>
            <a:pPr algn="ctr"/>
            <a:r>
              <a:rPr lang="pt-BR" sz="2400" dirty="0">
                <a:cs typeface="Segoe UI"/>
              </a:rPr>
              <a:t>anthony.freitas@docente.senai.br </a:t>
            </a:r>
            <a:endParaRPr lang="pt-BR" sz="2400" dirty="0">
              <a:ea typeface="Calibri" panose="020F0502020204030204"/>
              <a:cs typeface="Segoe U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B2203A0-6003-C7CD-03C1-72A79CA76C55}"/>
              </a:ext>
            </a:extLst>
          </p:cNvPr>
          <p:cNvSpPr txBox="1"/>
          <p:nvPr/>
        </p:nvSpPr>
        <p:spPr>
          <a:xfrm>
            <a:off x="1375363" y="77328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>
                <a:latin typeface="Calibri Light"/>
              </a:rPr>
              <a:t>Perguntas</a:t>
            </a:r>
            <a:r>
              <a:rPr lang="pt-BR" sz="4400" b="1" dirty="0">
                <a:latin typeface="Calibri Light"/>
                <a:ea typeface="Calibri Light"/>
                <a:cs typeface="Calibri Light"/>
              </a:rPr>
              <a:t>​</a:t>
            </a:r>
            <a:endParaRPr lang="pt-BR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2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571F3B1-35D1-7945-4020-A66FCF8C74D5}"/>
              </a:ext>
            </a:extLst>
          </p:cNvPr>
          <p:cNvSpPr txBox="1"/>
          <p:nvPr/>
        </p:nvSpPr>
        <p:spPr>
          <a:xfrm>
            <a:off x="3148314" y="3668638"/>
            <a:ext cx="630820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LINK PARA O MATERIAL DA AULA: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https://bit.ly/senai_onepage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8A56814-DCFE-26DB-2E16-90FA4A2E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3995346"/>
            <a:ext cx="1839388" cy="2545866"/>
          </a:xfrm>
          <a:prstGeom prst="rect">
            <a:avLst/>
          </a:prstGeom>
        </p:spPr>
      </p:pic>
      <p:sp>
        <p:nvSpPr>
          <p:cNvPr id="4" name="AutoShape 2" descr="https://herocode.com.br/_next/image/?url=https%3A%2F%2Fpainel.herocode.com.br%2Fwp-content%2Fuploads%2F2023%2F09%2Flogotipo-do-css-html-e-javascript-em-um-fundo-azul.webp&amp;w=1920&amp;q=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AutoShape 4" descr="https://herocode.com.br/_next/image/?url=https%3A%2F%2Fpainel.herocode.com.br%2Fwp-content%2Fuploads%2F2023%2F09%2Flogotipo-do-css-html-e-javascript-em-um-fundo-azul.webp&amp;w=1920&amp;q=7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164"/>
            <a:ext cx="12192000" cy="354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17" y="5135582"/>
            <a:ext cx="1371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AutoShape 2" descr="https://hermes.dio.me/articles/cover/927a27dd-2cc7-4f38-ab86-ee6ad1601c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53" y="160338"/>
            <a:ext cx="6913451" cy="655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HTML Básico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 smtClean="0"/>
              <a:t>Introdução: </a:t>
            </a:r>
            <a:r>
              <a:rPr lang="pt-BR" b="1" dirty="0"/>
              <a:t>Criando um documento HTML</a:t>
            </a:r>
            <a:endParaRPr lang="pt-BR" dirty="0"/>
          </a:p>
          <a:p>
            <a:pPr algn="just"/>
            <a:r>
              <a:rPr lang="pt-BR" dirty="0"/>
              <a:t>Menu Iniciar &gt; Programas &gt; Acessórios &gt; Bloco de notas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No </a:t>
            </a:r>
            <a:r>
              <a:rPr lang="pt-BR" dirty="0"/>
              <a:t>Bloco de notas: Arquivo &gt; Salvar como</a:t>
            </a:r>
            <a:r>
              <a:rPr lang="pt-BR" dirty="0" smtClean="0"/>
              <a:t>...;</a:t>
            </a:r>
          </a:p>
          <a:p>
            <a:pPr algn="just"/>
            <a:r>
              <a:rPr lang="pt-BR" dirty="0" smtClean="0"/>
              <a:t>Alterar </a:t>
            </a:r>
            <a:r>
              <a:rPr lang="pt-BR" dirty="0"/>
              <a:t>o tipo de arquivo para: Todos os arquivos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Salvar </a:t>
            </a:r>
            <a:r>
              <a:rPr lang="pt-BR" dirty="0"/>
              <a:t>o arquivo com extensão .html;</a:t>
            </a:r>
          </a:p>
          <a:p>
            <a:pPr marL="0" indent="0" algn="just">
              <a:buNone/>
            </a:pPr>
            <a:endParaRPr lang="pt-BR" b="1" u="sng" dirty="0" smtClean="0"/>
          </a:p>
          <a:p>
            <a:pPr marL="0" indent="0" algn="just">
              <a:buNone/>
            </a:pPr>
            <a:r>
              <a:rPr lang="pt-BR" b="1" u="sng" dirty="0" smtClean="0"/>
              <a:t>Programas sugeridos para edição HTML:</a:t>
            </a:r>
          </a:p>
          <a:p>
            <a:pPr marL="0" indent="0" algn="just">
              <a:buNone/>
            </a:pPr>
            <a:r>
              <a:rPr lang="pt-BR" b="1" dirty="0" smtClean="0"/>
              <a:t>Notepad++  / VSCode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/>
              <a:t>Na prática... </a:t>
            </a:r>
            <a:r>
              <a:rPr lang="pt-BR" b="1" i="0" dirty="0" smtClean="0"/>
              <a:t/>
            </a:r>
            <a:br>
              <a:rPr lang="pt-BR" b="1" i="0" dirty="0" smtClean="0"/>
            </a:br>
            <a:r>
              <a:rPr lang="pt-BR" sz="4000" b="1" i="0" dirty="0" smtClean="0"/>
              <a:t>Exemplo </a:t>
            </a:r>
            <a:r>
              <a:rPr lang="pt-BR" sz="4000" b="1" i="0" dirty="0"/>
              <a:t>1 - código &lt;html&gt; &lt;head&gt;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&lt;html&gt;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&lt;head&gt;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/>
              <a:t>title&gt;Este é o título&lt;/title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/>
              <a:t>head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/>
              <a:t>body </a:t>
            </a:r>
            <a:r>
              <a:rPr lang="pt-BR" dirty="0" smtClean="0"/>
              <a:t>style=“background-color:</a:t>
            </a:r>
            <a:r>
              <a:rPr lang="pt-BR" dirty="0"/>
              <a:t> </a:t>
            </a:r>
            <a:r>
              <a:rPr lang="pt-BR" dirty="0" smtClean="0"/>
              <a:t>light blue”&gt;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Olá.Eu </a:t>
            </a:r>
            <a:r>
              <a:rPr lang="pt-BR" dirty="0"/>
              <a:t>faço parte do corpo da página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/>
              <a:t>html&gt;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de textos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Quebra </a:t>
            </a:r>
            <a:r>
              <a:rPr lang="pt-BR" b="1" dirty="0"/>
              <a:t>de linha e parágrafo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smtClean="0"/>
              <a:t>br&gt;		quebra </a:t>
            </a:r>
            <a:r>
              <a:rPr lang="pt-BR" dirty="0"/>
              <a:t>de linha</a:t>
            </a:r>
            <a:r>
              <a:rPr lang="pt-BR" dirty="0" smtClean="0"/>
              <a:t>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p&gt; e &lt;/p&gt; </a:t>
            </a:r>
            <a:r>
              <a:rPr lang="pt-BR" dirty="0" smtClean="0"/>
              <a:t>	parágrafo.</a:t>
            </a:r>
          </a:p>
          <a:p>
            <a:pPr marL="0" indent="0" algn="just">
              <a:buNone/>
            </a:pPr>
            <a:r>
              <a:rPr lang="pt-BR" dirty="0" smtClean="0"/>
              <a:t>Principal </a:t>
            </a:r>
            <a:r>
              <a:rPr lang="pt-BR" dirty="0"/>
              <a:t>atributo de &lt;p</a:t>
            </a:r>
            <a:r>
              <a:rPr lang="pt-BR" dirty="0" smtClean="0"/>
              <a:t>&gt;:</a:t>
            </a:r>
          </a:p>
          <a:p>
            <a:pPr algn="just"/>
            <a:r>
              <a:rPr lang="pt-BR" dirty="0" smtClean="0"/>
              <a:t>Align - </a:t>
            </a:r>
            <a:r>
              <a:rPr lang="pt-BR" dirty="0"/>
              <a:t>conjunto de valores: </a:t>
            </a:r>
            <a:endParaRPr lang="pt-BR" dirty="0" smtClean="0"/>
          </a:p>
          <a:p>
            <a:pPr lvl="1" algn="just"/>
            <a:r>
              <a:rPr lang="pt-BR" dirty="0" smtClean="0"/>
              <a:t>center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smtClean="0"/>
              <a:t>left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smtClean="0"/>
              <a:t>right,</a:t>
            </a:r>
          </a:p>
          <a:p>
            <a:pPr lvl="1" algn="just"/>
            <a:r>
              <a:rPr lang="pt-BR" dirty="0" smtClean="0"/>
              <a:t>justify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-&gt; É utilizado </a:t>
            </a:r>
            <a:r>
              <a:rPr lang="pt-BR" dirty="0"/>
              <a:t>para alinhar um </a:t>
            </a:r>
            <a:r>
              <a:rPr lang="pt-BR" dirty="0" smtClean="0"/>
              <a:t>texto;</a:t>
            </a:r>
          </a:p>
          <a:p>
            <a:pPr marL="0" indent="0" algn="just">
              <a:buNone/>
            </a:pPr>
            <a:r>
              <a:rPr lang="pt-BR" dirty="0"/>
              <a:t>-&gt; </a:t>
            </a:r>
            <a:r>
              <a:rPr lang="pt-BR" dirty="0" smtClean="0"/>
              <a:t>Caso </a:t>
            </a:r>
            <a:r>
              <a:rPr lang="pt-BR" dirty="0"/>
              <a:t>não seja definido, o valor padrão é left.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2 - código &lt;body&gt;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Um parágrafo com quebra de linhas alinhado ao centro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r>
              <a:rPr lang="pt-BR" dirty="0" smtClean="0"/>
              <a:t>&lt;body</a:t>
            </a:r>
            <a:r>
              <a:rPr lang="pt-BR" dirty="0"/>
              <a:t>&gt;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p align='center'&gt;"Quem crer pudera, tempo em fora, no meu verso,&lt;br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Se </a:t>
            </a:r>
            <a:r>
              <a:rPr lang="pt-BR" dirty="0"/>
              <a:t>o vosso alto valor eu proclamasse nele?&lt;br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Então </a:t>
            </a:r>
            <a:r>
              <a:rPr lang="pt-BR" dirty="0"/>
              <a:t>– e sabe-o o céu – como em tumba, ao inverso,&lt;br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Vossa </a:t>
            </a:r>
            <a:r>
              <a:rPr lang="pt-BR" dirty="0"/>
              <a:t>vida aí oculto e o mais que em vós excele.&lt;br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Dissesse </a:t>
            </a:r>
            <a:r>
              <a:rPr lang="pt-BR" dirty="0"/>
              <a:t>eu o que minha alma em vossos olhos sente,&lt;br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Vossas </a:t>
            </a:r>
            <a:r>
              <a:rPr lang="pt-BR" dirty="0"/>
              <a:t>graças, fiel, todas enumerasse,&lt;br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E </a:t>
            </a:r>
            <a:r>
              <a:rPr lang="pt-BR" dirty="0"/>
              <a:t>o futuro diria: Este poeta mente;&lt;br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Beleza </a:t>
            </a:r>
            <a:r>
              <a:rPr lang="pt-BR" dirty="0"/>
              <a:t>assim não há da terra sobre a face".&lt;/</a:t>
            </a:r>
            <a:r>
              <a:rPr lang="pt-BR" dirty="0" smtClean="0"/>
              <a:t>p&gt;</a:t>
            </a:r>
          </a:p>
          <a:p>
            <a:pPr marL="0" indent="0">
              <a:buNone/>
            </a:pPr>
            <a:r>
              <a:rPr lang="pt-BR" dirty="0" smtClean="0"/>
              <a:t>&lt;/body&gt;</a:t>
            </a:r>
            <a:r>
              <a:rPr lang="pt-BR" dirty="0"/>
              <a:t/>
            </a:r>
            <a:br>
              <a:rPr lang="pt-BR" dirty="0"/>
            </a:b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20" y="304798"/>
            <a:ext cx="10515600" cy="192156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Formatação </a:t>
            </a:r>
            <a:r>
              <a:rPr lang="pt-BR" b="1" dirty="0"/>
              <a:t>de textos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Principais atributos:</a:t>
            </a:r>
            <a:br>
              <a:rPr lang="pt-BR" b="1" dirty="0" smtClean="0"/>
            </a:b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Títulos 					Align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4" y="2464903"/>
            <a:ext cx="9671128" cy="355820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&lt;h1&gt; e &lt;/h1&gt; </a:t>
            </a:r>
            <a:r>
              <a:rPr lang="pt-BR" dirty="0" smtClean="0"/>
              <a:t>Título </a:t>
            </a:r>
            <a:r>
              <a:rPr lang="pt-BR" dirty="0"/>
              <a:t>maior</a:t>
            </a:r>
            <a:r>
              <a:rPr lang="pt-BR" dirty="0" smtClean="0"/>
              <a:t>;		align</a:t>
            </a:r>
            <a:r>
              <a:rPr lang="pt-BR" dirty="0"/>
              <a:t>=</a:t>
            </a:r>
            <a:r>
              <a:rPr lang="pt-BR" dirty="0" smtClean="0"/>
              <a:t>'center‘ - centralizado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h2&gt; e &lt;/h2</a:t>
            </a:r>
            <a:r>
              <a:rPr lang="pt-BR" dirty="0" smtClean="0"/>
              <a:t>&gt;				align=‘left‘ – à esquerda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h3&gt; e &lt;/h3</a:t>
            </a:r>
            <a:r>
              <a:rPr lang="pt-BR" dirty="0" smtClean="0"/>
              <a:t>&gt;				align=‘right‘ – à direita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h4&gt; e &lt;/h4</a:t>
            </a:r>
            <a:r>
              <a:rPr lang="pt-BR" dirty="0" smtClean="0"/>
              <a:t>&gt;					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h5&gt; e &lt;/h5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h6&gt; e &lt;/h6&gt; </a:t>
            </a:r>
            <a:r>
              <a:rPr lang="pt-BR" dirty="0" smtClean="0"/>
              <a:t>Título </a:t>
            </a:r>
            <a:r>
              <a:rPr lang="pt-BR" dirty="0"/>
              <a:t>menor.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24/04/2024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714</Words>
  <Application>Microsoft Office PowerPoint</Application>
  <PresentationFormat>Personalizar</PresentationFormat>
  <Paragraphs>216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HTML Básico</vt:lpstr>
      <vt:lpstr>Na prática...  Exemplo 1 - código &lt;html&gt; &lt;head&gt;</vt:lpstr>
      <vt:lpstr>Formatação de textos  Quebra de linha e parágrafo</vt:lpstr>
      <vt:lpstr>Na prática...  Exemplo 2 - código &lt;body&gt;</vt:lpstr>
      <vt:lpstr>Formatação de textos  Principais atributos:   Títulos      Align</vt:lpstr>
      <vt:lpstr>Na prática...  Exemplo 3 - código &lt;body&gt;</vt:lpstr>
      <vt:lpstr>Formatação de textos: Formatações gerais</vt:lpstr>
      <vt:lpstr> Na prática...  Exemplo 4 - código &lt;body&gt;</vt:lpstr>
      <vt:lpstr>Trabalhando com figuras Inserção:</vt:lpstr>
      <vt:lpstr>Trabalhando com figuras Inserção via html:</vt:lpstr>
      <vt:lpstr>Macete: Foto do WhatsApp</vt:lpstr>
      <vt:lpstr>Trabalhando com figuras Macete: Foto do WhatsApp</vt:lpstr>
      <vt:lpstr>Na prática...  Exemplo 5 - código</vt:lpstr>
      <vt:lpstr>Quebras de Linhas/ Separação da página</vt:lpstr>
      <vt:lpstr>Na prática...  Exemplo 6 - código</vt:lpstr>
      <vt:lpstr>Métodos de Aplicação em HTML</vt:lpstr>
      <vt:lpstr>Métodos de Aplicação em HTML</vt:lpstr>
      <vt:lpstr>Propriedades utilizadas no exemplo: </vt:lpstr>
      <vt:lpstr>Propriedades utilizadas no exemplo: </vt:lpstr>
      <vt:lpstr>Método externo  (link para folha de estilos)</vt:lpstr>
      <vt:lpstr>Regra CSS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Anthony</dc:creator>
  <cp:lastModifiedBy>Anthony Samuel Sobral de Freitas</cp:lastModifiedBy>
  <cp:revision>21</cp:revision>
  <dcterms:created xsi:type="dcterms:W3CDTF">2023-10-02T18:49:32Z</dcterms:created>
  <dcterms:modified xsi:type="dcterms:W3CDTF">2024-04-24T19:00:15Z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2024-01-19T22:20:13Z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d208f87c-031d-4ec2-b200-04b18458467d</vt:lpwstr>
  </property>
  <property fmtid="{D5CDD505-2E9C-101B-9397-08002B2CF9AE}" pid="8" name="MSIP_Label_5c88f678-0b6e-4995-8ab3-bcc8062be905_ContentBits">
    <vt:lpwstr>0</vt:lpwstr>
  </property>
</Properties>
</file>