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73" r:id="rId3"/>
    <p:sldId id="27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4" r:id="rId20"/>
    <p:sldId id="305" r:id="rId21"/>
    <p:sldId id="299" r:id="rId22"/>
    <p:sldId id="283" r:id="rId23"/>
    <p:sldId id="300" r:id="rId24"/>
    <p:sldId id="303" r:id="rId25"/>
    <p:sldId id="306" r:id="rId26"/>
    <p:sldId id="30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29/09/2023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29/09/2023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29/09/2023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29/09/2023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29/09/2023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Anthony Freitas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xmlns="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4000" b="1" dirty="0" smtClean="0"/>
              <a:t>Exemplo </a:t>
            </a:r>
            <a:r>
              <a:rPr lang="pt-BR" sz="4000" b="1" dirty="0"/>
              <a:t>1 - código &lt;</a:t>
            </a:r>
            <a:r>
              <a:rPr lang="pt-BR" sz="4000" b="1" dirty="0" err="1"/>
              <a:t>html</a:t>
            </a:r>
            <a:r>
              <a:rPr lang="pt-BR" sz="4000" b="1" dirty="0"/>
              <a:t>&gt; &lt;</a:t>
            </a:r>
            <a:r>
              <a:rPr lang="pt-BR" sz="4000" b="1" dirty="0" err="1"/>
              <a:t>head</a:t>
            </a:r>
            <a:r>
              <a:rPr lang="pt-BR" sz="4000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/>
              <a:t>title</a:t>
            </a:r>
            <a:r>
              <a:rPr lang="pt-BR" dirty="0"/>
              <a:t>&gt;Este é o título&lt;/</a:t>
            </a:r>
            <a:r>
              <a:rPr lang="pt-BR" dirty="0" err="1"/>
              <a:t>title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/>
              <a:t>head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=“background-color:</a:t>
            </a:r>
            <a:r>
              <a:rPr lang="pt-BR" dirty="0"/>
              <a:t> #FFFAF0</a:t>
            </a:r>
            <a:r>
              <a:rPr lang="pt-BR" dirty="0" smtClean="0"/>
              <a:t>”&gt;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Olá.Eu</a:t>
            </a:r>
            <a:r>
              <a:rPr lang="pt-BR" dirty="0" smtClean="0"/>
              <a:t> </a:t>
            </a:r>
            <a:r>
              <a:rPr lang="pt-BR" dirty="0"/>
              <a:t>faço parte do corpo da página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de textos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Quebra </a:t>
            </a:r>
            <a:r>
              <a:rPr lang="pt-BR" b="1" dirty="0"/>
              <a:t>de linha e parágrafo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&gt;		quebra </a:t>
            </a:r>
            <a:r>
              <a:rPr lang="pt-BR" dirty="0"/>
              <a:t>de linha</a:t>
            </a:r>
            <a:r>
              <a:rPr lang="pt-BR" dirty="0" smtClean="0"/>
              <a:t>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p&gt; e &lt;/p&gt; </a:t>
            </a:r>
            <a:r>
              <a:rPr lang="pt-BR" dirty="0" smtClean="0"/>
              <a:t>	parágrafo.</a:t>
            </a:r>
          </a:p>
          <a:p>
            <a:pPr marL="0" indent="0" algn="just">
              <a:buNone/>
            </a:pPr>
            <a:r>
              <a:rPr lang="pt-BR" dirty="0" smtClean="0"/>
              <a:t>Principal </a:t>
            </a:r>
            <a:r>
              <a:rPr lang="pt-BR" dirty="0"/>
              <a:t>atributo de &lt;p</a:t>
            </a:r>
            <a:r>
              <a:rPr lang="pt-BR" dirty="0" smtClean="0"/>
              <a:t>&gt;:</a:t>
            </a:r>
          </a:p>
          <a:p>
            <a:pPr algn="just"/>
            <a:r>
              <a:rPr lang="pt-BR" dirty="0" err="1" smtClean="0"/>
              <a:t>Align</a:t>
            </a:r>
            <a:r>
              <a:rPr lang="pt-BR" dirty="0" smtClean="0"/>
              <a:t> - </a:t>
            </a:r>
            <a:r>
              <a:rPr lang="pt-BR" dirty="0"/>
              <a:t>conjunto de valores: </a:t>
            </a:r>
            <a:endParaRPr lang="pt-BR" dirty="0" smtClean="0"/>
          </a:p>
          <a:p>
            <a:pPr lvl="1" algn="just"/>
            <a:r>
              <a:rPr lang="pt-BR" dirty="0" smtClean="0"/>
              <a:t>center</a:t>
            </a:r>
            <a:r>
              <a:rPr lang="pt-BR" dirty="0"/>
              <a:t>, </a:t>
            </a:r>
            <a:endParaRPr lang="pt-BR" dirty="0" smtClean="0"/>
          </a:p>
          <a:p>
            <a:pPr lvl="1" algn="just"/>
            <a:r>
              <a:rPr lang="pt-BR" dirty="0" err="1" smtClean="0"/>
              <a:t>left</a:t>
            </a:r>
            <a:r>
              <a:rPr lang="pt-BR" dirty="0"/>
              <a:t>, </a:t>
            </a:r>
            <a:endParaRPr lang="pt-BR" dirty="0" smtClean="0"/>
          </a:p>
          <a:p>
            <a:pPr lvl="1" algn="just"/>
            <a:r>
              <a:rPr lang="pt-BR" dirty="0" err="1" smtClean="0"/>
              <a:t>right</a:t>
            </a:r>
            <a:r>
              <a:rPr lang="pt-BR" dirty="0" smtClean="0"/>
              <a:t>,</a:t>
            </a:r>
          </a:p>
          <a:p>
            <a:pPr lvl="1" algn="just"/>
            <a:r>
              <a:rPr lang="pt-BR" dirty="0" err="1" smtClean="0"/>
              <a:t>justify</a:t>
            </a:r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-&gt; É utilizado </a:t>
            </a:r>
            <a:r>
              <a:rPr lang="pt-BR" dirty="0"/>
              <a:t>para alinhar um </a:t>
            </a:r>
            <a:r>
              <a:rPr lang="pt-BR" dirty="0" smtClean="0"/>
              <a:t>texto;</a:t>
            </a:r>
          </a:p>
          <a:p>
            <a:pPr marL="0" indent="0" algn="just">
              <a:buNone/>
            </a:pPr>
            <a:r>
              <a:rPr lang="pt-BR" dirty="0"/>
              <a:t>-&gt; </a:t>
            </a:r>
            <a:r>
              <a:rPr lang="pt-BR" dirty="0" smtClean="0"/>
              <a:t>Caso </a:t>
            </a:r>
            <a:r>
              <a:rPr lang="pt-BR" dirty="0"/>
              <a:t>não seja definido, o valor padrão é </a:t>
            </a:r>
            <a:r>
              <a:rPr lang="pt-BR" dirty="0" err="1"/>
              <a:t>left</a:t>
            </a:r>
            <a:r>
              <a:rPr lang="pt-BR" dirty="0"/>
              <a:t>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2 - código 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/>
              <a:t>Um parágrafo com quebra de linhas alinhado ao centro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/>
              <a:t>&gt;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p </a:t>
            </a:r>
            <a:r>
              <a:rPr lang="pt-BR" dirty="0" err="1"/>
              <a:t>align</a:t>
            </a:r>
            <a:r>
              <a:rPr lang="pt-BR" dirty="0"/>
              <a:t>='center'&gt;"Quem crer pudera, tempo em fora, no meu verso,&lt;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Se </a:t>
            </a:r>
            <a:r>
              <a:rPr lang="pt-BR" dirty="0"/>
              <a:t>o vosso alto valor eu proclamasse nele?&lt;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Então </a:t>
            </a:r>
            <a:r>
              <a:rPr lang="pt-BR" dirty="0"/>
              <a:t>– e sabe-o o céu – como em tumba, ao inverso,&lt;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Vossa </a:t>
            </a:r>
            <a:r>
              <a:rPr lang="pt-BR" dirty="0"/>
              <a:t>vida aí oculto e o mais que em vós excele.&lt;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Dissesse </a:t>
            </a:r>
            <a:r>
              <a:rPr lang="pt-BR" dirty="0"/>
              <a:t>eu o que minha alma em vossos olhos sente,&lt;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Vossas </a:t>
            </a:r>
            <a:r>
              <a:rPr lang="pt-BR" dirty="0"/>
              <a:t>graças, fiel, todas enumerasse,&lt;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E </a:t>
            </a:r>
            <a:r>
              <a:rPr lang="pt-BR" dirty="0"/>
              <a:t>o futuro diria: Este poeta mente;&lt;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Beleza </a:t>
            </a:r>
            <a:r>
              <a:rPr lang="pt-BR" dirty="0"/>
              <a:t>assim não há da terra sobre a face".&lt;/</a:t>
            </a:r>
            <a:r>
              <a:rPr lang="pt-BR" dirty="0" smtClean="0"/>
              <a:t>p&gt;</a:t>
            </a:r>
          </a:p>
          <a:p>
            <a:pPr marL="0" indent="0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  <a:r>
              <a:rPr lang="pt-BR" dirty="0"/>
              <a:t/>
            </a:r>
            <a:br>
              <a:rPr lang="pt-BR" dirty="0"/>
            </a:b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20" y="304798"/>
            <a:ext cx="10515600" cy="192156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Formatação </a:t>
            </a:r>
            <a:r>
              <a:rPr lang="pt-BR" b="1" dirty="0"/>
              <a:t>de textos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Principais atributos:</a:t>
            </a:r>
            <a:br>
              <a:rPr lang="pt-BR" b="1" dirty="0" smtClean="0"/>
            </a:b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 smtClean="0"/>
              <a:t>Títulos 					</a:t>
            </a:r>
            <a:r>
              <a:rPr lang="pt-BR" b="1" dirty="0" err="1" smtClean="0"/>
              <a:t>Align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4" y="2464903"/>
            <a:ext cx="9671128" cy="3558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&lt;h1&gt; e &lt;/h1&gt; </a:t>
            </a:r>
            <a:r>
              <a:rPr lang="pt-BR" dirty="0" smtClean="0"/>
              <a:t>Título </a:t>
            </a:r>
            <a:r>
              <a:rPr lang="pt-BR" dirty="0"/>
              <a:t>maior</a:t>
            </a:r>
            <a:r>
              <a:rPr lang="pt-BR" dirty="0" smtClean="0"/>
              <a:t>;		</a:t>
            </a:r>
            <a:r>
              <a:rPr lang="pt-BR" dirty="0" err="1" smtClean="0"/>
              <a:t>align</a:t>
            </a:r>
            <a:r>
              <a:rPr lang="pt-BR" dirty="0"/>
              <a:t>=</a:t>
            </a:r>
            <a:r>
              <a:rPr lang="pt-BR" dirty="0" smtClean="0"/>
              <a:t>'center‘ - centralizado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h2&gt; e &lt;/h2</a:t>
            </a:r>
            <a:r>
              <a:rPr lang="pt-BR" dirty="0" smtClean="0"/>
              <a:t>&gt;				</a:t>
            </a:r>
            <a:r>
              <a:rPr lang="pt-BR" dirty="0" err="1" smtClean="0"/>
              <a:t>align</a:t>
            </a:r>
            <a:r>
              <a:rPr lang="pt-BR" dirty="0" smtClean="0"/>
              <a:t>=‘</a:t>
            </a:r>
            <a:r>
              <a:rPr lang="pt-BR" dirty="0" err="1" smtClean="0"/>
              <a:t>left</a:t>
            </a:r>
            <a:r>
              <a:rPr lang="pt-BR" dirty="0" smtClean="0"/>
              <a:t>‘ – à esquerda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h3&gt; e &lt;/h3</a:t>
            </a:r>
            <a:r>
              <a:rPr lang="pt-BR" dirty="0" smtClean="0"/>
              <a:t>&gt;				</a:t>
            </a:r>
            <a:r>
              <a:rPr lang="pt-BR" dirty="0" err="1" smtClean="0"/>
              <a:t>align</a:t>
            </a:r>
            <a:r>
              <a:rPr lang="pt-BR" dirty="0" smtClean="0"/>
              <a:t>=‘</a:t>
            </a:r>
            <a:r>
              <a:rPr lang="pt-BR" dirty="0" err="1" smtClean="0"/>
              <a:t>right</a:t>
            </a:r>
            <a:r>
              <a:rPr lang="pt-BR" dirty="0" smtClean="0"/>
              <a:t>‘ – à direita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h4&gt; e &lt;/h4</a:t>
            </a:r>
            <a:r>
              <a:rPr lang="pt-BR" dirty="0" smtClean="0"/>
              <a:t>&gt;					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h5&gt; e &lt;/h5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h6&gt; e &lt;/h6&gt; </a:t>
            </a:r>
            <a:r>
              <a:rPr lang="pt-BR" dirty="0" smtClean="0"/>
              <a:t>Título </a:t>
            </a:r>
            <a:r>
              <a:rPr lang="pt-BR" dirty="0"/>
              <a:t>menor.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3 - código 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h1&gt;Título 1 (esquerda)&lt;/h1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h2 </a:t>
            </a:r>
            <a:r>
              <a:rPr lang="pt-BR" dirty="0" err="1"/>
              <a:t>align</a:t>
            </a:r>
            <a:r>
              <a:rPr lang="pt-BR" dirty="0"/>
              <a:t>='</a:t>
            </a:r>
            <a:r>
              <a:rPr lang="pt-BR" dirty="0" err="1"/>
              <a:t>left</a:t>
            </a:r>
            <a:r>
              <a:rPr lang="pt-BR" dirty="0"/>
              <a:t>'&gt;Título 2 (esquerda)&lt;/h2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h3 </a:t>
            </a:r>
            <a:r>
              <a:rPr lang="pt-BR" dirty="0" err="1"/>
              <a:t>align</a:t>
            </a:r>
            <a:r>
              <a:rPr lang="pt-BR" dirty="0"/>
              <a:t>='center'&gt;Título 3 (centro)&lt;/h3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h4 </a:t>
            </a:r>
            <a:r>
              <a:rPr lang="pt-BR" dirty="0" err="1"/>
              <a:t>align</a:t>
            </a:r>
            <a:r>
              <a:rPr lang="pt-BR" dirty="0"/>
              <a:t>='center'&gt;Título 4 (centro)&lt;/h4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h5 </a:t>
            </a:r>
            <a:r>
              <a:rPr lang="pt-BR" dirty="0" err="1"/>
              <a:t>align</a:t>
            </a:r>
            <a:r>
              <a:rPr lang="pt-BR" dirty="0"/>
              <a:t>='</a:t>
            </a:r>
            <a:r>
              <a:rPr lang="pt-BR" dirty="0" err="1"/>
              <a:t>right</a:t>
            </a:r>
            <a:r>
              <a:rPr lang="pt-BR" dirty="0"/>
              <a:t>'&gt;Título 5 (direita)&lt;/h5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/>
              <a:t>h6 </a:t>
            </a:r>
            <a:r>
              <a:rPr lang="pt-BR" dirty="0" err="1"/>
              <a:t>align</a:t>
            </a:r>
            <a:r>
              <a:rPr lang="pt-BR" dirty="0"/>
              <a:t>='</a:t>
            </a:r>
            <a:r>
              <a:rPr lang="pt-BR" dirty="0" err="1"/>
              <a:t>right</a:t>
            </a:r>
            <a:r>
              <a:rPr lang="pt-BR" dirty="0"/>
              <a:t>'&gt;Título 6 (direita)&lt;/h6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Formatação de </a:t>
            </a:r>
            <a:r>
              <a:rPr lang="pt-BR" b="1" dirty="0" smtClean="0"/>
              <a:t>textos:</a:t>
            </a:r>
            <a:br>
              <a:rPr lang="pt-BR" b="1" dirty="0" smtClean="0"/>
            </a:br>
            <a:r>
              <a:rPr lang="pt-BR" b="1" dirty="0" smtClean="0"/>
              <a:t>Formatações </a:t>
            </a:r>
            <a:r>
              <a:rPr lang="pt-BR" b="1" dirty="0"/>
              <a:t>gerais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1" y="1772617"/>
            <a:ext cx="9522041" cy="46414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&lt;b&gt; e &lt;/b&gt; </a:t>
            </a:r>
            <a:r>
              <a:rPr lang="pt-BR" dirty="0" smtClean="0"/>
              <a:t>negrito;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i&gt; e &lt;/i&gt; </a:t>
            </a:r>
            <a:r>
              <a:rPr lang="pt-BR" dirty="0" smtClean="0"/>
              <a:t>itálico;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u&gt; e &lt;/u&gt; </a:t>
            </a:r>
            <a:r>
              <a:rPr lang="pt-BR" dirty="0" smtClean="0"/>
              <a:t>sublinhado;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/>
              <a:t>s&gt; e &lt;/s&gt; </a:t>
            </a:r>
            <a:r>
              <a:rPr lang="pt-BR" dirty="0" smtClean="0"/>
              <a:t>riscado;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/>
              <a:t>font</a:t>
            </a:r>
            <a:r>
              <a:rPr lang="pt-BR" dirty="0"/>
              <a:t>&gt; e &lt;/</a:t>
            </a:r>
            <a:r>
              <a:rPr lang="pt-BR" dirty="0" err="1"/>
              <a:t>font</a:t>
            </a:r>
            <a:r>
              <a:rPr lang="pt-BR" dirty="0"/>
              <a:t>&gt; </a:t>
            </a:r>
            <a:r>
              <a:rPr lang="pt-BR" dirty="0" smtClean="0"/>
              <a:t>- define </a:t>
            </a:r>
            <a:r>
              <a:rPr lang="pt-BR" dirty="0"/>
              <a:t>propriedades da fonte como, tamanho, cor, fundo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Principais </a:t>
            </a:r>
            <a:r>
              <a:rPr lang="pt-BR" dirty="0"/>
              <a:t>atributos de &lt;</a:t>
            </a:r>
            <a:r>
              <a:rPr lang="pt-BR" dirty="0" err="1"/>
              <a:t>font</a:t>
            </a:r>
            <a:r>
              <a:rPr lang="pt-BR" dirty="0" smtClean="0"/>
              <a:t>&gt;</a:t>
            </a:r>
          </a:p>
          <a:p>
            <a:pPr algn="just"/>
            <a:r>
              <a:rPr lang="pt-BR" dirty="0" err="1" smtClean="0"/>
              <a:t>size</a:t>
            </a:r>
            <a:r>
              <a:rPr lang="pt-BR" dirty="0" smtClean="0"/>
              <a:t> - conjunto </a:t>
            </a:r>
            <a:r>
              <a:rPr lang="pt-BR" dirty="0"/>
              <a:t>de tamanhos: {1, ..., 7}, sendo 1 o menor </a:t>
            </a:r>
            <a:r>
              <a:rPr lang="pt-BR" dirty="0" smtClean="0"/>
              <a:t>tamanho</a:t>
            </a:r>
            <a:r>
              <a:rPr lang="pt-BR" dirty="0"/>
              <a:t> </a:t>
            </a:r>
            <a:r>
              <a:rPr lang="pt-BR" dirty="0" smtClean="0"/>
              <a:t>( </a:t>
            </a:r>
            <a:r>
              <a:rPr lang="pt-BR" dirty="0"/>
              <a:t>utilizado para definir o tamanho do </a:t>
            </a:r>
            <a:r>
              <a:rPr lang="pt-BR" dirty="0" smtClean="0"/>
              <a:t>texto);</a:t>
            </a:r>
          </a:p>
          <a:p>
            <a:pPr algn="just"/>
            <a:r>
              <a:rPr lang="pt-BR" dirty="0" smtClean="0"/>
              <a:t>color - </a:t>
            </a:r>
            <a:r>
              <a:rPr lang="pt-BR" dirty="0"/>
              <a:t>mesmo conjunto de cores do atributo </a:t>
            </a:r>
            <a:r>
              <a:rPr lang="pt-BR" dirty="0" err="1" smtClean="0"/>
              <a:t>bgcolor</a:t>
            </a:r>
            <a:r>
              <a:rPr lang="pt-BR" dirty="0" smtClean="0"/>
              <a:t>: </a:t>
            </a:r>
            <a:r>
              <a:rPr lang="pt-BR" dirty="0"/>
              <a:t>utilizado para definir a cor da letra.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B09951BC-979E-14D1-2015-08E28863B05B}"/>
              </a:ext>
            </a:extLst>
          </p:cNvPr>
          <p:cNvSpPr/>
          <p:nvPr/>
        </p:nvSpPr>
        <p:spPr>
          <a:xfrm>
            <a:off x="6639339" y="2673626"/>
            <a:ext cx="824948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4 - código 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825624"/>
            <a:ext cx="9737389" cy="45619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&lt;h2&gt;Formatações </a:t>
            </a:r>
            <a:r>
              <a:rPr lang="pt-BR" dirty="0"/>
              <a:t>gerais:&lt;/</a:t>
            </a:r>
            <a:r>
              <a:rPr lang="pt-BR" dirty="0" smtClean="0"/>
              <a:t>h2&gt;</a:t>
            </a:r>
          </a:p>
          <a:p>
            <a:pPr marL="0" indent="0" algn="just">
              <a:buNone/>
            </a:pPr>
            <a:r>
              <a:rPr lang="pt-BR" dirty="0" smtClean="0"/>
              <a:t>	Negrito</a:t>
            </a:r>
            <a:r>
              <a:rPr lang="pt-BR" dirty="0"/>
              <a:t>: &lt;b&gt;texto&lt;/b</a:t>
            </a:r>
            <a:r>
              <a:rPr lang="pt-BR" dirty="0" smtClean="0"/>
              <a:t>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Itálico</a:t>
            </a:r>
            <a:r>
              <a:rPr lang="pt-BR" dirty="0"/>
              <a:t>: &lt;i&gt;texto&lt;/i&gt;&lt;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Sublinhado</a:t>
            </a:r>
            <a:r>
              <a:rPr lang="pt-BR" dirty="0"/>
              <a:t>: &lt;u&gt;texto&lt;/u&gt;&lt;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Riscado</a:t>
            </a:r>
            <a:r>
              <a:rPr lang="pt-BR" dirty="0"/>
              <a:t>: &lt;s&gt;texto&lt;/s&gt;&lt;</a:t>
            </a:r>
            <a:r>
              <a:rPr lang="pt-BR" dirty="0" err="1"/>
              <a:t>br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 err="1"/>
              <a:t>font</a:t>
            </a:r>
            <a:r>
              <a:rPr lang="pt-BR" dirty="0"/>
              <a:t> color='</a:t>
            </a:r>
            <a:r>
              <a:rPr lang="pt-BR" dirty="0" err="1"/>
              <a:t>red</a:t>
            </a:r>
            <a:r>
              <a:rPr lang="pt-BR" dirty="0"/>
              <a:t>' </a:t>
            </a:r>
            <a:r>
              <a:rPr lang="pt-BR" dirty="0" err="1"/>
              <a:t>size</a:t>
            </a:r>
            <a:r>
              <a:rPr lang="pt-BR" dirty="0"/>
              <a:t>='2'&gt;Vermelho tamanho 2&lt;/</a:t>
            </a:r>
            <a:r>
              <a:rPr lang="pt-BR" dirty="0" err="1"/>
              <a:t>font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 smtClean="0"/>
              <a:t>/&gt;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 err="1"/>
              <a:t>font</a:t>
            </a:r>
            <a:r>
              <a:rPr lang="pt-BR" dirty="0"/>
              <a:t> color='#0000FF' </a:t>
            </a:r>
            <a:r>
              <a:rPr lang="pt-BR" dirty="0" err="1"/>
              <a:t>size</a:t>
            </a:r>
            <a:r>
              <a:rPr lang="pt-BR" dirty="0"/>
              <a:t>='5'&gt;Azul tamanho 5&lt;/</a:t>
            </a:r>
            <a:r>
              <a:rPr lang="pt-BR" dirty="0" err="1"/>
              <a:t>font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Trabalhando </a:t>
            </a:r>
            <a:r>
              <a:rPr lang="pt-BR" b="1" dirty="0"/>
              <a:t>com figuras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Inserção: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1837981"/>
            <a:ext cx="9522041" cy="41974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&lt;p </a:t>
            </a:r>
            <a:r>
              <a:rPr lang="pt-BR" dirty="0" err="1" smtClean="0"/>
              <a:t>align</a:t>
            </a:r>
            <a:r>
              <a:rPr lang="pt-BR" dirty="0" smtClean="0"/>
              <a:t>=“center”&gt;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 smtClean="0"/>
              <a:t>=“./Imagens/teste.png” </a:t>
            </a:r>
            <a:r>
              <a:rPr lang="pt-BR" dirty="0" err="1" smtClean="0"/>
              <a:t>alt</a:t>
            </a:r>
            <a:r>
              <a:rPr lang="pt-BR" dirty="0" smtClean="0"/>
              <a:t>=“foto de Augusto dos Anjos”  </a:t>
            </a:r>
            <a:r>
              <a:rPr lang="pt-BR" dirty="0" err="1" smtClean="0"/>
              <a:t>border</a:t>
            </a:r>
            <a:r>
              <a:rPr lang="pt-BR" dirty="0" smtClean="0"/>
              <a:t>=“1 </a:t>
            </a:r>
            <a:r>
              <a:rPr lang="pt-BR" dirty="0" err="1" smtClean="0"/>
              <a:t>px</a:t>
            </a:r>
            <a:r>
              <a:rPr lang="pt-BR" dirty="0" smtClean="0"/>
              <a:t> </a:t>
            </a:r>
            <a:r>
              <a:rPr lang="pt-BR" dirty="0" err="1" smtClean="0"/>
              <a:t>solid</a:t>
            </a:r>
            <a:r>
              <a:rPr lang="pt-BR" dirty="0" smtClean="0"/>
              <a:t> #</a:t>
            </a:r>
            <a:r>
              <a:rPr lang="pt-BR" dirty="0" err="1" smtClean="0"/>
              <a:t>ffff</a:t>
            </a:r>
            <a:r>
              <a:rPr lang="pt-BR" dirty="0" smtClean="0"/>
              <a:t>”</a:t>
            </a:r>
            <a:r>
              <a:rPr lang="pt-BR" dirty="0" smtClean="0"/>
              <a:t>&gt; </a:t>
            </a:r>
            <a:r>
              <a:rPr lang="pt-BR" dirty="0" smtClean="0"/>
              <a:t>insere </a:t>
            </a:r>
            <a:r>
              <a:rPr lang="pt-BR" dirty="0"/>
              <a:t>uma figura</a:t>
            </a:r>
            <a:r>
              <a:rPr lang="pt-BR" dirty="0" smtClean="0"/>
              <a:t>. &lt;/</a:t>
            </a:r>
            <a:r>
              <a:rPr lang="pt-BR" dirty="0" err="1" smtClean="0"/>
              <a:t>img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&lt;/p&gt;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Principais atributos:</a:t>
            </a:r>
          </a:p>
          <a:p>
            <a:pPr algn="just"/>
            <a:r>
              <a:rPr lang="pt-BR" dirty="0" err="1" smtClean="0"/>
              <a:t>align;src</a:t>
            </a:r>
            <a:r>
              <a:rPr lang="pt-BR" dirty="0" smtClean="0"/>
              <a:t> - </a:t>
            </a:r>
            <a:r>
              <a:rPr lang="pt-BR" dirty="0"/>
              <a:t>indica onde está a imagem</a:t>
            </a:r>
            <a:r>
              <a:rPr lang="pt-BR" dirty="0" smtClean="0"/>
              <a:t>;</a:t>
            </a:r>
          </a:p>
          <a:p>
            <a:pPr algn="just"/>
            <a:r>
              <a:rPr lang="pt-BR" dirty="0" err="1" smtClean="0"/>
              <a:t>border</a:t>
            </a:r>
            <a:r>
              <a:rPr lang="pt-BR" dirty="0" smtClean="0"/>
              <a:t> - </a:t>
            </a:r>
            <a:r>
              <a:rPr lang="pt-BR" dirty="0"/>
              <a:t>define a espessura da borda</a:t>
            </a:r>
            <a:r>
              <a:rPr lang="pt-BR" dirty="0" smtClean="0"/>
              <a:t>; (1 </a:t>
            </a:r>
            <a:r>
              <a:rPr lang="pt-BR" dirty="0" err="1" smtClean="0"/>
              <a:t>px</a:t>
            </a:r>
            <a:r>
              <a:rPr lang="pt-BR" dirty="0" smtClean="0"/>
              <a:t>, 2px, 50 </a:t>
            </a:r>
            <a:r>
              <a:rPr lang="pt-BR" dirty="0" err="1" smtClean="0"/>
              <a:t>px</a:t>
            </a:r>
            <a:endParaRPr lang="pt-BR" dirty="0" smtClean="0"/>
          </a:p>
          <a:p>
            <a:pPr algn="just"/>
            <a:r>
              <a:rPr lang="pt-BR" dirty="0" err="1"/>
              <a:t>width</a:t>
            </a:r>
            <a:r>
              <a:rPr lang="pt-BR" dirty="0"/>
              <a:t>  define a largura. (50%) ou (100 </a:t>
            </a:r>
            <a:r>
              <a:rPr lang="pt-BR" dirty="0" err="1"/>
              <a:t>px</a:t>
            </a:r>
            <a:r>
              <a:rPr lang="pt-BR" dirty="0" smtClean="0"/>
              <a:t>) – torna proporcional</a:t>
            </a:r>
            <a:endParaRPr lang="pt-BR" b="1" u="sng" dirty="0"/>
          </a:p>
          <a:p>
            <a:pPr algn="just"/>
            <a:r>
              <a:rPr lang="pt-BR" dirty="0" err="1" smtClean="0"/>
              <a:t>height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/>
              <a:t>define a altura</a:t>
            </a:r>
            <a:r>
              <a:rPr lang="pt-BR" dirty="0"/>
              <a:t>; (100 </a:t>
            </a:r>
            <a:r>
              <a:rPr lang="pt-BR" dirty="0" err="1"/>
              <a:t>px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</a:t>
            </a:r>
            <a:r>
              <a:rPr lang="pt-BR" b="1" dirty="0"/>
              <a:t>5 - código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918390"/>
            <a:ext cx="10187963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 background='fundo_exemplo.jpg</a:t>
            </a:r>
            <a:r>
              <a:rPr lang="pt-BR" dirty="0" smtClean="0"/>
              <a:t>'&gt;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='imagem/sol.jpg' </a:t>
            </a:r>
            <a:r>
              <a:rPr lang="pt-BR" dirty="0" err="1"/>
              <a:t>border</a:t>
            </a:r>
            <a:r>
              <a:rPr lang="pt-BR" dirty="0"/>
              <a:t>='2px</a:t>
            </a:r>
            <a:r>
              <a:rPr lang="pt-BR" dirty="0" smtClean="0"/>
              <a:t>'/&gt;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='imagem/sol.jpg' </a:t>
            </a:r>
            <a:r>
              <a:rPr lang="pt-BR" dirty="0" err="1"/>
              <a:t>height</a:t>
            </a:r>
            <a:r>
              <a:rPr lang="pt-BR" dirty="0"/>
              <a:t>='100px' </a:t>
            </a:r>
            <a:r>
              <a:rPr lang="pt-BR" dirty="0" err="1"/>
              <a:t>width</a:t>
            </a:r>
            <a:r>
              <a:rPr lang="pt-BR" dirty="0"/>
              <a:t>='200px</a:t>
            </a:r>
            <a:r>
              <a:rPr lang="pt-BR" dirty="0" smtClean="0"/>
              <a:t>;'/&gt;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='imagem/sol.jpg' </a:t>
            </a:r>
            <a:r>
              <a:rPr lang="pt-BR" dirty="0" err="1"/>
              <a:t>height</a:t>
            </a:r>
            <a:r>
              <a:rPr lang="pt-BR" dirty="0"/>
              <a:t>='150px</a:t>
            </a:r>
            <a:r>
              <a:rPr lang="pt-BR" dirty="0" smtClean="0"/>
              <a:t>'/&gt;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65125"/>
            <a:ext cx="10823713" cy="1325563"/>
          </a:xfrm>
        </p:spPr>
        <p:txBody>
          <a:bodyPr/>
          <a:lstStyle/>
          <a:p>
            <a:r>
              <a:rPr lang="pt-BR" b="1" dirty="0" smtClean="0"/>
              <a:t>Quebras de Linhas/</a:t>
            </a:r>
            <a:br>
              <a:rPr lang="pt-BR" b="1" dirty="0" smtClean="0"/>
            </a:br>
            <a:r>
              <a:rPr lang="pt-BR" b="1" dirty="0" smtClean="0"/>
              <a:t>Separação da página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918390"/>
            <a:ext cx="9660835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hr</a:t>
            </a:r>
            <a:r>
              <a:rPr lang="pt-BR" dirty="0" smtClean="0"/>
              <a:t>&gt; Horizontal </a:t>
            </a:r>
            <a:r>
              <a:rPr lang="pt-BR" dirty="0" err="1" smtClean="0"/>
              <a:t>Rules</a:t>
            </a:r>
            <a:r>
              <a:rPr lang="pt-BR" dirty="0" smtClean="0"/>
              <a:t> (não possui </a:t>
            </a:r>
            <a:r>
              <a:rPr lang="pt-BR" dirty="0" err="1" smtClean="0"/>
              <a:t>fechamneto</a:t>
            </a:r>
            <a:r>
              <a:rPr lang="pt-BR" dirty="0" smtClean="0"/>
              <a:t>)</a:t>
            </a:r>
          </a:p>
          <a:p>
            <a:pPr algn="just"/>
            <a:r>
              <a:rPr lang="pt-BR" dirty="0" smtClean="0"/>
              <a:t>A </a:t>
            </a:r>
            <a:r>
              <a:rPr lang="pt-BR" dirty="0" err="1"/>
              <a:t>tag</a:t>
            </a:r>
            <a:r>
              <a:rPr lang="pt-BR" dirty="0"/>
              <a:t> &lt;</a:t>
            </a:r>
            <a:r>
              <a:rPr lang="pt-BR" dirty="0" err="1"/>
              <a:t>hr</a:t>
            </a:r>
            <a:r>
              <a:rPr lang="pt-BR" dirty="0"/>
              <a:t>&gt; é um elemento HTML que representa uma quebra de linha temática entre elementos HTML.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&lt;</a:t>
            </a:r>
            <a:r>
              <a:rPr lang="pt-BR" dirty="0" err="1"/>
              <a:t>hr</a:t>
            </a:r>
            <a:r>
              <a:rPr lang="pt-BR" dirty="0"/>
              <a:t>&gt; é exibido como uma linha horizontal separando os conteúdos de uma página web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Ajuda a fazer uma mudança de tema como uma seção.</a:t>
            </a:r>
          </a:p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/>
              <a:t>hr</a:t>
            </a:r>
            <a:r>
              <a:rPr lang="pt-BR" dirty="0"/>
              <a:t> </a:t>
            </a:r>
            <a:r>
              <a:rPr lang="pt-BR" dirty="0" err="1"/>
              <a:t>noshade</a:t>
            </a:r>
            <a:r>
              <a:rPr lang="pt-BR" dirty="0" smtClean="0"/>
              <a:t>&gt;</a:t>
            </a:r>
          </a:p>
          <a:p>
            <a:pPr algn="just"/>
            <a:r>
              <a:rPr lang="pt-BR" dirty="0" smtClean="0"/>
              <a:t>Inserindo </a:t>
            </a:r>
            <a:r>
              <a:rPr lang="pt-BR" dirty="0"/>
              <a:t>este atributo é eliminado a sombra da linha, dando um efeito tridimensional.</a:t>
            </a:r>
            <a:endParaRPr lang="pt-BR" dirty="0" smtClean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246807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Instrutor: </a:t>
            </a:r>
            <a:r>
              <a:rPr lang="pt-BR" dirty="0" smtClean="0"/>
              <a:t>Anthony Samuel Freitas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 prática...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Exemplo 6 </a:t>
            </a:r>
            <a:r>
              <a:rPr lang="pt-BR" b="1" dirty="0"/>
              <a:t>- código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918390"/>
            <a:ext cx="10151166" cy="41974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&lt;h1&gt; HTML  BÁSICO&lt;h2&gt;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hr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&lt;p&gt;É </a:t>
            </a:r>
            <a:r>
              <a:rPr lang="pt-BR" dirty="0"/>
              <a:t>interessante utilizarmos uma linha horizontal sempre que desejarmos separar o título do restante do documento, ou ainda, quando julgarmos apropriado dividir em blocos um documento que contenha informações diferenciadas. </a:t>
            </a:r>
            <a:r>
              <a:rPr lang="pt-BR" dirty="0" smtClean="0"/>
              <a:t>&lt;/p&gt;</a:t>
            </a:r>
          </a:p>
          <a:p>
            <a:pPr marL="0" indent="0" algn="just">
              <a:buNone/>
            </a:pPr>
            <a:r>
              <a:rPr lang="pt-BR" dirty="0" smtClean="0"/>
              <a:t>	&lt;</a:t>
            </a:r>
            <a:r>
              <a:rPr lang="pt-BR" dirty="0" err="1"/>
              <a:t>hr</a:t>
            </a:r>
            <a:r>
              <a:rPr lang="pt-BR" dirty="0"/>
              <a:t> </a:t>
            </a:r>
            <a:r>
              <a:rPr lang="pt-BR" dirty="0" err="1"/>
              <a:t>noshade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&lt;p&gt;</a:t>
            </a:r>
            <a:r>
              <a:rPr lang="pt-BR" dirty="0"/>
              <a:t> Inserindo este atributo é eliminado a sombra da linha, dando um efeito tridimensional</a:t>
            </a:r>
            <a:r>
              <a:rPr lang="pt-BR" dirty="0" smtClean="0"/>
              <a:t>.&lt;/p&gt;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404881"/>
            <a:ext cx="10515600" cy="1325563"/>
          </a:xfrm>
        </p:spPr>
        <p:txBody>
          <a:bodyPr/>
          <a:lstStyle/>
          <a:p>
            <a:r>
              <a:rPr lang="pt-BR" b="1" dirty="0"/>
              <a:t>Organização dos </a:t>
            </a:r>
            <a:r>
              <a:rPr lang="pt-BR" b="1" dirty="0" smtClean="0"/>
              <a:t>elementos</a:t>
            </a:r>
            <a:br>
              <a:rPr lang="pt-BR" b="1" dirty="0" smtClean="0"/>
            </a:br>
            <a:r>
              <a:rPr lang="pt-BR" b="1" dirty="0" smtClean="0"/>
              <a:t>Listas: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ul</a:t>
            </a:r>
            <a:r>
              <a:rPr lang="pt-BR" dirty="0"/>
              <a:t>&gt; e &lt;/</a:t>
            </a:r>
            <a:r>
              <a:rPr lang="pt-BR" dirty="0" err="1"/>
              <a:t>ul</a:t>
            </a:r>
            <a:r>
              <a:rPr lang="pt-BR" dirty="0"/>
              <a:t>&gt; </a:t>
            </a:r>
            <a:r>
              <a:rPr lang="pt-BR" dirty="0" smtClean="0"/>
              <a:t>- lista </a:t>
            </a:r>
            <a:r>
              <a:rPr lang="pt-BR" dirty="0"/>
              <a:t>não-ordenada (</a:t>
            </a:r>
            <a:r>
              <a:rPr lang="pt-BR" dirty="0" err="1"/>
              <a:t>Unordered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 smtClean="0"/>
              <a:t>);</a:t>
            </a:r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ol</a:t>
            </a:r>
            <a:r>
              <a:rPr lang="pt-BR" dirty="0"/>
              <a:t>&gt; e &lt;/</a:t>
            </a:r>
            <a:r>
              <a:rPr lang="pt-BR" dirty="0" err="1"/>
              <a:t>ol</a:t>
            </a:r>
            <a:r>
              <a:rPr lang="pt-BR" dirty="0"/>
              <a:t>&gt; </a:t>
            </a:r>
            <a:r>
              <a:rPr lang="pt-BR" dirty="0" smtClean="0"/>
              <a:t>- </a:t>
            </a:r>
            <a:r>
              <a:rPr lang="pt-BR" dirty="0"/>
              <a:t>lista ordenada (</a:t>
            </a:r>
            <a:r>
              <a:rPr lang="pt-BR" dirty="0" err="1"/>
              <a:t>Ordered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 smtClean="0"/>
              <a:t>);</a:t>
            </a:r>
          </a:p>
          <a:p>
            <a:pPr algn="just"/>
            <a:r>
              <a:rPr lang="pt-BR" dirty="0" smtClean="0"/>
              <a:t>&lt;</a:t>
            </a:r>
            <a:r>
              <a:rPr lang="pt-BR" dirty="0"/>
              <a:t>li&gt; e &lt;/li&gt; </a:t>
            </a:r>
            <a:r>
              <a:rPr lang="pt-BR" dirty="0" smtClean="0"/>
              <a:t>- </a:t>
            </a:r>
            <a:r>
              <a:rPr lang="pt-BR" dirty="0"/>
              <a:t>item da lista (</a:t>
            </a:r>
            <a:r>
              <a:rPr lang="pt-BR" dirty="0" err="1"/>
              <a:t>List</a:t>
            </a:r>
            <a:r>
              <a:rPr lang="pt-BR" dirty="0"/>
              <a:t> Item</a:t>
            </a:r>
            <a:r>
              <a:rPr lang="pt-BR" dirty="0" smtClean="0"/>
              <a:t>) </a:t>
            </a:r>
          </a:p>
          <a:p>
            <a:pPr lvl="1" algn="just"/>
            <a:r>
              <a:rPr lang="pt-BR" dirty="0" smtClean="0"/>
              <a:t>Deve </a:t>
            </a:r>
            <a:r>
              <a:rPr lang="pt-BR" dirty="0"/>
              <a:t>ser utilizado dentro da </a:t>
            </a:r>
            <a:r>
              <a:rPr lang="pt-BR" dirty="0" err="1"/>
              <a:t>ol</a:t>
            </a:r>
            <a:r>
              <a:rPr lang="pt-BR" dirty="0"/>
              <a:t> ou da </a:t>
            </a:r>
            <a:r>
              <a:rPr lang="pt-BR" dirty="0" err="1"/>
              <a:t>ul</a:t>
            </a:r>
            <a:r>
              <a:rPr lang="pt-BR" dirty="0"/>
              <a:t>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(</a:t>
            </a:r>
            <a:r>
              <a:rPr lang="pt-BR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6" y="1825625"/>
            <a:ext cx="96578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Principal </a:t>
            </a:r>
            <a:r>
              <a:rPr lang="pt-BR" dirty="0"/>
              <a:t>atributo das </a:t>
            </a:r>
            <a:r>
              <a:rPr lang="pt-BR" dirty="0" smtClean="0"/>
              <a:t>listas:</a:t>
            </a:r>
          </a:p>
          <a:p>
            <a:pPr marL="0" indent="0">
              <a:buNone/>
            </a:pPr>
            <a:r>
              <a:rPr lang="pt-BR" dirty="0" err="1" smtClean="0"/>
              <a:t>Type</a:t>
            </a:r>
            <a:r>
              <a:rPr lang="pt-BR" dirty="0" smtClean="0"/>
              <a:t>: conjunto </a:t>
            </a:r>
            <a:r>
              <a:rPr lang="pt-BR" dirty="0"/>
              <a:t>de tipos: {1, a, A, i, I, </a:t>
            </a:r>
            <a:r>
              <a:rPr lang="pt-BR" dirty="0" err="1"/>
              <a:t>circle</a:t>
            </a:r>
            <a:r>
              <a:rPr lang="pt-BR" dirty="0"/>
              <a:t>, </a:t>
            </a:r>
            <a:r>
              <a:rPr lang="pt-BR" dirty="0" err="1"/>
              <a:t>disc</a:t>
            </a:r>
            <a:r>
              <a:rPr lang="pt-BR" dirty="0"/>
              <a:t>, </a:t>
            </a:r>
            <a:r>
              <a:rPr lang="pt-BR" dirty="0" err="1"/>
              <a:t>square</a:t>
            </a:r>
            <a:r>
              <a:rPr lang="pt-BR" dirty="0" smtClean="0"/>
              <a:t>};</a:t>
            </a:r>
          </a:p>
          <a:p>
            <a:pPr marL="0" indent="0">
              <a:buNone/>
            </a:pPr>
            <a:r>
              <a:rPr lang="pt-BR" dirty="0" smtClean="0"/>
              <a:t>É utilizado </a:t>
            </a:r>
            <a:r>
              <a:rPr lang="pt-BR" dirty="0"/>
              <a:t>para definir o marcador a ser utilizado na lista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</a:t>
            </a:r>
            <a:r>
              <a:rPr lang="pt-BR" dirty="0"/>
              <a:t>TAG </a:t>
            </a:r>
            <a:r>
              <a:rPr lang="pt-BR" dirty="0" err="1"/>
              <a:t>ol</a:t>
            </a:r>
            <a:r>
              <a:rPr lang="pt-BR" dirty="0"/>
              <a:t> utiliza apenas os valores {1, a, A, i, I</a:t>
            </a:r>
            <a:r>
              <a:rPr lang="pt-BR" dirty="0" smtClean="0"/>
              <a:t>};</a:t>
            </a:r>
          </a:p>
          <a:p>
            <a:r>
              <a:rPr lang="pt-BR" dirty="0" smtClean="0"/>
              <a:t>a </a:t>
            </a:r>
            <a:r>
              <a:rPr lang="pt-BR" dirty="0"/>
              <a:t>TAG </a:t>
            </a:r>
            <a:r>
              <a:rPr lang="pt-BR" dirty="0" err="1"/>
              <a:t>ul</a:t>
            </a:r>
            <a:r>
              <a:rPr lang="pt-BR" dirty="0"/>
              <a:t> utiliza apenas os valores {</a:t>
            </a:r>
            <a:r>
              <a:rPr lang="pt-BR" dirty="0" err="1"/>
              <a:t>circle</a:t>
            </a:r>
            <a:r>
              <a:rPr lang="pt-BR" dirty="0"/>
              <a:t>, </a:t>
            </a:r>
            <a:r>
              <a:rPr lang="pt-BR" dirty="0" err="1"/>
              <a:t>disc</a:t>
            </a:r>
            <a:r>
              <a:rPr lang="pt-BR" dirty="0"/>
              <a:t>, </a:t>
            </a:r>
            <a:r>
              <a:rPr lang="pt-BR" dirty="0" err="1"/>
              <a:t>square</a:t>
            </a:r>
            <a:r>
              <a:rPr lang="pt-BR" dirty="0" smtClean="0"/>
              <a:t>};</a:t>
            </a:r>
          </a:p>
          <a:p>
            <a:r>
              <a:rPr lang="pt-BR" dirty="0" smtClean="0"/>
              <a:t>a </a:t>
            </a:r>
            <a:r>
              <a:rPr lang="pt-BR" dirty="0"/>
              <a:t>TAG li utiliza qualquer um dos tipos </a:t>
            </a:r>
            <a:r>
              <a:rPr lang="pt-BR" dirty="0" smtClean="0"/>
              <a:t>apresentados.</a:t>
            </a:r>
          </a:p>
          <a:p>
            <a:pPr marL="0" indent="0">
              <a:buNone/>
            </a:pPr>
            <a:r>
              <a:rPr lang="pt-BR" dirty="0" smtClean="0"/>
              <a:t>Pode-se </a:t>
            </a:r>
            <a:r>
              <a:rPr lang="pt-BR" dirty="0"/>
              <a:t>usar o </a:t>
            </a:r>
            <a:r>
              <a:rPr lang="pt-BR" dirty="0" err="1"/>
              <a:t>type</a:t>
            </a:r>
            <a:r>
              <a:rPr lang="pt-BR" dirty="0"/>
              <a:t> como </a:t>
            </a:r>
            <a:r>
              <a:rPr lang="pt-BR" b="1" dirty="0" err="1"/>
              <a:t>none</a:t>
            </a:r>
            <a:r>
              <a:rPr lang="pt-BR" dirty="0"/>
              <a:t> para que não mostre nenhum marcador.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1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19269"/>
            <a:ext cx="10094844" cy="864361"/>
          </a:xfrm>
        </p:spPr>
        <p:txBody>
          <a:bodyPr>
            <a:normAutofit fontScale="90000"/>
          </a:bodyPr>
          <a:lstStyle/>
          <a:p>
            <a:pPr>
              <a:tabLst>
                <a:tab pos="1166813" algn="l"/>
              </a:tabLst>
            </a:pPr>
            <a:r>
              <a:rPr lang="pt-BR" sz="6600" dirty="0"/>
              <a:t> </a:t>
            </a:r>
            <a:r>
              <a:rPr lang="pt-BR" sz="6600" b="1" dirty="0"/>
              <a:t>Na prática... </a:t>
            </a:r>
            <a:r>
              <a:rPr lang="pt-BR" sz="6600" b="1" dirty="0" smtClean="0"/>
              <a:t> </a:t>
            </a:r>
            <a:r>
              <a:rPr lang="pt-BR" sz="6000" b="1" dirty="0" smtClean="0"/>
              <a:t>Exemplo </a:t>
            </a:r>
            <a:r>
              <a:rPr lang="pt-BR" sz="6000" b="1" dirty="0"/>
              <a:t>6 - </a:t>
            </a:r>
            <a:r>
              <a:rPr lang="pt-BR" sz="6000" b="1" dirty="0" smtClean="0"/>
              <a:t>código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838338"/>
            <a:ext cx="9830154" cy="601966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 smtClean="0"/>
              <a:t>&lt;</a:t>
            </a:r>
            <a:r>
              <a:rPr lang="pt-BR" sz="2000" b="1" dirty="0" err="1" smtClean="0"/>
              <a:t>ol</a:t>
            </a:r>
            <a:r>
              <a:rPr lang="pt-BR" sz="2000" b="1" dirty="0" smtClean="0"/>
              <a:t> </a:t>
            </a:r>
            <a:r>
              <a:rPr lang="pt-BR" sz="2000" b="1" dirty="0" err="1"/>
              <a:t>type</a:t>
            </a:r>
            <a:r>
              <a:rPr lang="pt-BR" sz="2000" b="1" dirty="0"/>
              <a:t>='i'&gt; </a:t>
            </a:r>
            <a:endParaRPr lang="pt-BR" sz="2000" b="1" dirty="0" smtClean="0"/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 smtClean="0"/>
              <a:t>	&lt;</a:t>
            </a:r>
            <a:r>
              <a:rPr lang="pt-BR" sz="2000" b="1" dirty="0"/>
              <a:t>li&gt;Cores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	&lt;</a:t>
            </a:r>
            <a:r>
              <a:rPr lang="pt-BR" sz="2000" b="1" dirty="0" err="1"/>
              <a:t>ul</a:t>
            </a:r>
            <a:r>
              <a:rPr lang="pt-BR" sz="2000" b="1" dirty="0"/>
              <a:t>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square</a:t>
            </a:r>
            <a:r>
              <a:rPr lang="pt-BR" sz="2000" b="1" dirty="0"/>
              <a:t>'&gt;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</a:t>
            </a:r>
            <a:r>
              <a:rPr lang="pt-BR" sz="2000" b="1" dirty="0" smtClean="0"/>
              <a:t>	&lt;</a:t>
            </a:r>
            <a:r>
              <a:rPr lang="pt-BR" sz="2000" b="1" dirty="0"/>
              <a:t>li&gt;&lt;</a:t>
            </a:r>
            <a:r>
              <a:rPr lang="pt-BR" sz="2000" b="1" dirty="0" err="1"/>
              <a:t>font</a:t>
            </a:r>
            <a:r>
              <a:rPr lang="pt-BR" sz="2000" b="1" dirty="0"/>
              <a:t> face color="</a:t>
            </a:r>
            <a:r>
              <a:rPr lang="pt-BR" sz="2000" b="1" dirty="0" err="1"/>
              <a:t>red</a:t>
            </a:r>
            <a:r>
              <a:rPr lang="pt-BR" sz="2000" b="1" dirty="0"/>
              <a:t>"&gt;Vermelho&lt;/li&gt;&lt;/</a:t>
            </a:r>
            <a:r>
              <a:rPr lang="pt-BR" sz="2000" b="1" dirty="0" err="1"/>
              <a:t>font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</a:t>
            </a:r>
            <a:r>
              <a:rPr lang="pt-BR" sz="2000" b="1" dirty="0" smtClean="0"/>
              <a:t>	&lt;</a:t>
            </a:r>
            <a:r>
              <a:rPr lang="pt-BR" sz="2000" b="1" dirty="0"/>
              <a:t>li&gt;&lt;</a:t>
            </a:r>
            <a:r>
              <a:rPr lang="pt-BR" sz="2000" b="1" dirty="0" err="1"/>
              <a:t>font</a:t>
            </a:r>
            <a:r>
              <a:rPr lang="pt-BR" sz="2000" b="1" dirty="0"/>
              <a:t> </a:t>
            </a:r>
            <a:r>
              <a:rPr lang="pt-BR" sz="2000" b="1" dirty="0" smtClean="0"/>
              <a:t>face=“Book </a:t>
            </a:r>
            <a:r>
              <a:rPr lang="pt-BR" sz="2000" b="1" dirty="0" err="1" smtClean="0"/>
              <a:t>Antiqua</a:t>
            </a:r>
            <a:r>
              <a:rPr lang="pt-BR" sz="2000" b="1" dirty="0" smtClean="0"/>
              <a:t>"&gt;Fonte Book </a:t>
            </a:r>
            <a:r>
              <a:rPr lang="pt-BR" sz="2000" b="1" dirty="0" err="1" smtClean="0"/>
              <a:t>Antiqua</a:t>
            </a:r>
            <a:r>
              <a:rPr lang="pt-BR" sz="2000" b="1" dirty="0" smtClean="0"/>
              <a:t>&lt;/</a:t>
            </a:r>
            <a:r>
              <a:rPr lang="pt-BR" sz="2000" b="1" dirty="0"/>
              <a:t>li&gt;&lt;/</a:t>
            </a:r>
            <a:r>
              <a:rPr lang="pt-BR" sz="2000" b="1" dirty="0" err="1"/>
              <a:t>font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</a:t>
            </a:r>
            <a:r>
              <a:rPr lang="pt-BR" sz="2000" b="1" dirty="0" smtClean="0"/>
              <a:t>	&lt;</a:t>
            </a:r>
            <a:r>
              <a:rPr lang="pt-BR" sz="2000" b="1" dirty="0"/>
              <a:t>li&gt;&lt;</a:t>
            </a:r>
            <a:r>
              <a:rPr lang="pt-BR" sz="2000" b="1" dirty="0" err="1"/>
              <a:t>font</a:t>
            </a:r>
            <a:r>
              <a:rPr lang="pt-BR" sz="2000" b="1" dirty="0"/>
              <a:t> face color="blue"&gt;Azul&lt;/li&gt;&lt;/</a:t>
            </a:r>
            <a:r>
              <a:rPr lang="pt-BR" sz="2000" b="1" dirty="0" err="1"/>
              <a:t>font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	&lt;/</a:t>
            </a:r>
            <a:r>
              <a:rPr lang="pt-BR" sz="2000" b="1" dirty="0" err="1"/>
              <a:t>ul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&lt;/</a:t>
            </a:r>
            <a:r>
              <a:rPr lang="pt-BR" sz="2000" b="1" dirty="0"/>
              <a:t>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</a:t>
            </a:r>
            <a:r>
              <a:rPr lang="pt-BR" sz="2000" b="1" dirty="0" smtClean="0"/>
              <a:t>&lt;</a:t>
            </a:r>
            <a:r>
              <a:rPr lang="pt-BR" sz="2000" b="1" dirty="0"/>
              <a:t>li&gt;Símbolos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&lt;</a:t>
            </a:r>
            <a:r>
              <a:rPr lang="pt-BR" sz="2000" b="1" dirty="0" err="1"/>
              <a:t>ul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	&lt;li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square</a:t>
            </a:r>
            <a:r>
              <a:rPr lang="pt-BR" sz="2000" b="1" dirty="0"/>
              <a:t>'&gt;Quadrado&lt;/li&gt;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	&lt;li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disc</a:t>
            </a:r>
            <a:r>
              <a:rPr lang="pt-BR" sz="2000" b="1" dirty="0"/>
              <a:t>'&gt;Círculo Cheio&lt;/li&gt;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	&lt;li </a:t>
            </a:r>
            <a:r>
              <a:rPr lang="pt-BR" sz="2000" b="1" dirty="0" err="1"/>
              <a:t>type</a:t>
            </a:r>
            <a:r>
              <a:rPr lang="pt-BR" sz="2000" b="1" dirty="0"/>
              <a:t>='</a:t>
            </a:r>
            <a:r>
              <a:rPr lang="pt-BR" sz="2000" b="1" dirty="0" err="1"/>
              <a:t>circle</a:t>
            </a:r>
            <a:r>
              <a:rPr lang="pt-BR" sz="2000" b="1" dirty="0"/>
              <a:t>'&gt;Círculo Vazio&lt;/li&gt;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	&lt;/</a:t>
            </a:r>
            <a:r>
              <a:rPr lang="pt-BR" sz="2000" b="1" dirty="0" err="1"/>
              <a:t>ul</a:t>
            </a:r>
            <a:r>
              <a:rPr lang="pt-BR" sz="2000" b="1" dirty="0"/>
              <a:t>&gt;</a:t>
            </a:r>
          </a:p>
          <a:p>
            <a:pPr marL="0" indent="0">
              <a:buNone/>
              <a:tabLst>
                <a:tab pos="542925" algn="l"/>
              </a:tabLst>
            </a:pPr>
            <a:r>
              <a:rPr lang="pt-BR" sz="2000" b="1" dirty="0"/>
              <a:t>	&lt;/</a:t>
            </a:r>
            <a:r>
              <a:rPr lang="pt-BR" sz="2000" b="1" dirty="0" err="1"/>
              <a:t>ol</a:t>
            </a:r>
            <a:r>
              <a:rPr lang="pt-BR" sz="2000" b="1" dirty="0" smtClean="0"/>
              <a:t>&gt;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81260" y="6492875"/>
            <a:ext cx="2743200" cy="365125"/>
          </a:xfrm>
        </p:spPr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0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hoje.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825625"/>
            <a:ext cx="10601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Fazer uma página HTML com:</a:t>
            </a:r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Título da Página: Aprendendo HTML</a:t>
            </a:r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Título no Corpo: HTML Básico, tamanho </a:t>
            </a:r>
            <a:r>
              <a:rPr lang="pt-BR" dirty="0" smtClean="0"/>
              <a:t>2 &lt;h2&gt;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Usar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hr</a:t>
            </a:r>
            <a:r>
              <a:rPr lang="pt-BR" dirty="0" smtClean="0"/>
              <a:t>&gt; para fazer um traço de separação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Cor de Fundo verde claro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2 parágrafos com texto da escolha do aluno</a:t>
            </a:r>
          </a:p>
          <a:p>
            <a:pPr marL="0" indent="0">
              <a:buNone/>
            </a:pPr>
            <a:r>
              <a:rPr lang="pt-BR" dirty="0" smtClean="0"/>
              <a:t>	* Uma Lista ordenada com 3 elementos </a:t>
            </a:r>
          </a:p>
          <a:p>
            <a:pPr marL="0" indent="0">
              <a:buNone/>
            </a:pPr>
            <a:r>
              <a:rPr lang="pt-BR" dirty="0" smtClean="0"/>
              <a:t>	* </a:t>
            </a:r>
            <a:r>
              <a:rPr lang="pt-BR" dirty="0"/>
              <a:t>Uma Lista </a:t>
            </a:r>
            <a:r>
              <a:rPr lang="pt-BR" dirty="0" smtClean="0"/>
              <a:t>não-ordenada </a:t>
            </a:r>
            <a:r>
              <a:rPr lang="pt-BR" dirty="0"/>
              <a:t>com 3 elementos </a:t>
            </a:r>
            <a:r>
              <a:rPr lang="pt-BR" dirty="0" smtClean="0"/>
              <a:t>(usando quadrados)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1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casa.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470991"/>
            <a:ext cx="11516138" cy="50358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Fazer uma página HTML com:</a:t>
            </a:r>
          </a:p>
          <a:p>
            <a:pPr marL="0" indent="0">
              <a:buNone/>
            </a:pPr>
            <a:r>
              <a:rPr lang="pt-BR" dirty="0" smtClean="0"/>
              <a:t>	* Título da Página: Tipos de Fontes</a:t>
            </a:r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Título no Corpo: Fontes, tamanho </a:t>
            </a:r>
            <a:r>
              <a:rPr lang="pt-BR" dirty="0" smtClean="0"/>
              <a:t>2 &lt;h2&gt;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* Título no Corpo: </a:t>
            </a:r>
            <a:r>
              <a:rPr lang="pt-BR" dirty="0" smtClean="0"/>
              <a:t>ARIAL, </a:t>
            </a:r>
            <a:r>
              <a:rPr lang="pt-BR" dirty="0"/>
              <a:t>tamanho </a:t>
            </a:r>
            <a:r>
              <a:rPr lang="pt-BR" dirty="0" smtClean="0"/>
              <a:t>3, cor da fonte: </a:t>
            </a:r>
            <a:r>
              <a:rPr lang="pt-BR" dirty="0" smtClean="0"/>
              <a:t>azul &lt;h3&gt;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* </a:t>
            </a:r>
            <a:r>
              <a:rPr lang="pt-BR" dirty="0" smtClean="0"/>
              <a:t>Usar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hr</a:t>
            </a:r>
            <a:r>
              <a:rPr lang="pt-BR" dirty="0" smtClean="0"/>
              <a:t>&gt; para fazer um traço de separação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Cor de Fundo azul claro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* 4 parágrafos com texto:</a:t>
            </a:r>
          </a:p>
          <a:p>
            <a:pPr marL="0" indent="0">
              <a:buNone/>
            </a:pPr>
            <a:r>
              <a:rPr lang="pt-BR" dirty="0" smtClean="0"/>
              <a:t>negrito	 e centralizado -	Há </a:t>
            </a:r>
            <a:r>
              <a:rPr lang="pt-BR" dirty="0"/>
              <a:t>homens que lutam um dia e são bons,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negrito</a:t>
            </a:r>
            <a:r>
              <a:rPr lang="pt-BR" dirty="0"/>
              <a:t>	 e centralizado -	</a:t>
            </a:r>
            <a:r>
              <a:rPr lang="pt-BR" dirty="0" smtClean="0"/>
              <a:t>Há </a:t>
            </a:r>
            <a:r>
              <a:rPr lang="pt-BR" dirty="0"/>
              <a:t>outros que lutam um ano e são melhores,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negrito</a:t>
            </a:r>
            <a:r>
              <a:rPr lang="pt-BR" dirty="0"/>
              <a:t>	 e centralizado </a:t>
            </a:r>
            <a:r>
              <a:rPr lang="pt-BR" dirty="0" smtClean="0"/>
              <a:t>-	Há </a:t>
            </a:r>
            <a:r>
              <a:rPr lang="pt-BR" dirty="0"/>
              <a:t>os que lutam muitos anos e são muito bons.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negrito</a:t>
            </a:r>
            <a:r>
              <a:rPr lang="pt-BR" dirty="0"/>
              <a:t>	 e centralizado </a:t>
            </a:r>
            <a:r>
              <a:rPr lang="pt-BR" dirty="0" smtClean="0"/>
              <a:t>-Mas </a:t>
            </a:r>
            <a:r>
              <a:rPr lang="pt-BR" dirty="0"/>
              <a:t>há os que lutam toda a vida e estes são imprescindíveis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itálico e à direita 	Bertolt Brecht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68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347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 de Elementos:</a:t>
            </a:r>
            <a:b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  <a:endParaRPr lang="pt-BR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62339" y="2597426"/>
            <a:ext cx="10515600" cy="2585624"/>
          </a:xfrm>
        </p:spPr>
        <p:txBody>
          <a:bodyPr>
            <a:normAutofit/>
          </a:bodyPr>
          <a:lstStyle/>
          <a:p>
            <a:pPr marL="0" indent="0" algn="ctr" defTabSz="901700">
              <a:buNone/>
            </a:pPr>
            <a:r>
              <a:rPr lang="pt-BR" sz="3200" dirty="0" smtClean="0"/>
              <a:t>EM BREVE!</a:t>
            </a:r>
          </a:p>
          <a:p>
            <a:pPr marL="0" indent="0" algn="ctr" defTabSz="901700">
              <a:buNone/>
            </a:pPr>
            <a:r>
              <a:rPr lang="pt-BR" sz="3200" dirty="0" smtClean="0"/>
              <a:t>Próximas aulas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46966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xmlns="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F5D1323-6C22-45EF-A560-0A343DC33950}"/>
              </a:ext>
            </a:extLst>
          </p:cNvPr>
          <p:cNvSpPr/>
          <p:nvPr/>
        </p:nvSpPr>
        <p:spPr>
          <a:xfrm>
            <a:off x="1390835" y="1942257"/>
            <a:ext cx="7625918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smtClean="0">
                <a:solidFill>
                  <a:srgbClr val="093366"/>
                </a:solidFill>
                <a:effectLst/>
                <a:latin typeface="Inter"/>
              </a:rPr>
              <a:t>HTML Básico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Introdução: </a:t>
            </a:r>
            <a:r>
              <a:rPr lang="pt-BR" b="1" dirty="0"/>
              <a:t>Criando um documento HTML</a:t>
            </a:r>
            <a:endParaRPr lang="pt-BR" dirty="0"/>
          </a:p>
          <a:p>
            <a:pPr algn="just"/>
            <a:r>
              <a:rPr lang="pt-BR" dirty="0"/>
              <a:t>Menu Iniciar &gt; Programas &gt; Acessórios &gt; Bloco de notas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No </a:t>
            </a:r>
            <a:r>
              <a:rPr lang="pt-BR" dirty="0"/>
              <a:t>Bloco de notas: Arquivo &gt; Salvar como</a:t>
            </a:r>
            <a:r>
              <a:rPr lang="pt-BR" dirty="0" smtClean="0"/>
              <a:t>...;</a:t>
            </a:r>
          </a:p>
          <a:p>
            <a:pPr algn="just"/>
            <a:r>
              <a:rPr lang="pt-BR" dirty="0" smtClean="0"/>
              <a:t>Alterar </a:t>
            </a:r>
            <a:r>
              <a:rPr lang="pt-BR" dirty="0"/>
              <a:t>o tipo de arquivo para: Todos os arquivos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Salvar </a:t>
            </a:r>
            <a:r>
              <a:rPr lang="pt-BR" dirty="0"/>
              <a:t>o arquivo com extensão .</a:t>
            </a:r>
            <a:r>
              <a:rPr lang="pt-BR" dirty="0" err="1"/>
              <a:t>html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b="1" u="sng" dirty="0" smtClean="0"/>
          </a:p>
          <a:p>
            <a:pPr marL="0" indent="0" algn="just">
              <a:buNone/>
            </a:pPr>
            <a:r>
              <a:rPr lang="pt-BR" b="1" u="sng" dirty="0" smtClean="0"/>
              <a:t>Programas sugeridos para edição HTML:</a:t>
            </a:r>
          </a:p>
          <a:p>
            <a:pPr marL="0" indent="0" algn="just">
              <a:buNone/>
            </a:pPr>
            <a:r>
              <a:rPr lang="pt-BR" b="1" dirty="0" err="1" smtClean="0"/>
              <a:t>Notepad</a:t>
            </a:r>
            <a:r>
              <a:rPr lang="pt-BR" b="1" dirty="0" smtClean="0"/>
              <a:t>++  / </a:t>
            </a:r>
            <a:r>
              <a:rPr lang="pt-BR" b="1" dirty="0" err="1" smtClean="0"/>
              <a:t>VSCode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Conceitos </a:t>
            </a:r>
            <a:r>
              <a:rPr lang="pt-BR" b="1" dirty="0"/>
              <a:t>básicos sobre HTML 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4000" b="1" dirty="0" smtClean="0"/>
              <a:t>Sintaxe </a:t>
            </a:r>
            <a:r>
              <a:rPr lang="pt-BR" sz="4000" b="1" dirty="0"/>
              <a:t>das </a:t>
            </a:r>
            <a:r>
              <a:rPr lang="pt-BR" sz="4000" b="1" dirty="0" err="1"/>
              <a:t>TAGs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3" y="1802296"/>
            <a:ext cx="9883963" cy="47177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Sigla para </a:t>
            </a:r>
            <a:r>
              <a:rPr lang="pt-BR" dirty="0" err="1"/>
              <a:t>HyperText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(Linguagem de Marcação de Hipertexto</a:t>
            </a:r>
            <a:r>
              <a:rPr lang="pt-BR" dirty="0" smtClean="0"/>
              <a:t>);</a:t>
            </a:r>
          </a:p>
          <a:p>
            <a:pPr algn="just"/>
            <a:r>
              <a:rPr lang="pt-BR" dirty="0" smtClean="0"/>
              <a:t>HTML </a:t>
            </a:r>
            <a:r>
              <a:rPr lang="pt-BR" dirty="0"/>
              <a:t>é a linguagem utilizada na comunicação entre o desenvolvedor de uma página WEB e o navegador (Internet Explorer, Mozilla Firefox, Safari, </a:t>
            </a:r>
            <a:r>
              <a:rPr lang="pt-BR" dirty="0" smtClean="0"/>
              <a:t>...);</a:t>
            </a:r>
          </a:p>
          <a:p>
            <a:pPr algn="just"/>
            <a:r>
              <a:rPr lang="pt-BR" dirty="0" smtClean="0"/>
              <a:t>HTML </a:t>
            </a:r>
            <a:r>
              <a:rPr lang="pt-BR" dirty="0"/>
              <a:t>utiliza identificadores que são chamados de TAG. Essas </a:t>
            </a:r>
            <a:r>
              <a:rPr lang="pt-BR" dirty="0" err="1"/>
              <a:t>TAGs</a:t>
            </a:r>
            <a:r>
              <a:rPr lang="pt-BR" dirty="0"/>
              <a:t> indicam ao navegador o elemento a ser exibido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Cada </a:t>
            </a:r>
            <a:r>
              <a:rPr lang="pt-BR" dirty="0"/>
              <a:t>TAG apresenta uma lista de atributos que podem definir as propriedades dos elementos como aparência, tamanho, posição, cores, fontes, etc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b="1" u="sng" dirty="0" smtClean="0"/>
              <a:t>Sintaxe </a:t>
            </a:r>
            <a:r>
              <a:rPr lang="pt-BR" b="1" u="sng" dirty="0"/>
              <a:t>das </a:t>
            </a:r>
            <a:r>
              <a:rPr lang="pt-BR" b="1" u="sng" dirty="0" err="1" smtClean="0"/>
              <a:t>TAGs</a:t>
            </a:r>
            <a:endParaRPr lang="pt-BR" b="1" u="sng" dirty="0" smtClean="0"/>
          </a:p>
          <a:p>
            <a:pPr algn="just"/>
            <a:r>
              <a:rPr lang="pt-BR" dirty="0" smtClean="0"/>
              <a:t>As </a:t>
            </a:r>
            <a:r>
              <a:rPr lang="pt-BR" dirty="0" err="1"/>
              <a:t>TAGs</a:t>
            </a:r>
            <a:r>
              <a:rPr lang="pt-BR" dirty="0"/>
              <a:t> são palavras definidas, em inglês, e são escritas entre os sinais ‘&lt;’ e ‘&gt;’;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/>
                <a:latin typeface="Inter"/>
              </a:rPr>
              <a:t>Vantagens..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Simplicidade ‒ tem uma estrutura simples que o torna fácil de aprender e implementar, além de rodar mais rápido do que algumas outras linguagens. Os erros também são fáceis de detectar e corrigir.</a:t>
            </a:r>
          </a:p>
          <a:p>
            <a:pPr algn="just"/>
            <a:r>
              <a:rPr lang="pt-BR" dirty="0"/>
              <a:t>Velocidade ‒  executa scripts diretamente no navegador da web sem se conectar a um servidor primeiro ou precisar de um compilador. Além disso, a maioria dos principais navegadores permite que o </a:t>
            </a:r>
            <a:r>
              <a:rPr lang="pt-BR" dirty="0" err="1"/>
              <a:t>JavaScript</a:t>
            </a:r>
            <a:r>
              <a:rPr lang="pt-BR" dirty="0"/>
              <a:t> compile códigos durante a execução do programa.</a:t>
            </a:r>
          </a:p>
          <a:p>
            <a:pPr algn="just"/>
            <a:r>
              <a:rPr lang="pt-BR" dirty="0"/>
              <a:t>Versatilidade – é compatível com outras linguagens como PHP, Perl e Java.</a:t>
            </a:r>
          </a:p>
          <a:p>
            <a:pPr algn="just"/>
            <a:r>
              <a:rPr lang="pt-BR" dirty="0"/>
              <a:t>Popularidade ‒ muitos recursos e fóruns estão disponíveis para ajudar iniciantes com habilidades técnicas limitadas.</a:t>
            </a:r>
          </a:p>
          <a:p>
            <a:pPr algn="just"/>
            <a:r>
              <a:rPr lang="pt-BR" dirty="0"/>
              <a:t>Carga do servidor ‒ reduz as solicitações enviadas ao servidor. A validação de dados pode ser feita através do navegador da web e as atualizações se aplicam apenas a determinadas seções da página da web.</a:t>
            </a:r>
          </a:p>
          <a:p>
            <a:pPr marL="0" indent="0" algn="just">
              <a:buNone/>
            </a:pP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b="1" dirty="0"/>
              <a:t>Introdução Sintaxe das </a:t>
            </a:r>
            <a:r>
              <a:rPr lang="pt-BR" b="1" dirty="0" err="1"/>
              <a:t>TAGs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691291"/>
            <a:ext cx="9522041" cy="448567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As </a:t>
            </a:r>
            <a:r>
              <a:rPr lang="pt-BR" dirty="0" err="1"/>
              <a:t>TAGs</a:t>
            </a:r>
            <a:r>
              <a:rPr lang="pt-BR" dirty="0"/>
              <a:t> são palavras definidas, em inglês, e são escritas entre os sinais ‘&lt;’ e </a:t>
            </a:r>
            <a:r>
              <a:rPr lang="pt-BR" dirty="0" smtClean="0"/>
              <a:t>‘&gt;’; </a:t>
            </a:r>
          </a:p>
          <a:p>
            <a:pPr algn="just"/>
            <a:r>
              <a:rPr lang="pt-BR" dirty="0" smtClean="0"/>
              <a:t>As </a:t>
            </a:r>
            <a:r>
              <a:rPr lang="pt-BR" dirty="0" err="1"/>
              <a:t>TAGs</a:t>
            </a:r>
            <a:r>
              <a:rPr lang="pt-BR" dirty="0"/>
              <a:t> devem ser abertas e fechadas para que o navegador saiba de onde e até onde está definido o elemento. </a:t>
            </a: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Para </a:t>
            </a:r>
            <a:r>
              <a:rPr lang="pt-BR" dirty="0"/>
              <a:t>se fechar uma TAG é utilizado o sinal ‘/’. </a:t>
            </a:r>
            <a:r>
              <a:rPr lang="pt-BR" dirty="0" smtClean="0"/>
              <a:t> </a:t>
            </a:r>
          </a:p>
          <a:p>
            <a:pPr algn="just"/>
            <a:r>
              <a:rPr lang="pt-BR" dirty="0" smtClean="0"/>
              <a:t>Algumas </a:t>
            </a:r>
            <a:r>
              <a:rPr lang="pt-BR" dirty="0"/>
              <a:t>poucas </a:t>
            </a:r>
            <a:r>
              <a:rPr lang="pt-BR" dirty="0" err="1"/>
              <a:t>TAGs</a:t>
            </a:r>
            <a:r>
              <a:rPr lang="pt-BR" dirty="0"/>
              <a:t> não necessitam ser fechadas, sendo recomendado a inserção do sinal ‘/’ na TAG de abertura</a:t>
            </a:r>
            <a:r>
              <a:rPr lang="pt-BR" dirty="0" smtClean="0"/>
              <a:t>; </a:t>
            </a:r>
          </a:p>
          <a:p>
            <a:pPr marL="0" indent="0" algn="just">
              <a:buNone/>
            </a:pPr>
            <a:r>
              <a:rPr lang="pt-BR" dirty="0" smtClean="0"/>
              <a:t>Exemplos:</a:t>
            </a:r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/>
              <a:t>tag</a:t>
            </a:r>
            <a:r>
              <a:rPr lang="pt-BR" dirty="0"/>
              <a:t>&gt; ... &lt;/</a:t>
            </a:r>
            <a:r>
              <a:rPr lang="pt-BR" dirty="0" err="1"/>
              <a:t>tag</a:t>
            </a:r>
            <a:r>
              <a:rPr lang="pt-BR" dirty="0"/>
              <a:t>&gt; - TAG aberta e fechada;&lt;</a:t>
            </a:r>
            <a:r>
              <a:rPr lang="pt-BR" dirty="0" err="1"/>
              <a:t>tag</a:t>
            </a:r>
            <a:r>
              <a:rPr lang="pt-BR" dirty="0"/>
              <a:t>/&gt; - TAG que não precisa ser fechada;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 smtClean="0">
                <a:solidFill>
                  <a:srgbClr val="093366"/>
                </a:solidFill>
                <a:effectLst/>
                <a:latin typeface="Inter"/>
              </a:rPr>
              <a:t>Atributos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/>
          </a:bodyPr>
          <a:lstStyle/>
          <a:p>
            <a:r>
              <a:rPr lang="pt-BR" dirty="0"/>
              <a:t>Os atributos de uma TAG são inseridos dentro da TAG de abertura e seus valores devem estar entre aspas simples ou dupla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Exemplos: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tag</a:t>
            </a:r>
            <a:r>
              <a:rPr lang="pt-BR" dirty="0"/>
              <a:t> atr1='prop1'&gt; ... &lt;/</a:t>
            </a:r>
            <a:r>
              <a:rPr lang="pt-BR" dirty="0" err="1"/>
              <a:t>tag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/>
              <a:t>tag</a:t>
            </a:r>
            <a:r>
              <a:rPr lang="pt-BR" dirty="0"/>
              <a:t> atr1='prop1' atr2="prop2"/&gt;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TAGs</a:t>
            </a:r>
            <a:r>
              <a:rPr lang="pt-BR" b="1" dirty="0"/>
              <a:t> fundamentais &lt;</a:t>
            </a:r>
            <a:r>
              <a:rPr lang="pt-BR" b="1" dirty="0" err="1"/>
              <a:t>html</a:t>
            </a:r>
            <a:r>
              <a:rPr lang="pt-BR" b="1" dirty="0"/>
              <a:t>&gt; e &lt;/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28799"/>
            <a:ext cx="9763893" cy="445273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Usadas em toda página WEB, são a primeira e a última </a:t>
            </a:r>
            <a:r>
              <a:rPr lang="pt-BR" dirty="0" err="1"/>
              <a:t>TAGs</a:t>
            </a:r>
            <a:r>
              <a:rPr lang="pt-BR" dirty="0"/>
              <a:t> a serem inseridas num documento HTML. </a:t>
            </a:r>
            <a:endParaRPr lang="pt-BR" dirty="0" smtClean="0"/>
          </a:p>
          <a:p>
            <a:pPr algn="just"/>
            <a:r>
              <a:rPr lang="pt-BR" dirty="0" smtClean="0"/>
              <a:t>Entre </a:t>
            </a:r>
            <a:r>
              <a:rPr lang="pt-BR" dirty="0"/>
              <a:t>elas fica escrita toda a página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head</a:t>
            </a:r>
            <a:r>
              <a:rPr lang="pt-BR" dirty="0"/>
              <a:t>&gt; e &lt;/</a:t>
            </a:r>
            <a:r>
              <a:rPr lang="pt-BR" dirty="0" err="1"/>
              <a:t>head</a:t>
            </a:r>
            <a:r>
              <a:rPr lang="pt-BR" dirty="0" smtClean="0"/>
              <a:t>&gt; </a:t>
            </a:r>
            <a:r>
              <a:rPr lang="pt-BR" dirty="0" err="1" smtClean="0">
                <a:solidFill>
                  <a:srgbClr val="FF0000"/>
                </a:solidFill>
              </a:rPr>
              <a:t>head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(cabeça)</a:t>
            </a:r>
            <a:r>
              <a:rPr lang="pt-BR" dirty="0"/>
              <a:t> é uma TAG de cabeçalho. </a:t>
            </a:r>
            <a:endParaRPr lang="pt-BR" dirty="0" smtClean="0"/>
          </a:p>
          <a:p>
            <a:pPr lvl="1" algn="just"/>
            <a:r>
              <a:rPr lang="pt-BR" dirty="0" smtClean="0"/>
              <a:t>Nela </a:t>
            </a:r>
            <a:r>
              <a:rPr lang="pt-BR" dirty="0"/>
              <a:t>são inseridas as primeiras configurações da página a serem utilizadas durante a interpretação feita pelo navegador. </a:t>
            </a:r>
            <a:endParaRPr lang="pt-BR" dirty="0" smtClean="0"/>
          </a:p>
          <a:p>
            <a:pPr lvl="1" algn="just"/>
            <a:r>
              <a:rPr lang="pt-BR" dirty="0" smtClean="0"/>
              <a:t>Algumas </a:t>
            </a:r>
            <a:r>
              <a:rPr lang="pt-BR" dirty="0"/>
              <a:t>dessas configurações são as folhas de estilo,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), o título da página e scripts de execução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&lt;</a:t>
            </a:r>
            <a:r>
              <a:rPr lang="pt-BR" dirty="0" err="1"/>
              <a:t>title</a:t>
            </a:r>
            <a:r>
              <a:rPr lang="pt-BR" dirty="0"/>
              <a:t>&gt; e &lt;/</a:t>
            </a:r>
            <a:r>
              <a:rPr lang="pt-BR" dirty="0" err="1"/>
              <a:t>title</a:t>
            </a:r>
            <a:r>
              <a:rPr lang="pt-BR" dirty="0"/>
              <a:t>&gt; </a:t>
            </a:r>
            <a:r>
              <a:rPr lang="pt-BR" dirty="0" err="1" smtClean="0">
                <a:solidFill>
                  <a:srgbClr val="FF0000"/>
                </a:solidFill>
              </a:rPr>
              <a:t>title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(título)</a:t>
            </a:r>
            <a:r>
              <a:rPr lang="pt-BR" dirty="0"/>
              <a:t> é a TAG que define o título da página e fica inserida dentro de </a:t>
            </a:r>
            <a:r>
              <a:rPr lang="pt-BR" dirty="0" err="1"/>
              <a:t>head</a:t>
            </a:r>
            <a:r>
              <a:rPr lang="pt-BR" dirty="0"/>
              <a:t>.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xmlns="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TAGs</a:t>
            </a:r>
            <a:r>
              <a:rPr lang="pt-BR" b="1" dirty="0"/>
              <a:t> fundamentais &lt;</a:t>
            </a:r>
            <a:r>
              <a:rPr lang="pt-BR" b="1" dirty="0" err="1"/>
              <a:t>body</a:t>
            </a:r>
            <a:r>
              <a:rPr lang="pt-BR" b="1" dirty="0"/>
              <a:t>&gt; e &lt;/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b="1" i="0" dirty="0">
              <a:solidFill>
                <a:srgbClr val="093366"/>
              </a:solidFill>
              <a:effectLst/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2041" cy="419748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err="1">
                <a:solidFill>
                  <a:srgbClr val="FF0000"/>
                </a:solidFill>
              </a:rPr>
              <a:t>body</a:t>
            </a:r>
            <a:r>
              <a:rPr lang="pt-BR" dirty="0">
                <a:solidFill>
                  <a:srgbClr val="FF0000"/>
                </a:solidFill>
              </a:rPr>
              <a:t> (corpo)</a:t>
            </a:r>
            <a:r>
              <a:rPr lang="pt-BR" dirty="0"/>
              <a:t> é a TAG onde ficam escritos todos os elementos visíveis da </a:t>
            </a:r>
            <a:r>
              <a:rPr lang="pt-BR" dirty="0" smtClean="0"/>
              <a:t>página</a:t>
            </a:r>
            <a:r>
              <a:rPr lang="pt-BR" dirty="0"/>
              <a:t> </a:t>
            </a:r>
            <a:r>
              <a:rPr lang="pt-BR" dirty="0" smtClean="0"/>
              <a:t>como textos</a:t>
            </a:r>
            <a:r>
              <a:rPr lang="pt-BR" dirty="0"/>
              <a:t>, links, imagens, formulários e etc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Principais </a:t>
            </a:r>
            <a:r>
              <a:rPr lang="pt-BR" dirty="0"/>
              <a:t>atributos de &lt;</a:t>
            </a:r>
            <a:r>
              <a:rPr lang="pt-BR" dirty="0" err="1" smtClean="0"/>
              <a:t>body</a:t>
            </a:r>
            <a:r>
              <a:rPr lang="pt-BR" dirty="0" smtClean="0"/>
              <a:t>&gt; </a:t>
            </a:r>
          </a:p>
          <a:p>
            <a:pPr algn="just"/>
            <a:r>
              <a:rPr lang="pt-BR" dirty="0" err="1" smtClean="0"/>
              <a:t>bgcolor</a:t>
            </a:r>
            <a:r>
              <a:rPr lang="pt-BR" dirty="0" smtClean="0"/>
              <a:t> </a:t>
            </a:r>
            <a:r>
              <a:rPr lang="pt-BR" dirty="0"/>
              <a:t>conjunto de cores: {blue, 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green</a:t>
            </a:r>
            <a:r>
              <a:rPr lang="pt-BR" dirty="0"/>
              <a:t>, </a:t>
            </a:r>
            <a:r>
              <a:rPr lang="pt-BR" dirty="0" smtClean="0"/>
              <a:t>...}</a:t>
            </a:r>
          </a:p>
          <a:p>
            <a:pPr lvl="1" algn="just"/>
            <a:r>
              <a:rPr lang="pt-BR" dirty="0" smtClean="0"/>
              <a:t>utilizado </a:t>
            </a:r>
            <a:r>
              <a:rPr lang="pt-BR" dirty="0"/>
              <a:t>para definir a cor de fundo; as cores também podem ser representadas com codificação hexadecimal; </a:t>
            </a:r>
            <a:endParaRPr lang="pt-BR" dirty="0" smtClean="0"/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número de cores distintas disponíveis utilizando o sistema RGB (</a:t>
            </a:r>
            <a:r>
              <a:rPr lang="pt-BR" dirty="0" err="1"/>
              <a:t>Reb</a:t>
            </a:r>
            <a:r>
              <a:rPr lang="pt-BR" dirty="0"/>
              <a:t>-Green-Blue) de cores (sistema mais simples) supera 16mi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Background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dirty="0"/>
              <a:t>seleciona uma imagem para plano de fundo</a:t>
            </a:r>
            <a:r>
              <a:rPr lang="pt-BR" dirty="0" smtClean="0"/>
              <a:t>; deve </a:t>
            </a:r>
            <a:r>
              <a:rPr lang="pt-BR" dirty="0"/>
              <a:t>ser inserido o endereço da imagem</a:t>
            </a:r>
            <a:endParaRPr lang="pt-BR" b="1" u="sng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29/09/2023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5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4646</TotalTime>
  <Words>1132</Words>
  <Application>Microsoft Office PowerPoint</Application>
  <PresentationFormat>Personalizar</PresentationFormat>
  <Paragraphs>265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Desenvolvimento de Front-End</vt:lpstr>
      <vt:lpstr>Front-End</vt:lpstr>
      <vt:lpstr>HTML Básico</vt:lpstr>
      <vt:lpstr>Conceitos básicos sobre HTML  Sintaxe das TAGs</vt:lpstr>
      <vt:lpstr>Vantagens..</vt:lpstr>
      <vt:lpstr> Introdução Sintaxe das TAGs</vt:lpstr>
      <vt:lpstr>Atributos</vt:lpstr>
      <vt:lpstr>TAGs fundamentais &lt;html&gt; e &lt;/html&gt;</vt:lpstr>
      <vt:lpstr>TAGs fundamentais &lt;body&gt; e &lt;/body&gt;</vt:lpstr>
      <vt:lpstr>Na prática...  Exemplo 1 - código &lt;html&gt; &lt;head&gt;</vt:lpstr>
      <vt:lpstr>Formatação de textos  Quebra de linha e parágrafo</vt:lpstr>
      <vt:lpstr>Na prática...  Exemplo 2 - código &lt;body&gt;</vt:lpstr>
      <vt:lpstr>Formatação de textos  Principais atributos:   Títulos      Align</vt:lpstr>
      <vt:lpstr>Na prática...  Exemplo 3 - código &lt;body&gt;</vt:lpstr>
      <vt:lpstr>Formatação de textos: Formatações gerais</vt:lpstr>
      <vt:lpstr> Na prática...  Exemplo 4 - código &lt;body&gt;</vt:lpstr>
      <vt:lpstr>Trabalhando com figuras Inserção:</vt:lpstr>
      <vt:lpstr>Na prática...  Exemplo 5 - código</vt:lpstr>
      <vt:lpstr>Quebras de Linhas/ Separação da página</vt:lpstr>
      <vt:lpstr>Na prática...  Exemplo 6 - código</vt:lpstr>
      <vt:lpstr>Organização dos elementos Listas:</vt:lpstr>
      <vt:lpstr>Listas (cont)</vt:lpstr>
      <vt:lpstr> Na prática...  Exemplo 6 - código</vt:lpstr>
      <vt:lpstr>Atividade para hoje.</vt:lpstr>
      <vt:lpstr>Atividade para casa.</vt:lpstr>
      <vt:lpstr>Organização de Elementos: Tabelas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lastModifiedBy>Anthony Samuel Sobral de Freitas</cp:lastModifiedBy>
  <cp:revision>174</cp:revision>
  <dcterms:created xsi:type="dcterms:W3CDTF">2018-05-19T21:17:34Z</dcterms:created>
  <dcterms:modified xsi:type="dcterms:W3CDTF">2023-09-30T15:31:30Z</dcterms:modified>
</cp:coreProperties>
</file>