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73" r:id="rId3"/>
    <p:sldId id="274" r:id="rId4"/>
    <p:sldId id="284" r:id="rId5"/>
    <p:sldId id="307" r:id="rId6"/>
    <p:sldId id="310" r:id="rId7"/>
    <p:sldId id="311" r:id="rId8"/>
    <p:sldId id="285" r:id="rId9"/>
    <p:sldId id="314" r:id="rId10"/>
    <p:sldId id="313" r:id="rId11"/>
    <p:sldId id="315" r:id="rId12"/>
    <p:sldId id="316" r:id="rId13"/>
    <p:sldId id="312" r:id="rId14"/>
    <p:sldId id="287" r:id="rId15"/>
    <p:sldId id="309" r:id="rId16"/>
    <p:sldId id="308" r:id="rId17"/>
    <p:sldId id="303" r:id="rId18"/>
    <p:sldId id="306" r:id="rId19"/>
    <p:sldId id="301" r:id="rId20"/>
    <p:sldId id="31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09/11/2023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09/11/2023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Freitas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=""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1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888051"/>
            <a:ext cx="10327080" cy="41974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 smtClean="0"/>
              <a:t>Defina os estilos especificados na seção </a:t>
            </a:r>
            <a:r>
              <a:rPr lang="pt-BR" b="1" i="1" dirty="0" err="1" smtClean="0"/>
              <a:t>head</a:t>
            </a:r>
            <a:r>
              <a:rPr lang="pt-BR" b="1" dirty="0" smtClean="0"/>
              <a:t> do exemplo anterior e utilize-os no texto abaixo:</a:t>
            </a:r>
          </a:p>
          <a:p>
            <a:pPr algn="just"/>
            <a:endParaRPr lang="pt-BR" b="1" dirty="0"/>
          </a:p>
          <a:p>
            <a:pPr marL="0" indent="0" algn="just">
              <a:buNone/>
            </a:pPr>
            <a:r>
              <a:rPr lang="pt-BR" b="1" dirty="0" smtClean="0"/>
              <a:t>NASA começa </a:t>
            </a:r>
            <a:r>
              <a:rPr lang="pt-BR" b="1" dirty="0" err="1" smtClean="0"/>
              <a:t>vôos</a:t>
            </a:r>
            <a:r>
              <a:rPr lang="pt-BR" b="1" dirty="0" smtClean="0"/>
              <a:t> com jatos robóticos</a:t>
            </a:r>
          </a:p>
          <a:p>
            <a:pPr marL="0" indent="0" algn="just">
              <a:buNone/>
            </a:pPr>
            <a:r>
              <a:rPr lang="pt-BR" b="1" dirty="0" smtClean="0"/>
              <a:t>Um dos jatos de pesquisa mais novos da NASA voou sobre o Pacífico na terça-feira em uma missão de 24h para estudar a atmosfera da Terra.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 smtClean="0"/>
              <a:t>O piloto permaneceu sentado em uma cadeira, em um compartimento sem janelas, no deserto de Mojave, monitorando o </a:t>
            </a:r>
            <a:r>
              <a:rPr lang="pt-BR" b="1" dirty="0" err="1" smtClean="0"/>
              <a:t>vôo</a:t>
            </a:r>
            <a:r>
              <a:rPr lang="pt-BR" b="1" dirty="0" smtClean="0"/>
              <a:t> autônomo do </a:t>
            </a:r>
            <a:r>
              <a:rPr lang="pt-BR" b="1" i="1" dirty="0" smtClean="0"/>
              <a:t>Global </a:t>
            </a:r>
            <a:r>
              <a:rPr lang="pt-BR" b="1" i="1" dirty="0" err="1" smtClean="0"/>
              <a:t>Hawk</a:t>
            </a:r>
            <a:r>
              <a:rPr lang="pt-BR" b="1" dirty="0"/>
              <a:t> </a:t>
            </a:r>
            <a:r>
              <a:rPr lang="pt-BR" b="1" dirty="0" smtClean="0"/>
              <a:t>através de uma série de telas de computador.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2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77258"/>
            <a:ext cx="10327080" cy="254000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Salve a declaração de estilos abaixo em um arquivo externo com algum nome com extensão .</a:t>
            </a:r>
            <a:r>
              <a:rPr lang="pt-BR" b="1" dirty="0" err="1" smtClean="0"/>
              <a:t>css</a:t>
            </a:r>
            <a:r>
              <a:rPr lang="pt-BR" b="1" dirty="0" smtClean="0"/>
              <a:t> (style.css)</a:t>
            </a:r>
          </a:p>
          <a:p>
            <a:pPr algn="just"/>
            <a:r>
              <a:rPr lang="pt-BR" b="1" dirty="0" smtClean="0"/>
              <a:t>Adicione a referência para este arquivo na página XHTML do próximo slide (que você deve criar)</a:t>
            </a:r>
          </a:p>
          <a:p>
            <a:pPr algn="just"/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02" y="3098119"/>
            <a:ext cx="5745015" cy="365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480457" y="3628571"/>
            <a:ext cx="1277257" cy="377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Exercício 2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77258"/>
            <a:ext cx="10327080" cy="531222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err="1"/>
              <a:t>body</a:t>
            </a:r>
            <a:r>
              <a:rPr lang="pt-BR" dirty="0"/>
              <a:t> { </a:t>
            </a:r>
            <a:r>
              <a:rPr lang="pt-BR" dirty="0" err="1"/>
              <a:t>font-family</a:t>
            </a:r>
            <a:r>
              <a:rPr lang="pt-BR" dirty="0"/>
              <a:t>: </a:t>
            </a:r>
            <a:r>
              <a:rPr lang="pt-BR" dirty="0" err="1"/>
              <a:t>arial</a:t>
            </a:r>
            <a:r>
              <a:rPr lang="pt-BR" dirty="0"/>
              <a:t>, </a:t>
            </a:r>
            <a:r>
              <a:rPr lang="pt-BR" dirty="0" err="1"/>
              <a:t>helvetica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 } a 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smtClean="0"/>
              <a:t>a:hover </a:t>
            </a:r>
            <a:r>
              <a:rPr lang="pt-BR" dirty="0"/>
              <a:t>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</a:t>
            </a:r>
            <a:r>
              <a:rPr lang="pt-BR" dirty="0" err="1"/>
              <a:t>background-color:gray</a:t>
            </a:r>
            <a:r>
              <a:rPr lang="pt-BR" dirty="0"/>
              <a:t>; color: blue; } </a:t>
            </a:r>
            <a:endParaRPr lang="pt-BR" dirty="0" smtClean="0"/>
          </a:p>
          <a:p>
            <a:pPr algn="just"/>
            <a:r>
              <a:rPr lang="pt-BR" dirty="0" smtClean="0"/>
              <a:t>li </a:t>
            </a:r>
            <a:r>
              <a:rPr lang="pt-BR" dirty="0"/>
              <a:t>em { </a:t>
            </a:r>
            <a:r>
              <a:rPr lang="pt-BR" dirty="0" err="1"/>
              <a:t>font-weight</a:t>
            </a:r>
            <a:r>
              <a:rPr lang="pt-BR" dirty="0"/>
              <a:t>: </a:t>
            </a:r>
            <a:r>
              <a:rPr lang="pt-BR" dirty="0" err="1"/>
              <a:t>bold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smtClean="0"/>
              <a:t>h1</a:t>
            </a:r>
            <a:r>
              <a:rPr lang="pt-BR" dirty="0"/>
              <a:t>, em {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} </a:t>
            </a:r>
            <a:endParaRPr lang="pt-BR" dirty="0" smtClean="0"/>
          </a:p>
          <a:p>
            <a:pPr algn="just"/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/>
              <a:t>{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margin-left</a:t>
            </a:r>
            <a:r>
              <a:rPr lang="pt-BR" dirty="0"/>
              <a:t>: 15px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smtClean="0"/>
              <a:t>} </a:t>
            </a:r>
          </a:p>
          <a:p>
            <a:pPr algn="just"/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/>
              <a:t>{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font-size</a:t>
            </a:r>
            <a:r>
              <a:rPr lang="pt-BR" dirty="0"/>
              <a:t>: .8em; </a:t>
            </a:r>
          </a:p>
          <a:p>
            <a:pPr marL="457200" lvl="1" indent="0" algn="just">
              <a:buNone/>
            </a:pPr>
            <a:r>
              <a:rPr lang="pt-BR" dirty="0" err="1" smtClean="0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 </a:t>
            </a:r>
            <a:endParaRPr lang="pt-BR" dirty="0" smtClean="0"/>
          </a:p>
          <a:p>
            <a:pPr marL="457200" lvl="1" indent="0" algn="just">
              <a:buNone/>
            </a:pPr>
            <a:r>
              <a:rPr lang="pt-BR" dirty="0" err="1" smtClean="0"/>
              <a:t>margin-left</a:t>
            </a:r>
            <a:r>
              <a:rPr lang="pt-BR" dirty="0"/>
              <a:t>: </a:t>
            </a:r>
            <a:r>
              <a:rPr lang="pt-BR" dirty="0" smtClean="0"/>
              <a:t>10px</a:t>
            </a:r>
          </a:p>
          <a:p>
            <a:pPr marL="457200" lvl="1" indent="0" algn="just">
              <a:buNone/>
            </a:pPr>
            <a:r>
              <a:rPr lang="pt-BR" dirty="0" smtClean="0"/>
              <a:t> </a:t>
            </a:r>
            <a:r>
              <a:rPr lang="pt-BR" dirty="0"/>
              <a:t>}</a:t>
            </a:r>
            <a:endParaRPr lang="pt-BR" b="1" dirty="0"/>
          </a:p>
          <a:p>
            <a:pPr marL="0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Método externo </a:t>
            </a:r>
            <a:r>
              <a:rPr lang="pt-BR" b="1" dirty="0" smtClean="0">
                <a:solidFill>
                  <a:srgbClr val="093366"/>
                </a:solidFill>
                <a:latin typeface="Inter"/>
              </a:rPr>
              <a:t/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r>
              <a:rPr lang="pt-BR" sz="2800" b="1" dirty="0" smtClean="0">
                <a:solidFill>
                  <a:srgbClr val="093366"/>
                </a:solidFill>
                <a:latin typeface="Inter"/>
              </a:rPr>
              <a:t>(</a:t>
            </a:r>
            <a:r>
              <a:rPr lang="pt-BR" sz="2800" b="1" dirty="0">
                <a:solidFill>
                  <a:srgbClr val="093366"/>
                </a:solidFill>
                <a:latin typeface="Inter"/>
              </a:rPr>
              <a:t>link para folha de estilos)</a:t>
            </a: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888051"/>
            <a:ext cx="10327080" cy="41974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Na página </a:t>
            </a:r>
            <a:r>
              <a:rPr lang="pt-BR" b="1" dirty="0" smtClean="0"/>
              <a:t>HTML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Dentro </a:t>
            </a:r>
            <a:r>
              <a:rPr lang="pt-BR" b="1" dirty="0"/>
              <a:t>da página de estilos style.css	</a:t>
            </a:r>
            <a:endParaRPr lang="pt-BR" dirty="0" smtClean="0"/>
          </a:p>
          <a:p>
            <a:pPr algn="just"/>
            <a:endParaRPr lang="pt-BR" b="1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42" y="3603523"/>
            <a:ext cx="4762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5" y="2356077"/>
            <a:ext cx="8951724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Regra 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É a unidade básica de uma folha de estilo (a menor porção do código) capaz de produzir um efeito de estilização.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3200" b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É composta por dois componentes: SELETOR e DECLARAÇÃO.</a:t>
            </a:r>
            <a:endParaRPr lang="pt-BR" sz="16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93366"/>
                </a:solidFill>
                <a:latin typeface="Inter"/>
              </a:rPr>
              <a:t>Regra 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Propriedade termina com ponto e vírgula (;)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Comentários podem ser adicionados com /*  */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 smtClean="0"/>
              <a:t>Para melhor visualização, cada propriedade pode ser colocada numa linha separada. Exemplo:</a:t>
            </a:r>
            <a:endParaRPr lang="pt-BR" sz="32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3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6" y="3812496"/>
            <a:ext cx="6460489" cy="236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8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142703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Componentes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371598"/>
            <a:ext cx="9964825" cy="526398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Seletor: </a:t>
            </a:r>
            <a:r>
              <a:rPr lang="pt-BR" sz="3200" dirty="0"/>
              <a:t>É a </a:t>
            </a:r>
            <a:r>
              <a:rPr lang="pt-BR" sz="3200" dirty="0" err="1"/>
              <a:t>tag</a:t>
            </a:r>
            <a:r>
              <a:rPr lang="pt-BR" sz="3200" dirty="0"/>
              <a:t> do elemento da marcação ou uma entidade capaz de definir com precisão em qual lugar da marcação será aplicada a regra CSS. Um seletor por conter mais de uma declaração.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pt-BR" sz="3200" b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t-BR" sz="3200" b="1" dirty="0"/>
              <a:t>Declaração: </a:t>
            </a:r>
            <a:r>
              <a:rPr lang="pt-BR" sz="3200" dirty="0"/>
              <a:t>Determina os parâmetros da estilização: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pt-BR" b="1" i="1" dirty="0" smtClean="0"/>
              <a:t>Propriedade</a:t>
            </a:r>
            <a:r>
              <a:rPr lang="pt-BR" b="1" i="1" dirty="0"/>
              <a:t>: característica do </a:t>
            </a:r>
            <a:r>
              <a:rPr lang="pt-BR" b="1" i="1" dirty="0" smtClean="0"/>
              <a:t>elemento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pt-BR" b="1" i="1" dirty="0"/>
              <a:t>Valor: refere-se a quantidade ou qualidade do elemento.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 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hoje: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454"/>
            <a:ext cx="10601738" cy="484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Criar tabela: </a:t>
            </a:r>
          </a:p>
          <a:p>
            <a:pPr marL="514350" indent="-514350">
              <a:buAutoNum type="alphaLcParenR"/>
            </a:pPr>
            <a:r>
              <a:rPr lang="pt-BR" dirty="0" smtClean="0"/>
              <a:t>3 colunas, 4 linhas, Preencher com dados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3 colunas, 4 linhas, </a:t>
            </a:r>
            <a:r>
              <a:rPr lang="pt-BR" dirty="0" smtClean="0"/>
              <a:t>tamanho de borda 3, centralizada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4 </a:t>
            </a:r>
            <a:r>
              <a:rPr lang="pt-BR" dirty="0"/>
              <a:t>colunas, 4 linhas, tamanho de borda </a:t>
            </a:r>
            <a:r>
              <a:rPr lang="pt-BR" dirty="0" smtClean="0"/>
              <a:t>2, centralizada, itens da tabela centralizados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Acrescentar mais uma coluna com fotos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O primeiro item da tabela deverá ter um link para uma página que tenha a ver com o título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1 colunas de titulo, 1 linha, sem borda e colocar dentro dessa linha Listas &lt;</a:t>
            </a:r>
            <a:r>
              <a:rPr lang="pt-BR" dirty="0" err="1" smtClean="0"/>
              <a:t>ul</a:t>
            </a:r>
            <a:r>
              <a:rPr lang="pt-BR" dirty="0" smtClean="0"/>
              <a:t>&gt; com quadrados. Centralizada na página.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casa.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454"/>
            <a:ext cx="10601738" cy="48438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Criar tabela: </a:t>
            </a:r>
          </a:p>
          <a:p>
            <a:pPr marL="514350" indent="-514350">
              <a:buAutoNum type="alphaLcParenR"/>
            </a:pPr>
            <a:r>
              <a:rPr lang="pt-BR" dirty="0" smtClean="0"/>
              <a:t>3 colunas, 4 linhas, Preencher com dados (País, Capital e Idioma)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3 colunas, 4 linhas, </a:t>
            </a:r>
            <a:r>
              <a:rPr lang="pt-BR" dirty="0" smtClean="0"/>
              <a:t>tamanho de borda 3, centralizada (Aluno, Disciplina e Nota)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3 </a:t>
            </a:r>
            <a:r>
              <a:rPr lang="pt-BR" dirty="0"/>
              <a:t>colunas, 4 linhas, tamanho de borda </a:t>
            </a:r>
            <a:r>
              <a:rPr lang="pt-BR" dirty="0" smtClean="0"/>
              <a:t>2, centralizada, itens da tabela centralizados (Sanduiche, Valor Avulso, Valor Combo (</a:t>
            </a:r>
            <a:r>
              <a:rPr lang="pt-BR" dirty="0" err="1" smtClean="0"/>
              <a:t>Batata+Refri</a:t>
            </a:r>
            <a:r>
              <a:rPr lang="pt-BR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Acrescentar mais uma coluna com fotos dos sanduíches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Cada primeiro item da tabela deverá ter um link para uma página que fale sobre o tipo de sanduiche ou a receita dele.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 smtClean="0"/>
              <a:t>1 colunas de titulo, 1 linha, sem borda e colocar dentro dessa linha Listas &lt;</a:t>
            </a:r>
            <a:r>
              <a:rPr lang="pt-BR" dirty="0" err="1" smtClean="0"/>
              <a:t>ul</a:t>
            </a:r>
            <a:r>
              <a:rPr lang="pt-BR" dirty="0" smtClean="0"/>
              <a:t>&gt; com quadrados os lanches disponíveis. Centralizar na página.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DE HOJE: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Criar outra pasta: 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Pasta</a:t>
            </a:r>
            <a:r>
              <a:rPr lang="pt-BR" sz="3200" smtClean="0"/>
              <a:t>: 13-11-23</a:t>
            </a:r>
            <a:endParaRPr lang="pt-BR" sz="3200" dirty="0" smtClean="0"/>
          </a:p>
          <a:p>
            <a:pPr marL="0" indent="0" algn="ctr" defTabSz="901700">
              <a:buNone/>
            </a:pPr>
            <a:r>
              <a:rPr lang="pt-BR" sz="3200" dirty="0"/>
              <a:t>i</a:t>
            </a:r>
            <a:r>
              <a:rPr lang="pt-BR" sz="3200" dirty="0" smtClean="0"/>
              <a:t>ndex.html</a:t>
            </a:r>
            <a:endParaRPr lang="pt-BR" sz="3200" dirty="0"/>
          </a:p>
          <a:p>
            <a:pPr marL="0" indent="0" algn="ctr" defTabSz="901700">
              <a:buNone/>
            </a:pPr>
            <a:r>
              <a:rPr lang="pt-BR" sz="3200" dirty="0" smtClean="0"/>
              <a:t>3 pastas: </a:t>
            </a:r>
            <a:r>
              <a:rPr lang="pt-BR" sz="3200" dirty="0" err="1" smtClean="0"/>
              <a:t>css</a:t>
            </a:r>
            <a:r>
              <a:rPr lang="pt-BR" sz="3200" dirty="0" smtClean="0"/>
              <a:t>, </a:t>
            </a:r>
            <a:r>
              <a:rPr lang="pt-BR" sz="3200" dirty="0" err="1" smtClean="0"/>
              <a:t>js</a:t>
            </a:r>
            <a:r>
              <a:rPr lang="pt-BR" sz="3200" dirty="0" smtClean="0"/>
              <a:t>, imagens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</a:t>
            </a:r>
            <a:r>
              <a:rPr lang="pt-BR" dirty="0" smtClean="0"/>
              <a:t>Anthony Samuel Freitas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DE HOJE: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10/11/2023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3291354"/>
          </a:xfrm>
        </p:spPr>
        <p:txBody>
          <a:bodyPr>
            <a:normAutofit lnSpcReduction="10000"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Criar outra pasta: 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Pasta: 10-11-23</a:t>
            </a:r>
          </a:p>
          <a:p>
            <a:pPr marL="0" indent="0" algn="ctr" defTabSz="901700">
              <a:buNone/>
            </a:pPr>
            <a:r>
              <a:rPr lang="pt-BR" sz="3200" dirty="0"/>
              <a:t>i</a:t>
            </a:r>
            <a:r>
              <a:rPr lang="pt-BR" sz="3200" dirty="0" smtClean="0"/>
              <a:t>ndex.html</a:t>
            </a:r>
            <a:endParaRPr lang="pt-BR" sz="3200" dirty="0"/>
          </a:p>
          <a:p>
            <a:pPr marL="0" indent="0" algn="ctr" defTabSz="901700">
              <a:buNone/>
            </a:pPr>
            <a:r>
              <a:rPr lang="pt-BR" sz="3200" dirty="0" smtClean="0"/>
              <a:t>3 pastas: </a:t>
            </a:r>
            <a:r>
              <a:rPr lang="pt-BR" sz="3200" dirty="0" err="1" smtClean="0"/>
              <a:t>css</a:t>
            </a:r>
            <a:r>
              <a:rPr lang="pt-BR" sz="3200" dirty="0" smtClean="0"/>
              <a:t>, </a:t>
            </a:r>
            <a:r>
              <a:rPr lang="pt-BR" sz="3200" dirty="0" err="1" smtClean="0"/>
              <a:t>js</a:t>
            </a:r>
            <a:r>
              <a:rPr lang="pt-BR" sz="3200" dirty="0" smtClean="0"/>
              <a:t>, imagens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Dentro da pasta </a:t>
            </a:r>
            <a:r>
              <a:rPr lang="pt-BR" sz="3200" dirty="0" err="1" smtClean="0"/>
              <a:t>css</a:t>
            </a:r>
            <a:r>
              <a:rPr lang="pt-BR" sz="3200" dirty="0" smtClean="0"/>
              <a:t>: 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style.css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3949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=""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CSS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42784" y="1571625"/>
            <a:ext cx="10090537" cy="4444700"/>
          </a:xfrm>
        </p:spPr>
        <p:txBody>
          <a:bodyPr/>
          <a:lstStyle/>
          <a:p>
            <a:r>
              <a:rPr lang="pt-BR" dirty="0"/>
              <a:t>CSS é uma linguagem para estilos que define o layout de documentos HTML.</a:t>
            </a:r>
          </a:p>
          <a:p>
            <a:r>
              <a:rPr lang="pt-BR" dirty="0"/>
              <a:t>É um mecanismo simples para adicionar estilos: fontes, cores, margens, linhas, alturas, larguras, imagens de fundo, posicionamento e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Qual a diferença entre CSS e HTML?</a:t>
            </a:r>
          </a:p>
          <a:p>
            <a:r>
              <a:rPr lang="pt-BR" dirty="0"/>
              <a:t>HTML é usado para estruturar os conteúdos, já o CSS é usado para formatar conteúdos estruturados.</a:t>
            </a:r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36" y="1604191"/>
            <a:ext cx="9883963" cy="4717774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Economizar </a:t>
            </a:r>
            <a:r>
              <a:rPr lang="pt-BR" b="1" dirty="0"/>
              <a:t>o tempo</a:t>
            </a:r>
          </a:p>
          <a:p>
            <a:pPr algn="just"/>
            <a:r>
              <a:rPr lang="pt-BR" b="1" dirty="0" smtClean="0"/>
              <a:t>Diminuir </a:t>
            </a:r>
            <a:r>
              <a:rPr lang="pt-BR" b="1" dirty="0"/>
              <a:t>o tamanho do código na página</a:t>
            </a:r>
          </a:p>
          <a:p>
            <a:pPr algn="just"/>
            <a:r>
              <a:rPr lang="pt-BR" b="1" dirty="0" smtClean="0"/>
              <a:t>Sua </a:t>
            </a:r>
            <a:r>
              <a:rPr lang="pt-BR" b="1" dirty="0"/>
              <a:t>página irá carregar mais rapidamente</a:t>
            </a:r>
          </a:p>
          <a:p>
            <a:pPr algn="just"/>
            <a:r>
              <a:rPr lang="pt-BR" b="1" dirty="0" smtClean="0"/>
              <a:t>Mais </a:t>
            </a:r>
            <a:r>
              <a:rPr lang="pt-BR" b="1" dirty="0" err="1" smtClean="0"/>
              <a:t>facIlIdade</a:t>
            </a:r>
            <a:r>
              <a:rPr lang="pt-BR" b="1" dirty="0" smtClean="0"/>
              <a:t> </a:t>
            </a:r>
            <a:r>
              <a:rPr lang="pt-BR" b="1" dirty="0"/>
              <a:t>de manter e fazer alterações na página</a:t>
            </a:r>
          </a:p>
          <a:p>
            <a:pPr algn="just"/>
            <a:r>
              <a:rPr lang="pt-BR" b="1" dirty="0" smtClean="0"/>
              <a:t>Mais </a:t>
            </a:r>
            <a:r>
              <a:rPr lang="pt-BR" b="1" dirty="0"/>
              <a:t>controle no layout da página</a:t>
            </a:r>
          </a:p>
          <a:p>
            <a:pPr algn="just"/>
            <a:r>
              <a:rPr lang="pt-BR" b="1" dirty="0" smtClean="0"/>
              <a:t>Reutilização </a:t>
            </a:r>
            <a:r>
              <a:rPr lang="pt-BR" b="1" dirty="0"/>
              <a:t>de </a:t>
            </a:r>
            <a:r>
              <a:rPr lang="pt-BR" b="1" dirty="0" smtClean="0"/>
              <a:t>código para estilizar  mais elementos </a:t>
            </a:r>
          </a:p>
          <a:p>
            <a:pPr algn="just"/>
            <a:r>
              <a:rPr lang="pt-BR" b="1" dirty="0" smtClean="0"/>
              <a:t>PADRONIZAÇÃO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 txBox="1">
            <a:spLocks/>
          </p:cNvSpPr>
          <p:nvPr/>
        </p:nvSpPr>
        <p:spPr>
          <a:xfrm>
            <a:off x="340125" y="200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Vantagens</a:t>
            </a:r>
            <a:endParaRPr lang="pt-BR" b="1" dirty="0">
              <a:solidFill>
                <a:srgbClr val="093366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481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/>
              <a:t>Método </a:t>
            </a:r>
            <a:r>
              <a:rPr lang="pt-BR" b="1" dirty="0" err="1"/>
              <a:t>in-line</a:t>
            </a:r>
            <a:r>
              <a:rPr lang="pt-BR" b="1" dirty="0"/>
              <a:t> (direto no </a:t>
            </a:r>
            <a:r>
              <a:rPr lang="pt-BR" b="1" dirty="0" err="1"/>
              <a:t>html</a:t>
            </a:r>
            <a:r>
              <a:rPr lang="pt-BR" b="1" dirty="0" smtClean="0"/>
              <a:t>)</a:t>
            </a:r>
          </a:p>
          <a:p>
            <a:endParaRPr lang="pt-BR" b="1" dirty="0" smtClean="0"/>
          </a:p>
          <a:p>
            <a:endParaRPr lang="pt-BR" b="1" dirty="0"/>
          </a:p>
          <a:p>
            <a:endParaRPr lang="pt-BR" sz="16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2584894"/>
            <a:ext cx="9301615" cy="383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" y="1868938"/>
            <a:ext cx="622141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 smtClean="0"/>
              <a:t>Método </a:t>
            </a:r>
            <a:r>
              <a:rPr lang="pt-BR" b="1" dirty="0"/>
              <a:t>interno (</a:t>
            </a:r>
            <a:r>
              <a:rPr lang="pt-BR" b="1" dirty="0" err="1"/>
              <a:t>tag</a:t>
            </a:r>
            <a:r>
              <a:rPr lang="pt-BR" b="1" dirty="0"/>
              <a:t> </a:t>
            </a:r>
            <a:r>
              <a:rPr lang="pt-BR" b="1" dirty="0" err="1" smtClean="0"/>
              <a:t>style</a:t>
            </a:r>
            <a:r>
              <a:rPr lang="pt-BR" b="1" dirty="0" smtClean="0"/>
              <a:t> diretamente no </a:t>
            </a:r>
            <a:r>
              <a:rPr lang="pt-BR" b="1" dirty="0" err="1" smtClean="0"/>
              <a:t>head</a:t>
            </a:r>
            <a:r>
              <a:rPr lang="pt-BR" b="1" dirty="0" smtClean="0"/>
              <a:t> do documento)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69167"/>
            <a:ext cx="7866289" cy="448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2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844"/>
            <a:ext cx="10653584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Métodos de Aplicação em HTML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32719" y="1389257"/>
            <a:ext cx="10090537" cy="5308108"/>
          </a:xfrm>
        </p:spPr>
        <p:txBody>
          <a:bodyPr>
            <a:normAutofit/>
          </a:bodyPr>
          <a:lstStyle/>
          <a:p>
            <a:r>
              <a:rPr lang="pt-BR" b="1" dirty="0" smtClean="0"/>
              <a:t>Método </a:t>
            </a:r>
            <a:r>
              <a:rPr lang="pt-BR" b="1" dirty="0"/>
              <a:t>interno (</a:t>
            </a:r>
            <a:r>
              <a:rPr lang="pt-BR" b="1" dirty="0" err="1"/>
              <a:t>tag</a:t>
            </a:r>
            <a:r>
              <a:rPr lang="pt-BR" b="1" dirty="0"/>
              <a:t> </a:t>
            </a:r>
            <a:r>
              <a:rPr lang="pt-BR" b="1" dirty="0" err="1" smtClean="0"/>
              <a:t>style</a:t>
            </a:r>
            <a:r>
              <a:rPr lang="pt-BR" b="1" dirty="0" smtClean="0"/>
              <a:t> diretamente no </a:t>
            </a:r>
            <a:r>
              <a:rPr lang="pt-BR" b="1" dirty="0" err="1" smtClean="0"/>
              <a:t>head</a:t>
            </a:r>
            <a:r>
              <a:rPr lang="pt-BR" b="1" dirty="0" smtClean="0"/>
              <a:t> do documento)</a:t>
            </a:r>
            <a:endParaRPr lang="pt-BR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0" y="1905227"/>
            <a:ext cx="5878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5" r="2878" b="6834"/>
          <a:stretch/>
        </p:blipFill>
        <p:spPr bwMode="auto">
          <a:xfrm>
            <a:off x="2584103" y="4963886"/>
            <a:ext cx="7750068" cy="171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Background-color</a:t>
            </a:r>
          </a:p>
          <a:p>
            <a:pPr lvl="1" algn="just"/>
            <a:r>
              <a:rPr lang="pt-BR" b="1" dirty="0"/>
              <a:t>Cor de fundo da página</a:t>
            </a:r>
          </a:p>
          <a:p>
            <a:pPr algn="just"/>
            <a:r>
              <a:rPr lang="pt-BR" b="1" dirty="0" smtClean="0"/>
              <a:t>Color</a:t>
            </a:r>
          </a:p>
          <a:p>
            <a:pPr lvl="1" algn="just"/>
            <a:r>
              <a:rPr lang="pt-BR" b="1" dirty="0" smtClean="0"/>
              <a:t>Cor do texto</a:t>
            </a:r>
          </a:p>
          <a:p>
            <a:pPr algn="just"/>
            <a:r>
              <a:rPr lang="pt-BR" b="1" dirty="0" err="1" smtClean="0"/>
              <a:t>Font</a:t>
            </a:r>
            <a:r>
              <a:rPr lang="pt-BR" b="1" dirty="0" smtClean="0"/>
              <a:t>-Family</a:t>
            </a:r>
          </a:p>
          <a:p>
            <a:pPr lvl="1" algn="just"/>
            <a:r>
              <a:rPr lang="pt-BR" b="1" dirty="0" smtClean="0"/>
              <a:t>Nome da fonte (pode ser especificado mais de um nome de fonte ou categoria genérica de fontes – caso o navegador não seja capaz de exibir uma determinada fonte.</a:t>
            </a:r>
          </a:p>
          <a:p>
            <a:pPr lvl="1" algn="just"/>
            <a:r>
              <a:rPr lang="pt-BR" b="1" dirty="0" smtClean="0"/>
              <a:t>Caso uma fonte não possa ser exibida, navegador tenta a próxima da lista</a:t>
            </a:r>
          </a:p>
          <a:p>
            <a:pPr algn="just"/>
            <a:r>
              <a:rPr lang="pt-BR" b="1" dirty="0" smtClean="0"/>
              <a:t>Exemplos de categorias de fontes</a:t>
            </a:r>
          </a:p>
          <a:p>
            <a:pPr lvl="1" algn="just"/>
            <a:r>
              <a:rPr lang="pt-BR" b="1" dirty="0" err="1" smtClean="0"/>
              <a:t>Sans-Serif</a:t>
            </a:r>
            <a:r>
              <a:rPr lang="pt-BR" b="1" dirty="0" smtClean="0"/>
              <a:t> (</a:t>
            </a:r>
            <a:r>
              <a:rPr lang="pt-BR" b="1" dirty="0" err="1" smtClean="0"/>
              <a:t>helvetica</a:t>
            </a:r>
            <a:r>
              <a:rPr lang="pt-BR" b="1" dirty="0" smtClean="0"/>
              <a:t>, </a:t>
            </a:r>
            <a:r>
              <a:rPr lang="pt-BR" b="1" dirty="0" err="1" smtClean="0"/>
              <a:t>verdana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b="1" dirty="0" err="1" smtClean="0"/>
              <a:t>Serif</a:t>
            </a:r>
            <a:r>
              <a:rPr lang="pt-BR" b="1" dirty="0" smtClean="0"/>
              <a:t> (times new </a:t>
            </a:r>
            <a:r>
              <a:rPr lang="pt-BR" b="1" dirty="0" err="1" smtClean="0"/>
              <a:t>roman</a:t>
            </a:r>
            <a:r>
              <a:rPr lang="pt-BR" b="1" dirty="0" smtClean="0"/>
              <a:t>, </a:t>
            </a:r>
            <a:r>
              <a:rPr lang="pt-BR" b="1" dirty="0" err="1" smtClean="0"/>
              <a:t>georgia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b="1" dirty="0" err="1" smtClean="0"/>
              <a:t>Monospace</a:t>
            </a:r>
            <a:r>
              <a:rPr lang="pt-BR" b="1" dirty="0" smtClean="0"/>
              <a:t> (courier, </a:t>
            </a:r>
            <a:r>
              <a:rPr lang="pt-BR" b="1" dirty="0" err="1" smtClean="0"/>
              <a:t>fixedsys</a:t>
            </a:r>
            <a:r>
              <a:rPr lang="pt-BR" b="1" dirty="0" smtClean="0"/>
              <a:t>)</a:t>
            </a:r>
          </a:p>
          <a:p>
            <a:pPr lvl="1" algn="just"/>
            <a:endParaRPr lang="pt-BR" b="1" dirty="0" smtClean="0"/>
          </a:p>
          <a:p>
            <a:pPr lvl="1" algn="just"/>
            <a:endParaRPr lang="pt-BR" b="1" dirty="0"/>
          </a:p>
          <a:p>
            <a:pPr marL="457200" lvl="1" indent="0" algn="just">
              <a:buNone/>
            </a:pP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=""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90985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093366"/>
                </a:solidFill>
                <a:latin typeface="Inter"/>
              </a:rPr>
              <a:t>Propriedades utilizadas no exemplo:</a:t>
            </a:r>
            <a:br>
              <a:rPr lang="pt-BR" b="1" dirty="0" smtClean="0">
                <a:solidFill>
                  <a:srgbClr val="093366"/>
                </a:solidFill>
                <a:latin typeface="Inter"/>
              </a:rPr>
            </a:br>
            <a:endParaRPr lang="pt-BR" sz="2800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1" y="1248229"/>
            <a:ext cx="10327080" cy="5399314"/>
          </a:xfrm>
        </p:spPr>
        <p:txBody>
          <a:bodyPr>
            <a:normAutofit/>
          </a:bodyPr>
          <a:lstStyle/>
          <a:p>
            <a:pPr algn="just"/>
            <a:r>
              <a:rPr lang="pt-BR" b="1" dirty="0" err="1" smtClean="0"/>
              <a:t>Font-Size</a:t>
            </a:r>
            <a:endParaRPr lang="pt-BR" b="1" dirty="0" smtClean="0"/>
          </a:p>
          <a:p>
            <a:pPr lvl="1" algn="just"/>
            <a:r>
              <a:rPr lang="pt-BR" b="1" dirty="0" smtClean="0"/>
              <a:t>Tamanho da fonte</a:t>
            </a:r>
          </a:p>
          <a:p>
            <a:pPr lvl="1" algn="just"/>
            <a:r>
              <a:rPr lang="pt-BR" b="1" dirty="0" smtClean="0"/>
              <a:t>Pode ser em pontos ou de forma relativa</a:t>
            </a:r>
            <a:endParaRPr lang="pt-BR" b="1" dirty="0"/>
          </a:p>
          <a:p>
            <a:pPr algn="just"/>
            <a:r>
              <a:rPr lang="pt-BR" b="1" dirty="0" smtClean="0"/>
              <a:t>Tamanhos relativos</a:t>
            </a:r>
          </a:p>
          <a:p>
            <a:pPr lvl="1" algn="just"/>
            <a:r>
              <a:rPr lang="pt-BR" b="1" dirty="0" err="1" smtClean="0"/>
              <a:t>Xx-small</a:t>
            </a:r>
            <a:r>
              <a:rPr lang="pt-BR" b="1" dirty="0" smtClean="0"/>
              <a:t>, X-</a:t>
            </a:r>
            <a:r>
              <a:rPr lang="pt-BR" b="1" dirty="0" err="1" smtClean="0"/>
              <a:t>small</a:t>
            </a:r>
            <a:r>
              <a:rPr lang="pt-BR" b="1" dirty="0" smtClean="0"/>
              <a:t>, </a:t>
            </a:r>
            <a:r>
              <a:rPr lang="pt-BR" b="1" dirty="0" err="1" smtClean="0"/>
              <a:t>small</a:t>
            </a:r>
            <a:r>
              <a:rPr lang="pt-BR" b="1" dirty="0" smtClean="0"/>
              <a:t>, </a:t>
            </a:r>
            <a:r>
              <a:rPr lang="pt-BR" b="1" dirty="0" err="1" smtClean="0"/>
              <a:t>smaller</a:t>
            </a:r>
            <a:r>
              <a:rPr lang="pt-BR" b="1" dirty="0" smtClean="0"/>
              <a:t>, </a:t>
            </a:r>
            <a:r>
              <a:rPr lang="pt-BR" b="1" dirty="0" err="1" smtClean="0"/>
              <a:t>medium</a:t>
            </a:r>
            <a:r>
              <a:rPr lang="pt-BR" b="1" dirty="0" smtClean="0"/>
              <a:t>, </a:t>
            </a:r>
            <a:r>
              <a:rPr lang="pt-BR" b="1" dirty="0" err="1" smtClean="0"/>
              <a:t>large</a:t>
            </a:r>
            <a:r>
              <a:rPr lang="pt-BR" b="1" dirty="0" smtClean="0"/>
              <a:t>, </a:t>
            </a:r>
            <a:r>
              <a:rPr lang="pt-BR" b="1" dirty="0" err="1" smtClean="0"/>
              <a:t>larger</a:t>
            </a:r>
            <a:r>
              <a:rPr lang="pt-BR" b="1" dirty="0" smtClean="0"/>
              <a:t>, x-</a:t>
            </a:r>
            <a:r>
              <a:rPr lang="pt-BR" b="1" dirty="0" err="1" smtClean="0"/>
              <a:t>large</a:t>
            </a:r>
            <a:r>
              <a:rPr lang="pt-BR" b="1" dirty="0" smtClean="0"/>
              <a:t>, </a:t>
            </a:r>
            <a:r>
              <a:rPr lang="pt-BR" b="1" dirty="0" err="1" smtClean="0"/>
              <a:t>xx-large</a:t>
            </a:r>
            <a:endParaRPr lang="pt-BR" b="1" dirty="0" smtClean="0"/>
          </a:p>
          <a:p>
            <a:pPr lvl="1" algn="just"/>
            <a:r>
              <a:rPr lang="pt-BR" b="1" dirty="0" smtClean="0"/>
              <a:t>Interessante quando não se sabe as medidas específicas da exibição de cada cliente.</a:t>
            </a:r>
          </a:p>
          <a:p>
            <a:pPr lvl="1" algn="just"/>
            <a:r>
              <a:rPr lang="pt-BR" b="1" dirty="0" smtClean="0"/>
              <a:t>Exemplo: Numa tela de celular, se você especificar o tamanho em pontos, por exemplo 20pt, pode ser impossível de ler o texto.</a:t>
            </a:r>
          </a:p>
          <a:p>
            <a:pPr lvl="1" algn="just"/>
            <a:r>
              <a:rPr lang="pt-BR" b="1" dirty="0" smtClean="0"/>
              <a:t>Por isso, por estas questões de contabilidade é preferível utilizar os tamanhos relativos.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09/11/2023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14293</TotalTime>
  <Words>992</Words>
  <Application>Microsoft Office PowerPoint</Application>
  <PresentationFormat>Personalizar</PresentationFormat>
  <Paragraphs>168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Desenvolvimento de Front-End</vt:lpstr>
      <vt:lpstr>Front-End</vt:lpstr>
      <vt:lpstr>CSS</vt:lpstr>
      <vt:lpstr>Apresentação do PowerPoint</vt:lpstr>
      <vt:lpstr>Métodos de Aplicação em HTML</vt:lpstr>
      <vt:lpstr>Métodos de Aplicação em HTML</vt:lpstr>
      <vt:lpstr>Métodos de Aplicação em HTML</vt:lpstr>
      <vt:lpstr>Propriedades utilizadas no exemplo: </vt:lpstr>
      <vt:lpstr>Propriedades utilizadas no exemplo: </vt:lpstr>
      <vt:lpstr>Exercício 1 </vt:lpstr>
      <vt:lpstr>Exercício 2 </vt:lpstr>
      <vt:lpstr>Exercício 2 </vt:lpstr>
      <vt:lpstr>Método externo  (link para folha de estilos)</vt:lpstr>
      <vt:lpstr>Regra CSS</vt:lpstr>
      <vt:lpstr>Regra CSS</vt:lpstr>
      <vt:lpstr>Componentes</vt:lpstr>
      <vt:lpstr>Atividades para hoje:</vt:lpstr>
      <vt:lpstr>Atividade para casa.</vt:lpstr>
      <vt:lpstr>TRABALHO DE HOJE:</vt:lpstr>
      <vt:lpstr>TRABALHO DE HOJE: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194</cp:revision>
  <dcterms:created xsi:type="dcterms:W3CDTF">2018-05-19T21:17:34Z</dcterms:created>
  <dcterms:modified xsi:type="dcterms:W3CDTF">2023-11-14T14:36:18Z</dcterms:modified>
</cp:coreProperties>
</file>