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3" r:id="rId3"/>
    <p:sldId id="257" r:id="rId4"/>
    <p:sldId id="332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3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31" r:id="rId33"/>
    <p:sldId id="328" r:id="rId34"/>
    <p:sldId id="32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BA78E-6256-49B2-A0FF-C08ED1EF2A3F}" v="87" dt="2023-10-03T19:14:47.645"/>
    <p1510:client id="{8E091D3C-442E-462C-ABD6-9AED36473C1C}" v="12523" dt="2023-10-03T20:52:53.602"/>
    <p1510:client id="{B1F5AED1-6AB8-4D99-8243-D4A8517F3DB7}" v="13246" dt="2023-10-03T04:27:1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5899" autoAdjust="0"/>
  </p:normalViewPr>
  <p:slideViewPr>
    <p:cSldViewPr snapToGrid="0">
      <p:cViewPr varScale="1">
        <p:scale>
          <a:sx n="98" d="100"/>
          <a:sy n="98" d="100"/>
        </p:scale>
        <p:origin x="16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AC84-400D-48A2-8A4C-D19F46ADAF0F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1F19-EBED-478C-84DF-A92F78F3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3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1F19-EBED-478C-84DF-A92F78F3D1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6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ED58EFD-362A-BD27-459D-AA10E0DF7725}"/>
              </a:ext>
            </a:extLst>
          </p:cNvPr>
          <p:cNvGrpSpPr/>
          <p:nvPr userDrawn="1"/>
        </p:nvGrpSpPr>
        <p:grpSpPr>
          <a:xfrm>
            <a:off x="0" y="0"/>
            <a:ext cx="12205386" cy="6858000"/>
            <a:chOff x="0" y="0"/>
            <a:chExt cx="12205386" cy="6858000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2A70C11-163A-23C5-0295-ED293B431DC3}"/>
                </a:ext>
              </a:extLst>
            </p:cNvPr>
            <p:cNvGrpSpPr/>
            <p:nvPr userDrawn="1"/>
          </p:nvGrpSpPr>
          <p:grpSpPr>
            <a:xfrm>
              <a:off x="0" y="0"/>
              <a:ext cx="12205386" cy="6858000"/>
              <a:chOff x="0" y="0"/>
              <a:chExt cx="12205386" cy="6858000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68DEA66-86BB-02E5-3D0F-6FC131C747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205386" cy="6858000"/>
              </a:xfrm>
              <a:prstGeom prst="rect">
                <a:avLst/>
              </a:prstGeom>
            </p:spPr>
          </p:pic>
          <p:pic>
            <p:nvPicPr>
              <p:cNvPr id="11" name="Espaço Reservado para Conteúdo 3">
                <a:extLst>
                  <a:ext uri="{FF2B5EF4-FFF2-40B4-BE49-F238E27FC236}">
                    <a16:creationId xmlns:a16="http://schemas.microsoft.com/office/drawing/2014/main" id="{F9B3C03A-CC58-89E9-ED98-D8786E3EEA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0420" y="1123950"/>
                <a:ext cx="2981325" cy="2305050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9AD69FE-073D-3E5B-0A12-100F37A70341}"/>
                  </a:ext>
                </a:extLst>
              </p:cNvPr>
              <p:cNvSpPr txBox="1"/>
              <p:nvPr userDrawn="1"/>
            </p:nvSpPr>
            <p:spPr>
              <a:xfrm>
                <a:off x="3801074" y="1201016"/>
                <a:ext cx="8236688" cy="150810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6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Oficina de Redes</a:t>
                </a:r>
                <a:br>
                  <a:rPr lang="pt-BR" sz="6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</a:br>
                <a:r>
                  <a:rPr lang="pt-BR" sz="3200" i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Criação e Configuração Prática</a:t>
                </a:r>
                <a:endParaRPr lang="pt-BR" sz="3600" i="1" dirty="0">
                  <a:solidFill>
                    <a:schemeClr val="bg1"/>
                  </a:solidFill>
                  <a:latin typeface="Tw Cen MT" panose="020B0602020104020603" pitchFamily="34" charset="0"/>
                  <a:ea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316A52A-1BF0-32D2-CD75-08FFDD81214A}"/>
                  </a:ext>
                </a:extLst>
              </p:cNvPr>
              <p:cNvSpPr txBox="1"/>
              <p:nvPr userDrawn="1"/>
            </p:nvSpPr>
            <p:spPr>
              <a:xfrm>
                <a:off x="9101921" y="3984183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b="1" dirty="0">
                    <a:solidFill>
                      <a:srgbClr val="FFFFFF"/>
                    </a:solidFill>
                    <a:latin typeface="Tw Cen MT" panose="020B0602020104020603" pitchFamily="34" charset="0"/>
                  </a:rPr>
                  <a:t>Anthony Freitas</a:t>
                </a:r>
                <a:endParaRPr lang="pt-BR" dirty="0">
                  <a:latin typeface="Tw Cen MT" panose="020B0602020104020603" pitchFamily="34" charset="0"/>
                </a:endParaRPr>
              </a:p>
            </p:txBody>
          </p:sp>
          <p:pic>
            <p:nvPicPr>
              <p:cNvPr id="14" name="Imagem 13" descr="LOGO_SENAI_BRANCO.png">
                <a:extLst>
                  <a:ext uri="{FF2B5EF4-FFF2-40B4-BE49-F238E27FC236}">
                    <a16:creationId xmlns:a16="http://schemas.microsoft.com/office/drawing/2014/main" id="{DD53B904-6B4E-6622-7A18-19AAACAB8E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484546" y="5628577"/>
                <a:ext cx="1600200" cy="695325"/>
              </a:xfrm>
              <a:prstGeom prst="rect">
                <a:avLst/>
              </a:prstGeom>
            </p:spPr>
          </p:pic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8728494-7D84-A7BE-899A-DA57A2A4EA7F}"/>
                </a:ext>
              </a:extLst>
            </p:cNvPr>
            <p:cNvSpPr txBox="1"/>
            <p:nvPr userDrawn="1"/>
          </p:nvSpPr>
          <p:spPr>
            <a:xfrm>
              <a:off x="476080" y="5976239"/>
              <a:ext cx="49438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Tw Cen MT" panose="020B0602020104020603" pitchFamily="34" charset="0"/>
                </a:rPr>
                <a:t>Workshop TI – SENAI MARACANÃ</a:t>
              </a:r>
              <a:endParaRPr lang="pt-BR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br>
              <a:rPr lang="pt-BR" dirty="0"/>
            </a:br>
            <a:endParaRPr lang="de-D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02833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24/01/24 a 02/02/24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Workshop Técnico Informática – SENAI MARACANÃ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30433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B618C60-EFB4-029A-01D7-E1ECAC56268E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A9C25B-A099-2510-7C2B-A7F26CC97543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7F6F1B7E-0099-9C63-6A74-5E79071E9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145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11939" y="1825625"/>
            <a:ext cx="468145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82790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DBA4536-C8B1-6B6E-89A5-40D4A919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endParaRPr lang="de-DE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6AB6E75-D25A-3DB2-3C7D-A9C673A01EA4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BE77F7E-5154-2AD6-E8F4-28B7C0B7488E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6A679E38-7851-63E2-7256-7C0BE0CD1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7FBD1D2-469D-455D-C48C-CCCCDDB1AD2B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685FE-1748-BE59-BBEA-3423C14BD48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0A74B2E9-15A2-D1FE-593A-2D295035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796A7A20-03B2-0470-150D-FDAE7086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30433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89706D1-3BD7-A4F2-69FD-7AB13A75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endParaRPr lang="de-DE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75C656F-5CB2-016B-B196-8B665D3E44E5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C0EB040-18E8-6C4D-6FD4-D83A2FC77DBB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07384716-9E61-EACC-5A3B-5C458624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365125"/>
            <a:ext cx="5141219" cy="5495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1380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E79C2D5-AD69-0E28-78BD-BD15C576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32237" cy="1325563"/>
          </a:xfrm>
        </p:spPr>
        <p:txBody>
          <a:bodyPr>
            <a:noAutofit/>
          </a:bodyPr>
          <a:lstStyle>
            <a:lvl1pPr>
              <a:defRPr sz="2000" i="1"/>
            </a:lvl1pPr>
          </a:lstStyle>
          <a:p>
            <a:endParaRPr lang="de-DE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021B03-FE1A-2872-B6D0-516D14DA8F56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FC330974-AE02-C652-63D4-FF981DA583F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A2E4C1B6-5E25-9FE2-8C55-FAAA80E2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9A3F-BC1E-1CDA-71DE-71B8A41E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163" y="365125"/>
            <a:ext cx="6018860" cy="1344377"/>
          </a:xfrm>
        </p:spPr>
        <p:txBody>
          <a:bodyPr>
            <a:normAutofit/>
          </a:bodyPr>
          <a:lstStyle/>
          <a:p>
            <a:r>
              <a:rPr lang="pt-BR" sz="2800">
                <a:latin typeface="Calibri"/>
                <a:ea typeface="Calibri Light"/>
                <a:cs typeface="Calibri Light"/>
              </a:rPr>
              <a:t>Repita os mesmos passos até o seu projeto ficar parecido com esse:</a:t>
            </a:r>
            <a:endParaRPr lang="pt-BR" sz="2800">
              <a:latin typeface="Calibri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8756D9-5949-62F3-9370-1ABD621700F2}"/>
              </a:ext>
            </a:extLst>
          </p:cNvPr>
          <p:cNvSpPr txBox="1"/>
          <p:nvPr/>
        </p:nvSpPr>
        <p:spPr>
          <a:xfrm>
            <a:off x="7347185" y="2464740"/>
            <a:ext cx="38005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No fim, devemos ter 4 novos pacotes:</a:t>
            </a:r>
          </a:p>
          <a:p>
            <a:pPr marL="285750" indent="-285750">
              <a:buFont typeface="Arial"/>
              <a:buChar char="•"/>
            </a:pPr>
            <a:r>
              <a:rPr lang="pt-BR" sz="2400" err="1">
                <a:ea typeface="Calibri"/>
                <a:cs typeface="Calibri"/>
              </a:rPr>
              <a:t>Controllers</a:t>
            </a:r>
            <a:endParaRPr lang="pt-BR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400" err="1">
                <a:ea typeface="Calibri"/>
                <a:cs typeface="Calibri"/>
              </a:rPr>
              <a:t>Repositories</a:t>
            </a:r>
            <a:endParaRPr lang="pt-BR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Services</a:t>
            </a:r>
          </a:p>
          <a:p>
            <a:pPr marL="285750" indent="-285750">
              <a:buFont typeface="Arial"/>
              <a:buChar char="•"/>
            </a:pPr>
            <a:r>
              <a:rPr lang="pt-BR" sz="2400" err="1">
                <a:ea typeface="Calibri"/>
                <a:cs typeface="Calibri"/>
              </a:rPr>
              <a:t>Entities</a:t>
            </a:r>
          </a:p>
        </p:txBody>
      </p:sp>
      <p:pic>
        <p:nvPicPr>
          <p:cNvPr id="11" name="Espaço Reservado para Conteúdo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180A8F0-EF59-C37F-641E-F64F3300E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18" y="1713354"/>
            <a:ext cx="4486275" cy="4124325"/>
          </a:xfrm>
        </p:spPr>
      </p:pic>
    </p:spTree>
    <p:extLst>
      <p:ext uri="{BB962C8B-B14F-4D97-AF65-F5344CB8AC3E}">
        <p14:creationId xmlns:p14="http://schemas.microsoft.com/office/powerpoint/2010/main" val="11325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D09AD-D284-9F51-6089-1F4ECD53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latin typeface="Calibri"/>
                <a:ea typeface="Calibri Light"/>
                <a:cs typeface="Calibri Light"/>
              </a:rPr>
              <a:t>Entities</a:t>
            </a:r>
            <a:endParaRPr lang="pt-BR" b="1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7D3D9-FFD4-000C-506D-3C2A3C5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0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Dentro do pacote "</a:t>
            </a:r>
            <a:r>
              <a:rPr lang="pt-BR" err="1">
                <a:ea typeface="Calibri"/>
                <a:cs typeface="Calibri"/>
              </a:rPr>
              <a:t>entities</a:t>
            </a:r>
            <a:r>
              <a:rPr lang="pt-BR">
                <a:ea typeface="Calibri"/>
                <a:cs typeface="Calibri"/>
              </a:rPr>
              <a:t>" é onde teremos classes que representam as entidades/tabelas do nosso banco de dados.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Para isso, usaremos as </a:t>
            </a:r>
            <a:r>
              <a:rPr lang="pt-BR" i="1" err="1">
                <a:ea typeface="Calibri"/>
                <a:cs typeface="Calibri"/>
              </a:rPr>
              <a:t>annotations</a:t>
            </a:r>
            <a:r>
              <a:rPr lang="pt-BR" i="1">
                <a:ea typeface="Calibri"/>
                <a:cs typeface="Calibri"/>
              </a:rPr>
              <a:t> </a:t>
            </a:r>
            <a:r>
              <a:rPr lang="pt-BR">
                <a:ea typeface="Calibri"/>
                <a:cs typeface="Calibri"/>
              </a:rPr>
              <a:t>do Spring Data JPA, que fará a ligação entre a classe e uma tabela com o mesmo nome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6752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356F-44D6-3738-A2B6-0FCBF51F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Clique com o botão direito no pacote "</a:t>
            </a:r>
            <a:r>
              <a:rPr lang="pt-BR" err="1">
                <a:ea typeface="Calibri Light"/>
                <a:cs typeface="Calibri Light"/>
              </a:rPr>
              <a:t>entities</a:t>
            </a:r>
            <a:r>
              <a:rPr lang="pt-BR">
                <a:ea typeface="Calibri Light"/>
                <a:cs typeface="Calibri Light"/>
              </a:rPr>
              <a:t>" &gt; New &gt; </a:t>
            </a:r>
            <a:r>
              <a:rPr lang="pt-BR" err="1">
                <a:ea typeface="Calibri Light"/>
                <a:cs typeface="Calibri Light"/>
              </a:rPr>
              <a:t>Class</a:t>
            </a:r>
            <a:endParaRPr lang="pt-BR" err="1"/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5EB4C1F-13EA-7FBD-0E02-6FC7DE791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120107"/>
            <a:ext cx="9944100" cy="3762375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F6206C7-5544-FD86-DC95-4EFF1C8FFD9A}"/>
              </a:ext>
            </a:extLst>
          </p:cNvPr>
          <p:cNvCxnSpPr/>
          <p:nvPr/>
        </p:nvCxnSpPr>
        <p:spPr>
          <a:xfrm>
            <a:off x="5968059" y="1739430"/>
            <a:ext cx="1845733" cy="3068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E83F-32D5-DC46-38CD-3C16462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81" y="374533"/>
            <a:ext cx="10769600" cy="1447859"/>
          </a:xfrm>
        </p:spPr>
        <p:txBody>
          <a:bodyPr>
            <a:normAutofit/>
          </a:bodyPr>
          <a:lstStyle/>
          <a:p>
            <a:r>
              <a:rPr lang="pt-BR" sz="3200">
                <a:latin typeface="Calibri"/>
                <a:ea typeface="Calibri Light"/>
                <a:cs typeface="Calibri Light"/>
              </a:rPr>
              <a:t>Ao abrir essa janela, digite o nome da classe no campo "</a:t>
            </a:r>
            <a:r>
              <a:rPr lang="pt-BR" sz="3200" err="1">
                <a:latin typeface="Calibri"/>
                <a:ea typeface="Calibri Light"/>
                <a:cs typeface="Calibri Light"/>
              </a:rPr>
              <a:t>Name</a:t>
            </a:r>
            <a:r>
              <a:rPr lang="pt-BR" sz="3200">
                <a:latin typeface="Calibri"/>
                <a:ea typeface="Calibri Light"/>
                <a:cs typeface="Calibri Light"/>
              </a:rPr>
              <a:t>"</a:t>
            </a:r>
            <a:br>
              <a:rPr lang="pt-BR" sz="3200">
                <a:ea typeface="Calibri Light"/>
                <a:cs typeface="Calibri Light"/>
              </a:rPr>
            </a:br>
            <a:br>
              <a:rPr lang="pt-BR" sz="3200">
                <a:ea typeface="Calibri Light"/>
                <a:cs typeface="Calibri Light"/>
              </a:rPr>
            </a:br>
            <a:endParaRPr lang="pt-BR" sz="3200">
              <a:ea typeface="Calibri Light"/>
              <a:cs typeface="Calibri Light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B09955D-8FC3-E1D0-BDEB-7108BFA8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92" y="1127490"/>
            <a:ext cx="4681126" cy="524272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6B64A2D-4915-2127-07F5-ED3B6CF944CC}"/>
              </a:ext>
            </a:extLst>
          </p:cNvPr>
          <p:cNvCxnSpPr/>
          <p:nvPr/>
        </p:nvCxnSpPr>
        <p:spPr>
          <a:xfrm flipH="1">
            <a:off x="3016016" y="968023"/>
            <a:ext cx="3036710" cy="1949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954597-759D-194E-EEA3-87945D38C18B}"/>
              </a:ext>
            </a:extLst>
          </p:cNvPr>
          <p:cNvSpPr txBox="1"/>
          <p:nvPr/>
        </p:nvSpPr>
        <p:spPr>
          <a:xfrm>
            <a:off x="6726297" y="2690518"/>
            <a:ext cx="3668888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sz="2000">
                <a:ea typeface="Calibri"/>
                <a:cs typeface="Calibri"/>
              </a:rPr>
              <a:t>Atenção para seguir o padrão de nomenclatura de classes. Escreva o nome das classes iniciando com letra maiúscula</a:t>
            </a:r>
          </a:p>
        </p:txBody>
      </p:sp>
    </p:spTree>
    <p:extLst>
      <p:ext uri="{BB962C8B-B14F-4D97-AF65-F5344CB8AC3E}">
        <p14:creationId xmlns:p14="http://schemas.microsoft.com/office/powerpoint/2010/main" val="423803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4446-2501-5CEF-8336-77DEF91F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15" y="365125"/>
            <a:ext cx="11606859" cy="1494895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Ao criar a classe, confirme se está no pacote correto. No meu caso "</a:t>
            </a:r>
            <a:r>
              <a:rPr lang="pt-BR" err="1">
                <a:ea typeface="Calibri Light"/>
                <a:cs typeface="Calibri Light"/>
              </a:rPr>
              <a:t>package</a:t>
            </a:r>
            <a:r>
              <a:rPr lang="pt-BR">
                <a:ea typeface="Calibri Light"/>
                <a:cs typeface="Calibri Light"/>
              </a:rPr>
              <a:t> </a:t>
            </a:r>
            <a:r>
              <a:rPr lang="pt-BR" err="1">
                <a:ea typeface="Calibri Light"/>
                <a:cs typeface="Calibri Light"/>
              </a:rPr>
              <a:t>com.nivaldo.aulaspring.entities</a:t>
            </a:r>
            <a:r>
              <a:rPr lang="pt-BR">
                <a:ea typeface="Calibri Light"/>
                <a:cs typeface="Calibri Light"/>
              </a:rPr>
              <a:t>;"</a:t>
            </a:r>
            <a:endParaRPr lang="pt-BR"/>
          </a:p>
        </p:txBody>
      </p:sp>
      <p:pic>
        <p:nvPicPr>
          <p:cNvPr id="4" name="Espaço Reservado para Conteúdo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6304A466-6BE5-680F-8AF7-FB4C4186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75" y="2107847"/>
            <a:ext cx="8546285" cy="4351338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AFFC6A8-6FCB-3E8A-E132-2FD239EA383C}"/>
              </a:ext>
            </a:extLst>
          </p:cNvPr>
          <p:cNvCxnSpPr/>
          <p:nvPr/>
        </p:nvCxnSpPr>
        <p:spPr>
          <a:xfrm flipH="1">
            <a:off x="8538162" y="1626542"/>
            <a:ext cx="308562" cy="763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9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D298-E8D7-1986-3E38-D3C61687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18"/>
            <a:ext cx="10515600" cy="1325563"/>
          </a:xfrm>
        </p:spPr>
        <p:txBody>
          <a:bodyPr/>
          <a:lstStyle/>
          <a:p>
            <a:r>
              <a:rPr lang="pt-BR" b="1">
                <a:latin typeface="Calibri"/>
                <a:ea typeface="Calibri Light"/>
                <a:cs typeface="Calibri Light"/>
              </a:rPr>
              <a:t>@Annotations</a:t>
            </a:r>
            <a:endParaRPr lang="pt-BR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8D915-C106-56B8-B995-9CDE6ECA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30" y="1251773"/>
            <a:ext cx="108166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Para mapear a classe, atributos e métodos para que o Spring Data JPA consiga ler, usaremos as anotações (</a:t>
            </a:r>
            <a:r>
              <a:rPr lang="pt-BR" err="1">
                <a:ea typeface="Calibri" panose="020F0502020204030204"/>
                <a:cs typeface="Calibri" panose="020F0502020204030204"/>
              </a:rPr>
              <a:t>annotations</a:t>
            </a:r>
            <a:r>
              <a:rPr lang="pt-BR">
                <a:ea typeface="Calibri" panose="020F0502020204030204"/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 anotação @Entity é a que irá dizer que será uma entidade do banco de dados</a:t>
            </a:r>
          </a:p>
        </p:txBody>
      </p:sp>
      <p:pic>
        <p:nvPicPr>
          <p:cNvPr id="4" name="Imagem 3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AEC2FA92-0047-5C89-6495-755F2C69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3278745"/>
            <a:ext cx="7230533" cy="29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A7171-3FB5-8DAB-ED1E-E1C5DD9C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93" y="3298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Repare que a princípio a anotação ficará sublinhada de vermelho reclamando que há algo de errado.</a:t>
            </a: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E tem mesmo... Nós ainda não fizemos o </a:t>
            </a:r>
            <a:r>
              <a:rPr lang="pt-BR" b="1">
                <a:ea typeface="Calibri"/>
                <a:cs typeface="Calibri"/>
              </a:rPr>
              <a:t>import</a:t>
            </a:r>
            <a:r>
              <a:rPr lang="pt-BR">
                <a:ea typeface="Calibri"/>
                <a:cs typeface="Calibri"/>
              </a:rPr>
              <a:t>.</a:t>
            </a: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Ao deixar o mouse em cima da </a:t>
            </a:r>
            <a:r>
              <a:rPr lang="pt-BR" err="1">
                <a:ea typeface="Calibri"/>
                <a:cs typeface="Calibri"/>
              </a:rPr>
              <a:t>annotation</a:t>
            </a:r>
            <a:r>
              <a:rPr lang="pt-BR">
                <a:ea typeface="Calibri"/>
                <a:cs typeface="Calibri"/>
              </a:rPr>
              <a:t>, repare que vai aparecer um pop-up e nele deve ter "</a:t>
            </a:r>
            <a:r>
              <a:rPr lang="pt-BR" err="1">
                <a:ea typeface="Calibri"/>
                <a:cs typeface="Calibri"/>
              </a:rPr>
              <a:t>Import</a:t>
            </a:r>
            <a:r>
              <a:rPr lang="pt-BR">
                <a:ea typeface="Calibri"/>
                <a:cs typeface="Calibri"/>
              </a:rPr>
              <a:t> 'Entity' (</a:t>
            </a:r>
            <a:r>
              <a:rPr lang="pt-BR" err="1">
                <a:ea typeface="Calibri"/>
                <a:cs typeface="Calibri"/>
              </a:rPr>
              <a:t>jakarta.persistence</a:t>
            </a:r>
            <a:r>
              <a:rPr lang="pt-BR">
                <a:ea typeface="Calibri"/>
                <a:cs typeface="Calibri"/>
              </a:rPr>
              <a:t>)". Ao clicar para importar, veja como deve ficar a classe depois: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05DFE77-5B5A-ACFB-34A6-439F5DF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7" y="4184047"/>
            <a:ext cx="5264385" cy="2365758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DB46A3A-2D69-CB26-8B73-58718EAD0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8" y="4181814"/>
            <a:ext cx="4897496" cy="22761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066BF4-C2A1-E303-AC3A-CE10A70FF593}"/>
              </a:ext>
            </a:extLst>
          </p:cNvPr>
          <p:cNvSpPr txBox="1"/>
          <p:nvPr/>
        </p:nvSpPr>
        <p:spPr>
          <a:xfrm>
            <a:off x="2427111" y="3556000"/>
            <a:ext cx="15428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>
                <a:ea typeface="Calibri"/>
                <a:cs typeface="Calibri"/>
              </a:rPr>
              <a:t>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2FBE80-6B87-9421-42C2-7AAC71839DA4}"/>
              </a:ext>
            </a:extLst>
          </p:cNvPr>
          <p:cNvSpPr txBox="1"/>
          <p:nvPr/>
        </p:nvSpPr>
        <p:spPr>
          <a:xfrm>
            <a:off x="8730074" y="3593629"/>
            <a:ext cx="1448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ea typeface="Calibri"/>
                <a:cs typeface="Calibri"/>
              </a:rPr>
              <a:t>DEPOIS</a:t>
            </a:r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7B38C3-DA94-2B09-3EF0-C82BDD53FF87}"/>
              </a:ext>
            </a:extLst>
          </p:cNvPr>
          <p:cNvSpPr/>
          <p:nvPr/>
        </p:nvSpPr>
        <p:spPr>
          <a:xfrm>
            <a:off x="7149629" y="4891852"/>
            <a:ext cx="3706518" cy="33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3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9AA2A-0F16-B414-3B58-730375F0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48" y="706144"/>
            <a:ext cx="10515600" cy="1077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As tabelas no banco de dados possuem </a:t>
            </a:r>
            <a:r>
              <a:rPr lang="pt-BR" b="1">
                <a:ea typeface="Calibri"/>
                <a:cs typeface="Calibri"/>
              </a:rPr>
              <a:t>campos </a:t>
            </a:r>
            <a:r>
              <a:rPr lang="pt-BR">
                <a:ea typeface="Calibri"/>
                <a:cs typeface="Calibri"/>
              </a:rPr>
              <a:t>que serão representados pelos </a:t>
            </a:r>
            <a:r>
              <a:rPr lang="pt-BR" b="1">
                <a:ea typeface="Calibri"/>
                <a:cs typeface="Calibri"/>
              </a:rPr>
              <a:t>atributos</a:t>
            </a:r>
            <a:r>
              <a:rPr lang="pt-BR">
                <a:ea typeface="Calibri"/>
                <a:cs typeface="Calibri"/>
              </a:rPr>
              <a:t> da classe.</a:t>
            </a:r>
            <a:endParaRPr lang="pt-BR" b="1">
              <a:ea typeface="Calibri"/>
              <a:cs typeface="Calibri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48C4667-87D5-1192-523D-FBEA3F34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1" y="2173789"/>
            <a:ext cx="5786278" cy="351187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0BC7559-D19E-DAAE-CFA3-7A4BD52D4637}"/>
              </a:ext>
            </a:extLst>
          </p:cNvPr>
          <p:cNvSpPr txBox="1"/>
          <p:nvPr/>
        </p:nvSpPr>
        <p:spPr>
          <a:xfrm>
            <a:off x="7061791" y="2817627"/>
            <a:ext cx="40492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Repare na palavra reservada "</a:t>
            </a:r>
            <a:r>
              <a:rPr lang="pt-BR" b="1" err="1">
                <a:ea typeface="Calibri"/>
                <a:cs typeface="Calibri"/>
              </a:rPr>
              <a:t>private</a:t>
            </a:r>
            <a:r>
              <a:rPr lang="pt-BR">
                <a:ea typeface="Calibri"/>
                <a:cs typeface="Calibri"/>
              </a:rPr>
              <a:t>"</a:t>
            </a:r>
          </a:p>
          <a:p>
            <a:r>
              <a:rPr lang="pt-BR">
                <a:ea typeface="Calibri"/>
                <a:cs typeface="Calibri"/>
              </a:rPr>
              <a:t>Com essa palavra reservada, iremos fazer o </a:t>
            </a:r>
            <a:r>
              <a:rPr lang="pt-BR" u="sng">
                <a:ea typeface="Calibri"/>
                <a:cs typeface="Calibri"/>
              </a:rPr>
              <a:t>encapsulamento</a:t>
            </a:r>
            <a:r>
              <a:rPr lang="pt-BR">
                <a:ea typeface="Calibri"/>
                <a:cs typeface="Calibri"/>
              </a:rPr>
              <a:t>, deixando os atributos </a:t>
            </a:r>
            <a:r>
              <a:rPr lang="pt-BR" b="1">
                <a:ea typeface="Calibri"/>
                <a:cs typeface="Calibri"/>
              </a:rPr>
              <a:t>id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b="1">
                <a:ea typeface="Calibri"/>
                <a:cs typeface="Calibri"/>
              </a:rPr>
              <a:t>nome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b="1">
                <a:ea typeface="Calibri"/>
                <a:cs typeface="Calibri"/>
              </a:rPr>
              <a:t>senha </a:t>
            </a:r>
            <a:r>
              <a:rPr lang="pt-BR">
                <a:ea typeface="Calibri"/>
                <a:cs typeface="Calibri"/>
              </a:rPr>
              <a:t>e </a:t>
            </a:r>
            <a:r>
              <a:rPr lang="pt-BR" b="1" err="1">
                <a:ea typeface="Calibri"/>
                <a:cs typeface="Calibri"/>
              </a:rPr>
              <a:t>email</a:t>
            </a:r>
            <a:r>
              <a:rPr lang="pt-BR" b="1">
                <a:ea typeface="Calibri"/>
                <a:cs typeface="Calibri"/>
              </a:rPr>
              <a:t> </a:t>
            </a:r>
            <a:r>
              <a:rPr lang="pt-BR">
                <a:ea typeface="Calibri"/>
                <a:cs typeface="Calibri"/>
              </a:rPr>
              <a:t>visíveis apenas para a classe </a:t>
            </a:r>
            <a:r>
              <a:rPr lang="pt-BR" err="1">
                <a:ea typeface="Calibri"/>
                <a:cs typeface="Calibri"/>
              </a:rPr>
              <a:t>Usuario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FC6DF4-7F51-752D-DF3F-2D247219E6D6}"/>
              </a:ext>
            </a:extLst>
          </p:cNvPr>
          <p:cNvSpPr txBox="1"/>
          <p:nvPr/>
        </p:nvSpPr>
        <p:spPr>
          <a:xfrm>
            <a:off x="7061791" y="5094767"/>
            <a:ext cx="4341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ea typeface="Calibri"/>
                <a:cs typeface="Calibri"/>
              </a:rPr>
              <a:t>Leia mais sobre encapsulamento</a:t>
            </a:r>
            <a:r>
              <a:rPr lang="pt-BR">
                <a:ea typeface="Calibri"/>
                <a:cs typeface="Calibri"/>
              </a:rPr>
              <a:t>: </a:t>
            </a:r>
            <a:r>
              <a:rPr lang="pt-BR">
                <a:ea typeface="+mn-lt"/>
                <a:cs typeface="+mn-lt"/>
              </a:rPr>
              <a:t>https://www.locaweb.com.br/blog/temas/codigo-aberto/o-que-e-encapsulamento/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2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DDC25-74E5-359F-AB3F-138180F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12" y="107351"/>
            <a:ext cx="11239970" cy="3208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200">
                <a:ea typeface="Calibri"/>
                <a:cs typeface="Calibri"/>
              </a:rPr>
              <a:t>No banco de dados, precisamos ter uma </a:t>
            </a:r>
            <a:r>
              <a:rPr lang="pt-BR" sz="2200" u="sng">
                <a:ea typeface="Calibri"/>
                <a:cs typeface="Calibri"/>
              </a:rPr>
              <a:t>chave primária</a:t>
            </a:r>
            <a:r>
              <a:rPr lang="pt-BR" sz="2200">
                <a:ea typeface="Calibri"/>
                <a:cs typeface="Calibri"/>
              </a:rPr>
              <a:t>, que será o identificador único de uma entidade. O Spring Data JPA precisa saber qual será essa chave primária (PK).</a:t>
            </a:r>
          </a:p>
          <a:p>
            <a:pPr>
              <a:buNone/>
            </a:pPr>
            <a:endParaRPr lang="pt-BR" sz="2200">
              <a:ea typeface="Calibri"/>
              <a:cs typeface="Calibri"/>
            </a:endParaRPr>
          </a:p>
          <a:p>
            <a:pPr>
              <a:buNone/>
            </a:pPr>
            <a:r>
              <a:rPr lang="pt-BR" sz="2200">
                <a:ea typeface="Calibri"/>
                <a:cs typeface="Calibri"/>
              </a:rPr>
              <a:t>Para isso, podemos usar a </a:t>
            </a:r>
            <a:r>
              <a:rPr lang="pt-BR" sz="2200" err="1">
                <a:ea typeface="Calibri"/>
                <a:cs typeface="Calibri"/>
              </a:rPr>
              <a:t>annotation</a:t>
            </a:r>
            <a:r>
              <a:rPr lang="pt-BR" sz="2200">
                <a:ea typeface="Calibri"/>
                <a:cs typeface="Calibri"/>
              </a:rPr>
              <a:t> </a:t>
            </a:r>
            <a:r>
              <a:rPr lang="pt-BR" sz="2200" b="1">
                <a:ea typeface="Calibri"/>
                <a:cs typeface="Calibri"/>
              </a:rPr>
              <a:t>@Id</a:t>
            </a:r>
            <a:r>
              <a:rPr lang="pt-BR" sz="2200">
                <a:ea typeface="Calibri"/>
                <a:cs typeface="Calibri"/>
              </a:rPr>
              <a:t>.</a:t>
            </a:r>
          </a:p>
          <a:p>
            <a:pPr>
              <a:buNone/>
            </a:pPr>
            <a:r>
              <a:rPr lang="pt-BR" sz="2200">
                <a:ea typeface="Calibri"/>
                <a:cs typeface="Calibri"/>
              </a:rPr>
              <a:t>Em conjunto, usaremos também: </a:t>
            </a:r>
            <a:r>
              <a:rPr lang="pt-BR" sz="2200" b="1">
                <a:ea typeface="Calibri"/>
                <a:cs typeface="Calibri"/>
              </a:rPr>
              <a:t>@GeneratedValue(strategy = </a:t>
            </a:r>
            <a:r>
              <a:rPr lang="pt-BR" sz="2200" b="1" err="1">
                <a:ea typeface="Calibri"/>
                <a:cs typeface="Calibri"/>
              </a:rPr>
              <a:t>GenerationType.IDENTITY</a:t>
            </a:r>
            <a:r>
              <a:rPr lang="pt-BR" sz="2200" b="1">
                <a:ea typeface="Calibri"/>
                <a:cs typeface="Calibri"/>
              </a:rPr>
              <a:t>)</a:t>
            </a:r>
            <a:r>
              <a:rPr lang="pt-BR" sz="2200">
                <a:ea typeface="Calibri"/>
                <a:cs typeface="Calibri"/>
              </a:rPr>
              <a:t> - Essa </a:t>
            </a:r>
            <a:r>
              <a:rPr lang="pt-BR" sz="2200" err="1">
                <a:ea typeface="Calibri"/>
                <a:cs typeface="Calibri"/>
              </a:rPr>
              <a:t>annotation</a:t>
            </a:r>
            <a:r>
              <a:rPr lang="pt-BR" sz="2200">
                <a:ea typeface="Calibri"/>
                <a:cs typeface="Calibri"/>
              </a:rPr>
              <a:t> não vai permitir que salve um id repetido, ele irá iterar um número. Por exemplo: ao salvar o primeiro usuário com </a:t>
            </a:r>
            <a:r>
              <a:rPr lang="pt-BR" sz="2200" u="sng">
                <a:ea typeface="Calibri"/>
                <a:cs typeface="Calibri"/>
              </a:rPr>
              <a:t>id – 1</a:t>
            </a:r>
            <a:r>
              <a:rPr lang="pt-BR" sz="2200">
                <a:ea typeface="Calibri"/>
                <a:cs typeface="Calibri"/>
              </a:rPr>
              <a:t>, o próximo irá, automaticamente, possuir o </a:t>
            </a:r>
            <a:r>
              <a:rPr lang="pt-BR" sz="2200" u="sng">
                <a:ea typeface="Calibri"/>
                <a:cs typeface="Calibri"/>
              </a:rPr>
              <a:t>id – 2</a:t>
            </a:r>
            <a:r>
              <a:rPr lang="pt-BR" sz="2200">
                <a:ea typeface="Calibri"/>
                <a:cs typeface="Calibri"/>
              </a:rPr>
              <a:t> 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B6B8B03-C926-63D9-742E-95ED6143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6" y="3174231"/>
            <a:ext cx="5640681" cy="33822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7E1318-0B39-B412-3E06-D07DEE5A0A32}"/>
              </a:ext>
            </a:extLst>
          </p:cNvPr>
          <p:cNvSpPr txBox="1"/>
          <p:nvPr/>
        </p:nvSpPr>
        <p:spPr>
          <a:xfrm>
            <a:off x="7473747" y="4187936"/>
            <a:ext cx="3941702" cy="1363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ea typeface="Calibri"/>
                <a:cs typeface="Calibri"/>
              </a:rPr>
              <a:t>Dica: no Spring Tool </a:t>
            </a:r>
            <a:r>
              <a:rPr lang="pt-BR" sz="2000" err="1">
                <a:ea typeface="Calibri"/>
                <a:cs typeface="Calibri"/>
              </a:rPr>
              <a:t>Suite</a:t>
            </a:r>
            <a:r>
              <a:rPr lang="pt-BR" sz="2000">
                <a:ea typeface="Calibri"/>
                <a:cs typeface="Calibri"/>
              </a:rPr>
              <a:t> 4, podemos fazer a importação de várias dependências pressionando CTRL + SHIFT + O</a:t>
            </a:r>
          </a:p>
        </p:txBody>
      </p:sp>
    </p:spTree>
    <p:extLst>
      <p:ext uri="{BB962C8B-B14F-4D97-AF65-F5344CB8AC3E}">
        <p14:creationId xmlns:p14="http://schemas.microsoft.com/office/powerpoint/2010/main" val="59180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52C02-0528-C12E-BB3C-97718271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63995"/>
            <a:ext cx="10515600" cy="34105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Vamos escrever os construtores da classe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Usuario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. É através desse construtor que a classe será instanciada e salva no banco de dados.</a:t>
            </a:r>
          </a:p>
          <a:p>
            <a:pPr marL="0" indent="0">
              <a:buNone/>
            </a:pP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Hibernate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é um dos ORM mais populares em Java. Ele facilita a nossa vida na hora de persistir objetos Java em um banco de dados relacional.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Para atender os requisitos do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Hibernate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, é uma prática recomendada criar um construtor vazio para garantir a compatibilidade e facilitar a manipulação de objetos.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ECECEB2-956D-A1AF-940B-5B92A0C1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8" y="3336526"/>
            <a:ext cx="6572014" cy="34493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03946E-3811-6CC5-A486-3B93F8B0D0BE}"/>
              </a:ext>
            </a:extLst>
          </p:cNvPr>
          <p:cNvSpPr txBox="1"/>
          <p:nvPr/>
        </p:nvSpPr>
        <p:spPr>
          <a:xfrm>
            <a:off x="5841999" y="5061185"/>
            <a:ext cx="3113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0000"/>
                </a:solidFill>
                <a:ea typeface="Calibri"/>
                <a:cs typeface="Calibri"/>
              </a:rPr>
              <a:t>Construtor vazio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A057021-1217-4AF6-DAFC-A87B6D446F59}"/>
              </a:ext>
            </a:extLst>
          </p:cNvPr>
          <p:cNvCxnSpPr/>
          <p:nvPr/>
        </p:nvCxnSpPr>
        <p:spPr>
          <a:xfrm flipH="1">
            <a:off x="4871040" y="5287786"/>
            <a:ext cx="967079" cy="1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Cisco Packet Tracer Terbaru Untuk Windows">
            <a:extLst>
              <a:ext uri="{FF2B5EF4-FFF2-40B4-BE49-F238E27FC236}">
                <a16:creationId xmlns:a16="http://schemas.microsoft.com/office/drawing/2014/main" id="{6E020E6E-0157-034B-CB79-9391A4FB3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4" b="23920"/>
          <a:stretch/>
        </p:blipFill>
        <p:spPr bwMode="auto">
          <a:xfrm>
            <a:off x="20" y="10"/>
            <a:ext cx="10554491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571F3B1-35D1-7945-4020-A66FCF8C74D5}"/>
              </a:ext>
            </a:extLst>
          </p:cNvPr>
          <p:cNvSpPr txBox="1"/>
          <p:nvPr/>
        </p:nvSpPr>
        <p:spPr>
          <a:xfrm>
            <a:off x="2821020" y="3830674"/>
            <a:ext cx="7470842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Instrutor</a:t>
            </a: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: Anthony Samuel Sobral de Freitas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B4679-097B-A03F-D359-614EE879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83" y="5262174"/>
            <a:ext cx="1572043" cy="15180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A56814-DCFE-26DB-2E16-90FA4A2E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70" y="3659671"/>
            <a:ext cx="1839388" cy="25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6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52C02-0528-C12E-BB3C-97718271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63995"/>
            <a:ext cx="10515600" cy="5262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Hibernate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é um framework de mapeamento objeto-relacional, também chamado de ORM, para Java. Porém, também é utilizado para .NET com o nome de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NHibernate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ORM</a:t>
            </a:r>
          </a:p>
          <a:p>
            <a:pPr marL="0" indent="0" algn="just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ORM (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Object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Relational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Mapping, ou Mapeamento Objeto Relacional em português) é uma técnica de programação que visa facilitar a comunicação entre bancos de dados relacionais e linguagens de programação orientadas a objetos, como Java, Python e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JavaScript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1026" name="Picture 2" descr="hibernate-framework · GitHub Topics · GitHub">
            <a:extLst>
              <a:ext uri="{FF2B5EF4-FFF2-40B4-BE49-F238E27FC236}">
                <a16:creationId xmlns:a16="http://schemas.microsoft.com/office/drawing/2014/main" id="{826F9579-B806-71D3-ED67-C716CCDA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9" y="4183132"/>
            <a:ext cx="4415183" cy="20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8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B57F-EB41-E8CA-0974-C5BA5368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O que é  o "</a:t>
            </a:r>
            <a:r>
              <a:rPr lang="pt-BR" err="1">
                <a:ea typeface="Calibri Light"/>
                <a:cs typeface="Calibri Light"/>
              </a:rPr>
              <a:t>this</a:t>
            </a:r>
            <a:r>
              <a:rPr lang="pt-BR">
                <a:ea typeface="Calibri Light"/>
                <a:cs typeface="Calibri Light"/>
              </a:rPr>
              <a:t>" que está no construtor?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55CB7-0F8E-B17B-70DE-2833CB72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 palavra "</a:t>
            </a:r>
            <a:r>
              <a:rPr lang="pt-BR" err="1">
                <a:ea typeface="Calibri" panose="020F0502020204030204"/>
                <a:cs typeface="Calibri" panose="020F0502020204030204"/>
              </a:rPr>
              <a:t>this</a:t>
            </a:r>
            <a:r>
              <a:rPr lang="pt-BR">
                <a:ea typeface="Calibri" panose="020F0502020204030204"/>
                <a:cs typeface="Calibri" panose="020F0502020204030204"/>
              </a:rPr>
              <a:t>" significa que você está se referindo a algum atributo da própria classe e não necessariamente ao parâmetro passado no construtor.</a:t>
            </a: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72F9971-1B7C-761E-AD5D-03A65DE5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3035489"/>
            <a:ext cx="6543792" cy="343991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452500-3932-7270-6DDD-18477A273846}"/>
              </a:ext>
            </a:extLst>
          </p:cNvPr>
          <p:cNvSpPr/>
          <p:nvPr/>
        </p:nvSpPr>
        <p:spPr>
          <a:xfrm>
            <a:off x="1589851" y="5399851"/>
            <a:ext cx="903111" cy="780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8EECB3-7E06-C89C-36B0-1DFE787EC50F}"/>
              </a:ext>
            </a:extLst>
          </p:cNvPr>
          <p:cNvSpPr/>
          <p:nvPr/>
        </p:nvSpPr>
        <p:spPr>
          <a:xfrm>
            <a:off x="1251184" y="4007555"/>
            <a:ext cx="1919111" cy="79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BB2C54-94D7-3129-BDEC-87AE166CBC99}"/>
              </a:ext>
            </a:extLst>
          </p:cNvPr>
          <p:cNvSpPr/>
          <p:nvPr/>
        </p:nvSpPr>
        <p:spPr>
          <a:xfrm>
            <a:off x="2568222" y="5221111"/>
            <a:ext cx="4562592" cy="178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8E4273-9B62-36A3-B7A4-BBA481FEDCBE}"/>
              </a:ext>
            </a:extLst>
          </p:cNvPr>
          <p:cNvSpPr/>
          <p:nvPr/>
        </p:nvSpPr>
        <p:spPr>
          <a:xfrm>
            <a:off x="2511777" y="5428074"/>
            <a:ext cx="903111" cy="7243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DAE6B8-2F06-FAD1-C2EF-2CCDDA36688D}"/>
              </a:ext>
            </a:extLst>
          </p:cNvPr>
          <p:cNvSpPr txBox="1"/>
          <p:nvPr/>
        </p:nvSpPr>
        <p:spPr>
          <a:xfrm>
            <a:off x="7796991" y="3386667"/>
            <a:ext cx="3800701" cy="2862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Repare nas cores:</a:t>
            </a:r>
          </a:p>
          <a:p>
            <a:r>
              <a:rPr lang="pt-BR">
                <a:ea typeface="Calibri"/>
                <a:cs typeface="Calibri"/>
              </a:rPr>
              <a:t>Dentro da caixa </a:t>
            </a:r>
            <a:r>
              <a:rPr lang="pt-BR">
                <a:solidFill>
                  <a:srgbClr val="FF0000"/>
                </a:solidFill>
                <a:ea typeface="Calibri"/>
                <a:cs typeface="Calibri"/>
              </a:rPr>
              <a:t>vermelha </a:t>
            </a:r>
            <a:r>
              <a:rPr lang="pt-BR">
                <a:ea typeface="Calibri"/>
                <a:cs typeface="Calibri"/>
              </a:rPr>
              <a:t>temos tudo que está escrito com a palavra "</a:t>
            </a:r>
            <a:r>
              <a:rPr lang="pt-BR" err="1">
                <a:ea typeface="Calibri"/>
                <a:cs typeface="Calibri"/>
              </a:rPr>
              <a:t>this</a:t>
            </a:r>
            <a:r>
              <a:rPr lang="pt-BR">
                <a:ea typeface="Calibri"/>
                <a:cs typeface="Calibri"/>
              </a:rPr>
              <a:t>" e os atributos, já que fazem o mesmo papel.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Dentro da caixa </a:t>
            </a:r>
            <a:r>
              <a:rPr lang="pt-BR">
                <a:solidFill>
                  <a:srgbClr val="92D050"/>
                </a:solidFill>
                <a:ea typeface="Calibri"/>
                <a:cs typeface="Calibri"/>
              </a:rPr>
              <a:t>verde</a:t>
            </a:r>
            <a:r>
              <a:rPr lang="pt-BR">
                <a:ea typeface="Calibri"/>
                <a:cs typeface="Calibri"/>
              </a:rPr>
              <a:t> temos os parâmetros do construtor e os valores, que também fazem o mesmo papel.</a:t>
            </a:r>
          </a:p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28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E24DF-B54A-EACF-68E2-8561AC5B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50" y="1409183"/>
            <a:ext cx="11437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Como poderemos buscar/alterar atributos de um objeto se realizamos o encapsulamento e agora eles estão privados? Através dos </a:t>
            </a:r>
            <a:r>
              <a:rPr lang="pt-BR" err="1">
                <a:ea typeface="Calibri"/>
                <a:cs typeface="Calibri"/>
              </a:rPr>
              <a:t>getters</a:t>
            </a:r>
            <a:r>
              <a:rPr lang="pt-BR">
                <a:ea typeface="Calibri"/>
                <a:cs typeface="Calibri"/>
              </a:rPr>
              <a:t> e </a:t>
            </a:r>
            <a:r>
              <a:rPr lang="pt-BR" err="1">
                <a:ea typeface="Calibri"/>
                <a:cs typeface="Calibri"/>
              </a:rPr>
              <a:t>setters</a:t>
            </a:r>
            <a:r>
              <a:rPr lang="pt-BR">
                <a:ea typeface="Calibri"/>
                <a:cs typeface="Calibri"/>
              </a:rPr>
              <a:t>! </a:t>
            </a:r>
            <a:endParaRPr lang="pt-BR"/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Nada mais são que métodos que </a:t>
            </a:r>
            <a:r>
              <a:rPr lang="pt-BR" u="sng">
                <a:ea typeface="Calibri"/>
                <a:cs typeface="Calibri"/>
              </a:rPr>
              <a:t>retornam </a:t>
            </a:r>
            <a:r>
              <a:rPr lang="pt-BR" sz="1800">
                <a:ea typeface="Calibri"/>
                <a:cs typeface="Calibri"/>
              </a:rPr>
              <a:t>(</a:t>
            </a:r>
            <a:r>
              <a:rPr lang="pt-BR" sz="1800" err="1">
                <a:ea typeface="Calibri"/>
                <a:cs typeface="Calibri"/>
              </a:rPr>
              <a:t>getters</a:t>
            </a:r>
            <a:r>
              <a:rPr lang="pt-BR" sz="1800">
                <a:ea typeface="Calibri"/>
                <a:cs typeface="Calibri"/>
              </a:rPr>
              <a:t>)</a:t>
            </a:r>
            <a:r>
              <a:rPr lang="pt-BR">
                <a:ea typeface="Calibri"/>
                <a:cs typeface="Calibri"/>
              </a:rPr>
              <a:t> e que </a:t>
            </a:r>
            <a:r>
              <a:rPr lang="pt-BR" u="sng">
                <a:ea typeface="Calibri"/>
                <a:cs typeface="Calibri"/>
              </a:rPr>
              <a:t>define/atualiza</a:t>
            </a:r>
            <a:r>
              <a:rPr lang="pt-BR">
                <a:ea typeface="Calibri"/>
                <a:cs typeface="Calibri"/>
              </a:rPr>
              <a:t> </a:t>
            </a:r>
            <a:r>
              <a:rPr lang="pt-BR" sz="1800">
                <a:ea typeface="Calibri"/>
                <a:cs typeface="Calibri"/>
              </a:rPr>
              <a:t>(</a:t>
            </a:r>
            <a:r>
              <a:rPr lang="pt-BR" sz="1800" err="1">
                <a:ea typeface="Calibri"/>
                <a:cs typeface="Calibri"/>
              </a:rPr>
              <a:t>setters</a:t>
            </a:r>
            <a:r>
              <a:rPr lang="pt-BR" sz="1800">
                <a:ea typeface="Calibri"/>
                <a:cs typeface="Calibri"/>
              </a:rPr>
              <a:t>)</a:t>
            </a:r>
            <a:r>
              <a:rPr lang="pt-BR">
                <a:ea typeface="Calibri"/>
                <a:cs typeface="Calibri"/>
              </a:rPr>
              <a:t> valores de um atributo.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O padrão é: para cada atributo, teremos um método </a:t>
            </a:r>
            <a:r>
              <a:rPr lang="pt-BR" err="1">
                <a:ea typeface="Calibri"/>
                <a:cs typeface="Calibri"/>
              </a:rPr>
              <a:t>getter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err="1">
                <a:ea typeface="Calibri"/>
                <a:cs typeface="Calibri"/>
              </a:rPr>
              <a:t>setter</a:t>
            </a:r>
            <a:r>
              <a:rPr lang="pt-BR">
                <a:ea typeface="Calibri"/>
                <a:cs typeface="Calibri"/>
              </a:rPr>
              <a:t> e a sua nomenclatura será </a:t>
            </a:r>
            <a:r>
              <a:rPr lang="pt-BR" err="1">
                <a:ea typeface="Calibri"/>
                <a:cs typeface="Calibri"/>
              </a:rPr>
              <a:t>getNomeDoAtributo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err="1">
                <a:ea typeface="Calibri"/>
                <a:cs typeface="Calibri"/>
              </a:rPr>
              <a:t>setNomeDoAtributo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7CA7A2-8B76-5640-18D4-54B3A94A9196}"/>
              </a:ext>
            </a:extLst>
          </p:cNvPr>
          <p:cNvSpPr txBox="1"/>
          <p:nvPr/>
        </p:nvSpPr>
        <p:spPr>
          <a:xfrm>
            <a:off x="797441" y="310116"/>
            <a:ext cx="837313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err="1">
                <a:ea typeface="Calibri"/>
                <a:cs typeface="Calibri"/>
              </a:rPr>
              <a:t>Getters</a:t>
            </a:r>
            <a:r>
              <a:rPr lang="pt-BR" sz="4400" b="1">
                <a:ea typeface="Calibri"/>
                <a:cs typeface="Calibri"/>
              </a:rPr>
              <a:t> e </a:t>
            </a:r>
            <a:r>
              <a:rPr lang="pt-BR" sz="4400" b="1" err="1">
                <a:ea typeface="Calibri"/>
                <a:cs typeface="Calibri"/>
              </a:rPr>
              <a:t>Setters</a:t>
            </a:r>
            <a:endParaRPr lang="pt-BR" sz="44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30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02575EC-FAA7-7928-889D-07C8E7C9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833" y="1569546"/>
            <a:ext cx="3094856" cy="489696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E38C27-7CFB-A482-BA00-D3F49AFE0EE0}"/>
              </a:ext>
            </a:extLst>
          </p:cNvPr>
          <p:cNvSpPr txBox="1"/>
          <p:nvPr/>
        </p:nvSpPr>
        <p:spPr>
          <a:xfrm>
            <a:off x="2116667" y="583260"/>
            <a:ext cx="8645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Os métodos </a:t>
            </a:r>
            <a:r>
              <a:rPr lang="pt-BR" sz="2800" err="1">
                <a:ea typeface="Calibri"/>
                <a:cs typeface="Calibri"/>
              </a:rPr>
              <a:t>getters</a:t>
            </a:r>
            <a:r>
              <a:rPr lang="pt-BR" sz="2800">
                <a:ea typeface="Calibri"/>
                <a:cs typeface="Calibri"/>
              </a:rPr>
              <a:t> e </a:t>
            </a:r>
            <a:r>
              <a:rPr lang="pt-BR" sz="2800" err="1">
                <a:ea typeface="Calibri"/>
                <a:cs typeface="Calibri"/>
              </a:rPr>
              <a:t>setters</a:t>
            </a:r>
            <a:r>
              <a:rPr lang="pt-BR" sz="2800">
                <a:ea typeface="Calibri"/>
                <a:cs typeface="Calibri"/>
              </a:rPr>
              <a:t> serão escritos dessa forma: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DD8A2A-FEEF-9CA1-038C-456887473B17}"/>
              </a:ext>
            </a:extLst>
          </p:cNvPr>
          <p:cNvSpPr txBox="1"/>
          <p:nvPr/>
        </p:nvSpPr>
        <p:spPr>
          <a:xfrm>
            <a:off x="5635037" y="2361259"/>
            <a:ext cx="482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09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76363-B9EC-9A9D-6898-72FC83CC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60" y="235773"/>
            <a:ext cx="5445009" cy="12845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b="1">
                <a:ea typeface="Calibri" panose="020F0502020204030204"/>
                <a:cs typeface="Segoe UI"/>
              </a:rPr>
              <a:t>Dica:</a:t>
            </a:r>
            <a:r>
              <a:rPr lang="pt-BR" sz="2000">
                <a:ea typeface="Calibri" panose="020F0502020204030204"/>
                <a:cs typeface="Segoe UI"/>
              </a:rPr>
              <a:t> No caso do Spring Tool </a:t>
            </a:r>
            <a:r>
              <a:rPr lang="pt-BR" sz="2000" err="1">
                <a:ea typeface="Calibri" panose="020F0502020204030204"/>
                <a:cs typeface="Segoe UI"/>
              </a:rPr>
              <a:t>Suite</a:t>
            </a:r>
            <a:r>
              <a:rPr lang="pt-BR" sz="2000">
                <a:ea typeface="Calibri" panose="020F0502020204030204"/>
                <a:cs typeface="Segoe UI"/>
              </a:rPr>
              <a:t> 4, dentro de uma parte vazia da classe, aperte com o botão direito, procure por "</a:t>
            </a:r>
            <a:r>
              <a:rPr lang="pt-BR" sz="2000" err="1">
                <a:ea typeface="Calibri" panose="020F0502020204030204"/>
                <a:cs typeface="Segoe UI"/>
              </a:rPr>
              <a:t>Source</a:t>
            </a:r>
            <a:r>
              <a:rPr lang="pt-BR" sz="2000">
                <a:ea typeface="Calibri" panose="020F0502020204030204"/>
                <a:cs typeface="Segoe UI"/>
              </a:rPr>
              <a:t>" e depois "</a:t>
            </a:r>
            <a:r>
              <a:rPr lang="pt-BR" sz="2000" err="1">
                <a:ea typeface="Calibri" panose="020F0502020204030204"/>
                <a:cs typeface="Segoe UI"/>
              </a:rPr>
              <a:t>Generate</a:t>
            </a:r>
            <a:r>
              <a:rPr lang="pt-BR" sz="2000">
                <a:ea typeface="Calibri" panose="020F0502020204030204"/>
                <a:cs typeface="Segoe UI"/>
              </a:rPr>
              <a:t> </a:t>
            </a:r>
            <a:r>
              <a:rPr lang="pt-BR" sz="2000" err="1">
                <a:ea typeface="Calibri" panose="020F0502020204030204"/>
                <a:cs typeface="Segoe UI"/>
              </a:rPr>
              <a:t>Getters</a:t>
            </a:r>
            <a:r>
              <a:rPr lang="pt-BR" sz="2000">
                <a:ea typeface="Calibri" panose="020F0502020204030204"/>
                <a:cs typeface="Segoe UI"/>
              </a:rPr>
              <a:t> </a:t>
            </a:r>
            <a:r>
              <a:rPr lang="pt-BR" sz="2000" err="1">
                <a:ea typeface="Calibri" panose="020F0502020204030204"/>
                <a:cs typeface="Segoe UI"/>
              </a:rPr>
              <a:t>and</a:t>
            </a:r>
            <a:r>
              <a:rPr lang="pt-BR" sz="2000">
                <a:ea typeface="Calibri" panose="020F0502020204030204"/>
                <a:cs typeface="Segoe UI"/>
              </a:rPr>
              <a:t> </a:t>
            </a:r>
            <a:r>
              <a:rPr lang="pt-BR" sz="2000" err="1">
                <a:ea typeface="Calibri" panose="020F0502020204030204"/>
                <a:cs typeface="Segoe UI"/>
              </a:rPr>
              <a:t>Setters</a:t>
            </a:r>
            <a:r>
              <a:rPr lang="pt-BR" sz="2000">
                <a:ea typeface="Calibri" panose="020F0502020204030204"/>
                <a:cs typeface="Segoe UI"/>
              </a:rPr>
              <a:t>"</a:t>
            </a:r>
            <a:endParaRPr lang="en-US" sz="2000">
              <a:latin typeface="Segoe UI"/>
              <a:ea typeface="Calibri" panose="020F0502020204030204"/>
              <a:cs typeface="Segoe UI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B02624B-EA58-5018-E32C-FC0700C5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" y="1991035"/>
            <a:ext cx="5377274" cy="255607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CE4294E-2811-A7DE-C447-38BF83A0807A}"/>
              </a:ext>
            </a:extLst>
          </p:cNvPr>
          <p:cNvCxnSpPr/>
          <p:nvPr/>
        </p:nvCxnSpPr>
        <p:spPr>
          <a:xfrm flipH="1">
            <a:off x="1924757" y="1118540"/>
            <a:ext cx="1014118" cy="2767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E3FD21C-9DB6-DE47-1691-89FDEE931B54}"/>
              </a:ext>
            </a:extLst>
          </p:cNvPr>
          <p:cNvCxnSpPr/>
          <p:nvPr/>
        </p:nvCxnSpPr>
        <p:spPr>
          <a:xfrm flipH="1">
            <a:off x="4287779" y="1186158"/>
            <a:ext cx="562562" cy="1507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5B6B8F0-3B0B-A675-A23E-CE84A1CC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91" y="1099352"/>
            <a:ext cx="3411127" cy="46028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BAF9615-519F-8EDC-97ED-020661687046}"/>
              </a:ext>
            </a:extLst>
          </p:cNvPr>
          <p:cNvSpPr txBox="1"/>
          <p:nvPr/>
        </p:nvSpPr>
        <p:spPr>
          <a:xfrm>
            <a:off x="7036741" y="235186"/>
            <a:ext cx="4496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Depois selecione todos os campos e aperte em "</a:t>
            </a:r>
            <a:r>
              <a:rPr lang="pt-BR" err="1">
                <a:ea typeface="Calibri"/>
                <a:cs typeface="Calibri"/>
              </a:rPr>
              <a:t>Generate</a:t>
            </a:r>
            <a:r>
              <a:rPr lang="pt-BR">
                <a:ea typeface="Calibri"/>
                <a:cs typeface="Calibri"/>
              </a:rPr>
              <a:t>"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69EE5F-2CB0-EAD4-06C0-6696E467963C}"/>
              </a:ext>
            </a:extLst>
          </p:cNvPr>
          <p:cNvSpPr txBox="1"/>
          <p:nvPr/>
        </p:nvSpPr>
        <p:spPr>
          <a:xfrm>
            <a:off x="432740" y="5860814"/>
            <a:ext cx="506118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>
                <a:ea typeface="Calibri"/>
                <a:cs typeface="Calibri"/>
              </a:rPr>
              <a:t>Primeiro tente escrever na mão para fixar a ideia, depois use esse atalho</a:t>
            </a:r>
            <a:endParaRPr lang="pt-BR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1AF03038-9DBB-5EDF-ACED-58F9E1569724}"/>
              </a:ext>
            </a:extLst>
          </p:cNvPr>
          <p:cNvSpPr/>
          <p:nvPr/>
        </p:nvSpPr>
        <p:spPr>
          <a:xfrm>
            <a:off x="6143037" y="2511777"/>
            <a:ext cx="950148" cy="630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87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1D0C-32BA-710F-2D4D-2C157D24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18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Vamos testar?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D39CD-151F-5310-29FB-1002A881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60"/>
            <a:ext cx="10515600" cy="913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Para ter certeza que fizemos tudo certo até aqui, vamos configurar nosso banco de dados H2 e subir a aplicação.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C756C4-3790-B0B4-E70F-B58E53342E7C}"/>
              </a:ext>
            </a:extLst>
          </p:cNvPr>
          <p:cNvSpPr txBox="1"/>
          <p:nvPr/>
        </p:nvSpPr>
        <p:spPr>
          <a:xfrm>
            <a:off x="886046" y="2835349"/>
            <a:ext cx="4577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Abra a pasta "</a:t>
            </a:r>
            <a:r>
              <a:rPr lang="pt-BR" err="1">
                <a:ea typeface="Calibri"/>
                <a:cs typeface="Calibri"/>
              </a:rPr>
              <a:t>src</a:t>
            </a:r>
            <a:r>
              <a:rPr lang="pt-BR">
                <a:ea typeface="Calibri"/>
                <a:cs typeface="Calibri"/>
              </a:rPr>
              <a:t>/</a:t>
            </a:r>
            <a:r>
              <a:rPr lang="pt-BR" err="1">
                <a:ea typeface="Calibri"/>
                <a:cs typeface="Calibri"/>
              </a:rPr>
              <a:t>main</a:t>
            </a:r>
            <a:r>
              <a:rPr lang="pt-BR">
                <a:ea typeface="Calibri"/>
                <a:cs typeface="Calibri"/>
              </a:rPr>
              <a:t>/</a:t>
            </a:r>
            <a:r>
              <a:rPr lang="pt-BR" err="1">
                <a:ea typeface="Calibri"/>
                <a:cs typeface="Calibri"/>
              </a:rPr>
              <a:t>resources</a:t>
            </a:r>
            <a:r>
              <a:rPr lang="pt-BR">
                <a:ea typeface="Calibri"/>
                <a:cs typeface="Calibri"/>
              </a:rPr>
              <a:t>" e depois abra o arquivo "</a:t>
            </a:r>
            <a:r>
              <a:rPr lang="pt-BR" err="1">
                <a:ea typeface="Calibri"/>
                <a:cs typeface="Calibri"/>
              </a:rPr>
              <a:t>application.properties</a:t>
            </a:r>
            <a:r>
              <a:rPr lang="pt-BR">
                <a:ea typeface="Calibri"/>
                <a:cs typeface="Calibri"/>
              </a:rPr>
              <a:t>"</a:t>
            </a: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8AE6AB3-7B40-8066-84D0-64E52FA4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74" y="3706979"/>
            <a:ext cx="2743200" cy="231483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B4BAEE8-9A34-4F40-5735-47AB5BA15524}"/>
              </a:ext>
            </a:extLst>
          </p:cNvPr>
          <p:cNvCxnSpPr/>
          <p:nvPr/>
        </p:nvCxnSpPr>
        <p:spPr>
          <a:xfrm flipH="1" flipV="1">
            <a:off x="2956959" y="5367005"/>
            <a:ext cx="1327298" cy="7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9CADE36-B310-5209-2C84-AC1D27C81215}"/>
              </a:ext>
            </a:extLst>
          </p:cNvPr>
          <p:cNvCxnSpPr/>
          <p:nvPr/>
        </p:nvCxnSpPr>
        <p:spPr>
          <a:xfrm flipH="1" flipV="1">
            <a:off x="3294764" y="5926322"/>
            <a:ext cx="990600" cy="7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9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CD142-7ECA-6878-55BA-ACC2EE6B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37" y="512198"/>
            <a:ext cx="10515600" cy="58283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pt-BR" dirty="0"/>
              <a:t>Insira as seguintes configurações dentro do arquivo de configuração "</a:t>
            </a:r>
            <a:r>
              <a:rPr lang="pt-BR" dirty="0" err="1"/>
              <a:t>application.properties</a:t>
            </a:r>
            <a:r>
              <a:rPr lang="pt-BR" dirty="0"/>
              <a:t>"</a:t>
            </a:r>
            <a:endParaRPr lang="pt-BR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# H2 Connection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spring.datasource.url=jdbc:h2:mem:testdb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spring.datasource.username</a:t>
            </a:r>
            <a:r>
              <a:rPr lang="pt-BR" sz="1800" dirty="0">
                <a:ea typeface="+mn-lt"/>
                <a:cs typeface="+mn-lt"/>
              </a:rPr>
              <a:t>=</a:t>
            </a:r>
            <a:r>
              <a:rPr lang="pt-BR" sz="1800" dirty="0" err="1">
                <a:ea typeface="+mn-lt"/>
                <a:cs typeface="+mn-lt"/>
              </a:rPr>
              <a:t>sa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spring.datasource.password</a:t>
            </a:r>
            <a:r>
              <a:rPr lang="pt-BR" sz="1800" dirty="0">
                <a:ea typeface="+mn-lt"/>
                <a:cs typeface="+mn-lt"/>
              </a:rPr>
              <a:t>=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# H2 </a:t>
            </a:r>
            <a:r>
              <a:rPr lang="pt-BR" sz="1800" dirty="0" err="1">
                <a:ea typeface="+mn-lt"/>
                <a:cs typeface="+mn-lt"/>
              </a:rPr>
              <a:t>Client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spring.h2.console.enabled=</a:t>
            </a:r>
            <a:r>
              <a:rPr lang="pt-BR" sz="1800" dirty="0" err="1">
                <a:ea typeface="+mn-lt"/>
                <a:cs typeface="+mn-lt"/>
              </a:rPr>
              <a:t>true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spring.h2.console.path=/h2-console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# Show SQL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spring.jpa.show-sql</a:t>
            </a:r>
            <a:r>
              <a:rPr lang="pt-BR" sz="1800" dirty="0">
                <a:ea typeface="+mn-lt"/>
                <a:cs typeface="+mn-lt"/>
              </a:rPr>
              <a:t>=</a:t>
            </a:r>
            <a:r>
              <a:rPr lang="pt-BR" sz="1800" dirty="0" err="1">
                <a:ea typeface="+mn-lt"/>
                <a:cs typeface="+mn-lt"/>
              </a:rPr>
              <a:t>true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spring.jpa.properties.hibernate.format_sql</a:t>
            </a:r>
            <a:r>
              <a:rPr lang="pt-BR" sz="1800" dirty="0">
                <a:ea typeface="+mn-lt"/>
                <a:cs typeface="+mn-lt"/>
              </a:rPr>
              <a:t>=</a:t>
            </a:r>
            <a:r>
              <a:rPr lang="pt-BR" sz="1800" dirty="0" err="1">
                <a:ea typeface="+mn-lt"/>
                <a:cs typeface="+mn-lt"/>
              </a:rPr>
              <a:t>true</a:t>
            </a:r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181854-BFEA-5C3E-8FC7-AA77F6C5D17F}"/>
              </a:ext>
            </a:extLst>
          </p:cNvPr>
          <p:cNvSpPr txBox="1"/>
          <p:nvPr/>
        </p:nvSpPr>
        <p:spPr>
          <a:xfrm>
            <a:off x="6773333" y="1984962"/>
            <a:ext cx="47883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Para entender as configurações, leia esse artigo: </a:t>
            </a:r>
            <a:r>
              <a:rPr lang="pt-BR">
                <a:ea typeface="+mn-lt"/>
                <a:cs typeface="+mn-lt"/>
              </a:rPr>
              <a:t>https://camilacgs17.medium.com/como-configurar-e-utilizar-o-h2-no-springboot-e36c3cd378c8</a:t>
            </a:r>
          </a:p>
        </p:txBody>
      </p:sp>
    </p:spTree>
    <p:extLst>
      <p:ext uri="{BB962C8B-B14F-4D97-AF65-F5344CB8AC3E}">
        <p14:creationId xmlns:p14="http://schemas.microsoft.com/office/powerpoint/2010/main" val="219233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E38CC-8BAF-D092-16E5-082F6CD6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" y="160514"/>
            <a:ext cx="9922934" cy="1086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Com o banco H2 configurado, vá no pacote principal e clique com o botão direito na classe de entrada &gt; </a:t>
            </a:r>
            <a:r>
              <a:rPr lang="pt-BR" err="1">
                <a:ea typeface="Calibri" panose="020F0502020204030204"/>
                <a:cs typeface="Calibri" panose="020F0502020204030204"/>
              </a:rPr>
              <a:t>Run</a:t>
            </a:r>
            <a:r>
              <a:rPr lang="pt-BR">
                <a:ea typeface="Calibri" panose="020F0502020204030204"/>
                <a:cs typeface="Calibri" panose="020F0502020204030204"/>
              </a:rPr>
              <a:t> As &gt; Spring Boot App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7FA4CA5-470E-E436-08D8-49E18B0F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6" y="1250314"/>
            <a:ext cx="5838236" cy="542981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05E18AA-7BA1-2113-3DCC-F5D6A694F1AF}"/>
              </a:ext>
            </a:extLst>
          </p:cNvPr>
          <p:cNvCxnSpPr/>
          <p:nvPr/>
        </p:nvCxnSpPr>
        <p:spPr>
          <a:xfrm flipH="1">
            <a:off x="3665126" y="3611503"/>
            <a:ext cx="1540934" cy="134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13500FB-61DD-4FE0-C65D-DB73729CC607}"/>
              </a:ext>
            </a:extLst>
          </p:cNvPr>
          <p:cNvCxnSpPr/>
          <p:nvPr/>
        </p:nvCxnSpPr>
        <p:spPr>
          <a:xfrm flipH="1">
            <a:off x="5322594" y="4102452"/>
            <a:ext cx="2556932" cy="2306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4E9DBA-0429-86A2-57B7-38AC0A293388}"/>
              </a:ext>
            </a:extLst>
          </p:cNvPr>
          <p:cNvSpPr txBox="1"/>
          <p:nvPr/>
        </p:nvSpPr>
        <p:spPr>
          <a:xfrm>
            <a:off x="7695259" y="1768592"/>
            <a:ext cx="3772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b="1">
                <a:ea typeface="Calibri"/>
                <a:cs typeface="Calibri"/>
              </a:rPr>
              <a:t>Atenção</a:t>
            </a:r>
            <a:r>
              <a:rPr lang="pt-BR">
                <a:ea typeface="Calibri"/>
                <a:cs typeface="Calibri"/>
              </a:rPr>
              <a:t> não se esqueça de salvar os arquivos. Pode salvar pressionando CTRL + S com o arquivo aberto</a:t>
            </a:r>
          </a:p>
        </p:txBody>
      </p:sp>
    </p:spTree>
    <p:extLst>
      <p:ext uri="{BB962C8B-B14F-4D97-AF65-F5344CB8AC3E}">
        <p14:creationId xmlns:p14="http://schemas.microsoft.com/office/powerpoint/2010/main" val="113636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73127-3D04-14A0-9B43-4BA90A4A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1700"/>
            <a:ext cx="10515600" cy="917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Se estiver tudo configurado da maneira certa, o  console irá abrir e mostrar essas informações.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B48F64-383F-8CB7-896D-072267EB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36" y="1129542"/>
            <a:ext cx="9112015" cy="42790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F3E774-0A6C-2138-9BFF-C0717F90C698}"/>
              </a:ext>
            </a:extLst>
          </p:cNvPr>
          <p:cNvSpPr txBox="1"/>
          <p:nvPr/>
        </p:nvSpPr>
        <p:spPr>
          <a:xfrm>
            <a:off x="1119481" y="5691480"/>
            <a:ext cx="98119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Repare inclusive na informação do </a:t>
            </a:r>
            <a:r>
              <a:rPr lang="pt-BR" sz="2800" err="1">
                <a:ea typeface="Calibri"/>
                <a:cs typeface="Calibri"/>
              </a:rPr>
              <a:t>Hibernate</a:t>
            </a:r>
            <a:r>
              <a:rPr lang="pt-BR" sz="2800">
                <a:ea typeface="Calibri"/>
                <a:cs typeface="Calibri"/>
              </a:rPr>
              <a:t> criando a nossa tabela com todas as informações que inserimos na classe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889668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CD287-659C-9CFE-B900-6C382998A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" y="329847"/>
            <a:ext cx="10515600" cy="1943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Com a aplicação rodando, abra o navegador e digite na barra de pesquisa: </a:t>
            </a:r>
            <a:r>
              <a:rPr lang="pt-BR">
                <a:ea typeface="+mn-lt"/>
                <a:cs typeface="+mn-lt"/>
                <a:hlinkClick r:id="rId2"/>
              </a:rPr>
              <a:t>http://localhost:8080/h2-console</a:t>
            </a:r>
            <a:endParaRPr lang="pt-BR">
              <a:ea typeface="+mn-lt"/>
              <a:cs typeface="+mn-lt"/>
            </a:endParaRPr>
          </a:p>
          <a:p>
            <a:pPr>
              <a:buNone/>
            </a:pPr>
            <a:endParaRPr lang="pt-BR">
              <a:ea typeface="+mn-lt"/>
              <a:cs typeface="+mn-lt"/>
            </a:endParaRPr>
          </a:p>
          <a:p>
            <a:pPr>
              <a:buNone/>
            </a:pPr>
            <a:r>
              <a:rPr lang="pt-BR">
                <a:ea typeface="+mn-lt"/>
                <a:cs typeface="+mn-lt"/>
              </a:rPr>
              <a:t>Deverá encontrar essa tela:</a:t>
            </a:r>
          </a:p>
        </p:txBody>
      </p:sp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0AC9E6D3-1B6F-378B-2369-7D302309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6" y="2169496"/>
            <a:ext cx="5697125" cy="45227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9293B94-C959-DCA3-926D-566D0479DAD9}"/>
              </a:ext>
            </a:extLst>
          </p:cNvPr>
          <p:cNvSpPr txBox="1"/>
          <p:nvPr/>
        </p:nvSpPr>
        <p:spPr>
          <a:xfrm>
            <a:off x="6810963" y="3226740"/>
            <a:ext cx="38382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Verifique se </a:t>
            </a:r>
            <a:r>
              <a:rPr lang="pt-BR" b="1">
                <a:ea typeface="Calibri"/>
                <a:cs typeface="Calibri"/>
              </a:rPr>
              <a:t>JDBC URL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b="1" err="1">
                <a:ea typeface="Calibri"/>
                <a:cs typeface="Calibri"/>
              </a:rPr>
              <a:t>User</a:t>
            </a:r>
            <a:r>
              <a:rPr lang="pt-BR" b="1">
                <a:ea typeface="Calibri"/>
                <a:cs typeface="Calibri"/>
              </a:rPr>
              <a:t> </a:t>
            </a:r>
            <a:r>
              <a:rPr lang="pt-BR" b="1" err="1">
                <a:ea typeface="Calibri"/>
                <a:cs typeface="Calibri"/>
              </a:rPr>
              <a:t>Name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b="1" err="1">
                <a:ea typeface="Calibri"/>
                <a:cs typeface="Calibri"/>
              </a:rPr>
              <a:t>Password</a:t>
            </a:r>
            <a:r>
              <a:rPr lang="pt-BR" b="1">
                <a:ea typeface="Calibri"/>
                <a:cs typeface="Calibri"/>
              </a:rPr>
              <a:t> </a:t>
            </a:r>
            <a:r>
              <a:rPr lang="pt-BR">
                <a:ea typeface="Calibri"/>
                <a:cs typeface="Calibri"/>
              </a:rPr>
              <a:t>estão preenchidos da mesma forma que está configurado no arquivo </a:t>
            </a:r>
            <a:r>
              <a:rPr lang="pt-BR" err="1">
                <a:ea typeface="Calibri"/>
                <a:cs typeface="Calibri"/>
              </a:rPr>
              <a:t>application.properties</a:t>
            </a:r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E então aperte em "Connect"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CF74543-8B69-C7B4-9639-B3E7F392191B}"/>
              </a:ext>
            </a:extLst>
          </p:cNvPr>
          <p:cNvCxnSpPr/>
          <p:nvPr/>
        </p:nvCxnSpPr>
        <p:spPr>
          <a:xfrm flipH="1">
            <a:off x="2848446" y="4883267"/>
            <a:ext cx="3968044" cy="112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0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5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5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6" name="Group 206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História da Internet - Evolução da rede da Guerra Fria aos dias atuais">
            <a:extLst>
              <a:ext uri="{FF2B5EF4-FFF2-40B4-BE49-F238E27FC236}">
                <a16:creationId xmlns:a16="http://schemas.microsoft.com/office/drawing/2014/main" id="{0B69E7F5-C2A5-F287-0702-6A46BDC1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0" y="28500"/>
            <a:ext cx="10502537" cy="29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Rectangle 208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0" y="3702958"/>
            <a:ext cx="4651076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História e Evolução das Redes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5145669" y="3828608"/>
            <a:ext cx="5006987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Dependências</a:t>
            </a:r>
            <a:r>
              <a:rPr lang="en-US" b="1" dirty="0">
                <a:solidFill>
                  <a:schemeClr val="bg1"/>
                </a:solidFill>
              </a:rPr>
              <a:t> que </a:t>
            </a:r>
            <a:r>
              <a:rPr lang="en-US" b="1" dirty="0" err="1">
                <a:solidFill>
                  <a:schemeClr val="bg1"/>
                </a:solidFill>
              </a:rPr>
              <a:t>vamos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utilizar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nesse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projeto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web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H2 Database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Data JPA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5056" y="1"/>
            <a:ext cx="1656944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5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EE752F-CA22-DB43-E3A8-8563DE14D616}"/>
              </a:ext>
            </a:extLst>
          </p:cNvPr>
          <p:cNvSpPr txBox="1"/>
          <p:nvPr/>
        </p:nvSpPr>
        <p:spPr>
          <a:xfrm>
            <a:off x="743185" y="395110"/>
            <a:ext cx="100941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Veja que deu tudo certo! A nossa classe foi transformada em uma entidade do banco de dados e cada atributo representa um campo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5CD5E4A-B572-45AB-AE71-E75514EA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85" y="1539179"/>
            <a:ext cx="5217348" cy="47768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93D929-7CAF-B984-A30C-151EA15AE256}"/>
              </a:ext>
            </a:extLst>
          </p:cNvPr>
          <p:cNvSpPr/>
          <p:nvPr/>
        </p:nvSpPr>
        <p:spPr>
          <a:xfrm>
            <a:off x="3189110" y="1937925"/>
            <a:ext cx="1345259" cy="743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68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30FEA-40C6-0C24-637F-BE62AD0E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" y="4522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Voltando para o Spring Tool </a:t>
            </a:r>
            <a:r>
              <a:rPr lang="pt-BR" err="1">
                <a:ea typeface="Calibri" panose="020F0502020204030204"/>
                <a:cs typeface="Calibri" panose="020F0502020204030204"/>
              </a:rPr>
              <a:t>Suite</a:t>
            </a:r>
            <a:r>
              <a:rPr lang="pt-BR">
                <a:ea typeface="Calibri" panose="020F0502020204030204"/>
                <a:cs typeface="Calibri" panose="020F0502020204030204"/>
              </a:rPr>
              <a:t> 4, podemos dar stop na aplicação para continuar a desenvolver o nosso projeto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59BD6BE-937A-B087-4B07-5A811C8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79" y="1828378"/>
            <a:ext cx="6685559" cy="332408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375456F-B599-9DE5-A86C-2117523850EF}"/>
              </a:ext>
            </a:extLst>
          </p:cNvPr>
          <p:cNvCxnSpPr/>
          <p:nvPr/>
        </p:nvCxnSpPr>
        <p:spPr>
          <a:xfrm flipH="1">
            <a:off x="5725349" y="1005653"/>
            <a:ext cx="2086562" cy="144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61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30FEA-40C6-0C24-637F-BE62AD0E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98" y="1157932"/>
            <a:ext cx="10515600" cy="2628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Vamos continuar nosso projeto no material da aula 03. Até lá!!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50" name="Picture 2" descr="Hibernate Search 6 With Spring Boot | Mindbowser">
            <a:extLst>
              <a:ext uri="{FF2B5EF4-FFF2-40B4-BE49-F238E27FC236}">
                <a16:creationId xmlns:a16="http://schemas.microsoft.com/office/drawing/2014/main" id="{AD14E613-E652-DFCB-A7A0-BF1889C9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8" y="1772282"/>
            <a:ext cx="32766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Hibernate Tutorial for Beginners">
            <a:extLst>
              <a:ext uri="{FF2B5EF4-FFF2-40B4-BE49-F238E27FC236}">
                <a16:creationId xmlns:a16="http://schemas.microsoft.com/office/drawing/2014/main" id="{7DA588E3-BAAC-4FD9-46BE-1907B05C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05" y="265271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89145F-6914-4BB1-7807-E8DE8FD0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29" y="4312699"/>
            <a:ext cx="4968671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3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5520206-AE0B-E669-3BA6-43C4F3C78A8C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id="{82B2680A-37CD-0B78-FB89-EA5FA766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546784"/>
            <a:ext cx="1000125" cy="5810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B41BE1-F0BE-7AD7-6841-C87ECF9CF521}"/>
              </a:ext>
            </a:extLst>
          </p:cNvPr>
          <p:cNvSpPr txBox="1"/>
          <p:nvPr/>
        </p:nvSpPr>
        <p:spPr>
          <a:xfrm>
            <a:off x="1447060" y="2570122"/>
            <a:ext cx="80764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cs typeface="Segoe UI"/>
              </a:rPr>
              <a:t>Link para o material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6912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59DBECE-7DAF-A80A-1C37-18896E060114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id="{1385119F-B085-13CD-7459-2715270B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462118"/>
            <a:ext cx="1000125" cy="581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ABB4C-A899-43F4-7F35-58F4B89E0DF9}"/>
              </a:ext>
            </a:extLst>
          </p:cNvPr>
          <p:cNvSpPr txBox="1"/>
          <p:nvPr/>
        </p:nvSpPr>
        <p:spPr>
          <a:xfrm>
            <a:off x="2513660" y="1939808"/>
            <a:ext cx="614868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0" dirty="0">
                <a:cs typeface="Segoe UI"/>
              </a:rPr>
              <a:t>?</a:t>
            </a:r>
            <a:r>
              <a:rPr lang="en-US" sz="18000" dirty="0">
                <a:cs typeface="Segoe UI"/>
              </a:rPr>
              <a:t>​</a:t>
            </a:r>
          </a:p>
          <a:p>
            <a:pPr algn="ctr"/>
            <a:r>
              <a:rPr lang="pt-BR" sz="2400" dirty="0">
                <a:cs typeface="Segoe UI"/>
              </a:rPr>
              <a:t>anthony.freitas@docente.senai.br 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2203A0-6003-C7CD-03C1-72A79CA76C55}"/>
              </a:ext>
            </a:extLst>
          </p:cNvPr>
          <p:cNvSpPr txBox="1"/>
          <p:nvPr/>
        </p:nvSpPr>
        <p:spPr>
          <a:xfrm>
            <a:off x="1375363" y="77328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>
                <a:latin typeface="Calibri Light"/>
              </a:rPr>
              <a:t>Perguntas</a:t>
            </a:r>
            <a:r>
              <a:rPr lang="pt-BR" sz="4400" b="1">
                <a:latin typeface="Calibri Light"/>
                <a:ea typeface="Calibri Light"/>
                <a:cs typeface="Calibri Light"/>
              </a:rPr>
              <a:t>​</a:t>
            </a:r>
            <a:endParaRPr lang="pt-BR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2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252D-673D-528C-A42C-88D7333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Lembrando a aula anterior...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D6199-F0A9-DCA7-8025-121B5396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Após gerar o projeto através do </a:t>
            </a:r>
            <a:r>
              <a:rPr lang="pt-BR" err="1">
                <a:ea typeface="Calibri" panose="020F0502020204030204"/>
                <a:cs typeface="Calibri" panose="020F0502020204030204"/>
              </a:rPr>
              <a:t>spring</a:t>
            </a:r>
            <a:r>
              <a:rPr lang="pt-BR">
                <a:ea typeface="Calibri" panose="020F0502020204030204"/>
                <a:cs typeface="Calibri" panose="020F0502020204030204"/>
              </a:rPr>
              <a:t> </a:t>
            </a:r>
            <a:r>
              <a:rPr lang="pt-BR" err="1">
                <a:ea typeface="Calibri" panose="020F0502020204030204"/>
                <a:cs typeface="Calibri" panose="020F0502020204030204"/>
              </a:rPr>
              <a:t>initializr</a:t>
            </a:r>
            <a:r>
              <a:rPr lang="pt-BR">
                <a:ea typeface="Calibri" panose="020F0502020204030204"/>
                <a:cs typeface="Calibri" panose="020F0502020204030204"/>
              </a:rPr>
              <a:t> (</a:t>
            </a:r>
            <a:r>
              <a:rPr lang="pt-BR">
                <a:ea typeface="+mn-lt"/>
                <a:cs typeface="+mn-lt"/>
                <a:hlinkClick r:id="rId2"/>
              </a:rPr>
              <a:t>https://start.spring.io/</a:t>
            </a:r>
            <a:r>
              <a:rPr lang="pt-BR">
                <a:ea typeface="+mn-lt"/>
                <a:cs typeface="+mn-lt"/>
              </a:rPr>
              <a:t>) e descompactá-lo, iremos importar o projeto.</a:t>
            </a:r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1504A74-52EE-22CB-9C26-0CAF110A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51" y="2744629"/>
            <a:ext cx="6816606" cy="395577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A03DD74-C550-1122-FC03-662E7F3C763B}"/>
              </a:ext>
            </a:extLst>
          </p:cNvPr>
          <p:cNvCxnSpPr/>
          <p:nvPr/>
        </p:nvCxnSpPr>
        <p:spPr>
          <a:xfrm flipH="1">
            <a:off x="1877719" y="3931354"/>
            <a:ext cx="2726265" cy="14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ED7C8-0C29-4E8D-349A-C5F9ADBF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93675" cy="1344377"/>
          </a:xfrm>
        </p:spPr>
        <p:txBody>
          <a:bodyPr/>
          <a:lstStyle/>
          <a:p>
            <a:r>
              <a:rPr lang="pt-BR" sz="3600">
                <a:ea typeface="Calibri Light"/>
                <a:cs typeface="Calibri Light"/>
              </a:rPr>
              <a:t>Clicar em "</a:t>
            </a:r>
            <a:r>
              <a:rPr lang="pt-BR" sz="3600" err="1">
                <a:ea typeface="Calibri Light"/>
                <a:cs typeface="Calibri Light"/>
              </a:rPr>
              <a:t>Maven</a:t>
            </a:r>
            <a:r>
              <a:rPr lang="pt-BR" sz="3600">
                <a:ea typeface="Calibri Light"/>
                <a:cs typeface="Calibri Light"/>
              </a:rPr>
              <a:t>" / "</a:t>
            </a:r>
            <a:r>
              <a:rPr lang="pt-BR" sz="3600" err="1">
                <a:ea typeface="Calibri Light"/>
                <a:cs typeface="Calibri Light"/>
              </a:rPr>
              <a:t>Existing</a:t>
            </a:r>
            <a:r>
              <a:rPr lang="pt-BR" sz="3600">
                <a:ea typeface="Calibri Light"/>
                <a:cs typeface="Calibri Light"/>
              </a:rPr>
              <a:t> </a:t>
            </a:r>
            <a:r>
              <a:rPr lang="pt-BR" sz="3600" err="1">
                <a:ea typeface="Calibri Light"/>
                <a:cs typeface="Calibri Light"/>
              </a:rPr>
              <a:t>Maven</a:t>
            </a:r>
            <a:r>
              <a:rPr lang="pt-BR" sz="3600">
                <a:ea typeface="Calibri Light"/>
                <a:cs typeface="Calibri Light"/>
              </a:rPr>
              <a:t> </a:t>
            </a:r>
            <a:r>
              <a:rPr lang="pt-BR" sz="3600" err="1">
                <a:ea typeface="Calibri Light"/>
                <a:cs typeface="Calibri Light"/>
              </a:rPr>
              <a:t>Projects</a:t>
            </a:r>
            <a:r>
              <a:rPr lang="pt-BR" sz="3600">
                <a:ea typeface="Calibri Light"/>
                <a:cs typeface="Calibri Light"/>
              </a:rPr>
              <a:t>" e então, "Next"</a:t>
            </a:r>
          </a:p>
        </p:txBody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8352771-C4C6-AB16-7F57-D26FB483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22" y="1900884"/>
            <a:ext cx="5654326" cy="4351338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963D057-83C4-7A09-900D-C3C75EB75BF1}"/>
              </a:ext>
            </a:extLst>
          </p:cNvPr>
          <p:cNvCxnSpPr/>
          <p:nvPr/>
        </p:nvCxnSpPr>
        <p:spPr>
          <a:xfrm flipH="1">
            <a:off x="2912534" y="3103504"/>
            <a:ext cx="1465673" cy="1318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9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631F6-6940-EA3A-9B81-5415C0A7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60" y="129940"/>
            <a:ext cx="4683008" cy="2115784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r>
              <a:rPr lang="pt-BR" sz="3200">
                <a:latin typeface="Calibri"/>
                <a:ea typeface="Calibri Light"/>
                <a:cs typeface="Calibri Light"/>
              </a:rPr>
              <a:t>Clique em "</a:t>
            </a:r>
            <a:r>
              <a:rPr lang="pt-BR" sz="3200" err="1">
                <a:latin typeface="Calibri"/>
                <a:ea typeface="Calibri Light"/>
                <a:cs typeface="Calibri Light"/>
              </a:rPr>
              <a:t>Browse</a:t>
            </a:r>
            <a:r>
              <a:rPr lang="pt-BR" sz="3200">
                <a:latin typeface="Calibri"/>
                <a:ea typeface="Calibri Light"/>
                <a:cs typeface="Calibri Light"/>
              </a:rPr>
              <a:t>..." e selecione a pasta em que você descompactou o projeto gerado. Por fim, clique em "</a:t>
            </a:r>
            <a:r>
              <a:rPr lang="pt-BR" sz="3200" err="1">
                <a:latin typeface="Calibri"/>
                <a:ea typeface="Calibri Light"/>
                <a:cs typeface="Calibri Light"/>
              </a:rPr>
              <a:t>Finish</a:t>
            </a:r>
            <a:r>
              <a:rPr lang="pt-BR" sz="3200">
                <a:latin typeface="Calibri"/>
                <a:ea typeface="Calibri Light"/>
                <a:cs typeface="Calibri Light"/>
              </a:rPr>
              <a:t>"</a:t>
            </a:r>
            <a:endParaRPr lang="pt-BR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35B08-C1F7-95A1-8E58-7937D4D9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942" y="254588"/>
            <a:ext cx="5397970" cy="132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2.</a:t>
            </a:r>
            <a:r>
              <a:rPr lang="pt-BR" b="1"/>
              <a:t> Atenção</a:t>
            </a:r>
            <a:r>
              <a:rPr lang="pt-BR"/>
              <a:t> os arquivos dentro da pasta </a:t>
            </a:r>
            <a:r>
              <a:rPr lang="pt-BR" sz="2900"/>
              <a:t>selecionada </a:t>
            </a:r>
            <a:r>
              <a:rPr lang="pt-BR"/>
              <a:t>deve se parecer com essa: 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8FF6ED-4A67-1497-A78C-35F6773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328222"/>
            <a:ext cx="4041422" cy="4054816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CFF4D83-685B-D74B-3E35-6E81306C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48" y="2043232"/>
            <a:ext cx="6007570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1DE0B-B8AE-6811-0DCC-F37E50CD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Com o projeto aberto, podemos iniciar a criação da API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A1AA5-792A-C5B6-B3F0-FC9C2486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É sempre importante manter o projeto organizado. Para isso, vamos separar nosso projeto em diferentes pacotes.</a:t>
            </a:r>
          </a:p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Abra a pasta </a:t>
            </a:r>
            <a:r>
              <a:rPr lang="pt-BR" err="1">
                <a:ea typeface="Calibri" panose="020F0502020204030204"/>
                <a:cs typeface="Calibri" panose="020F0502020204030204"/>
              </a:rPr>
              <a:t>src</a:t>
            </a:r>
            <a:r>
              <a:rPr lang="pt-BR">
                <a:ea typeface="Calibri" panose="020F0502020204030204"/>
                <a:cs typeface="Calibri" panose="020F0502020204030204"/>
              </a:rPr>
              <a:t>/</a:t>
            </a:r>
            <a:r>
              <a:rPr lang="pt-BR" err="1">
                <a:ea typeface="Calibri" panose="020F0502020204030204"/>
                <a:cs typeface="Calibri" panose="020F0502020204030204"/>
              </a:rPr>
              <a:t>main</a:t>
            </a:r>
            <a:r>
              <a:rPr lang="pt-BR">
                <a:ea typeface="Calibri" panose="020F0502020204030204"/>
                <a:cs typeface="Calibri" panose="020F0502020204030204"/>
              </a:rPr>
              <a:t>/</a:t>
            </a:r>
            <a:r>
              <a:rPr lang="pt-BR" err="1">
                <a:ea typeface="Calibri" panose="020F0502020204030204"/>
                <a:cs typeface="Calibri" panose="020F0502020204030204"/>
              </a:rPr>
              <a:t>java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61764AD-86A7-E7BE-C2F7-440839FF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63" y="2789956"/>
            <a:ext cx="4050829" cy="3902754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E3122F6-AEEC-1238-1847-433CD49E88A6}"/>
              </a:ext>
            </a:extLst>
          </p:cNvPr>
          <p:cNvCxnSpPr/>
          <p:nvPr/>
        </p:nvCxnSpPr>
        <p:spPr>
          <a:xfrm>
            <a:off x="3799745" y="3268638"/>
            <a:ext cx="1610548" cy="726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3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F6328-B9F8-7C58-9857-2208D33F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07" y="395699"/>
            <a:ext cx="10515600" cy="89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Repare que temos apenas o pacote inicial que o </a:t>
            </a:r>
            <a:r>
              <a:rPr lang="pt-BR" err="1">
                <a:ea typeface="Calibri"/>
                <a:cs typeface="Calibri"/>
              </a:rPr>
              <a:t>spring</a:t>
            </a:r>
            <a:r>
              <a:rPr lang="pt-BR">
                <a:ea typeface="Calibri"/>
                <a:cs typeface="Calibri"/>
              </a:rPr>
              <a:t> </a:t>
            </a:r>
            <a:r>
              <a:rPr lang="pt-BR" err="1">
                <a:ea typeface="Calibri"/>
                <a:cs typeface="Calibri"/>
              </a:rPr>
              <a:t>initializr</a:t>
            </a:r>
            <a:r>
              <a:rPr lang="pt-BR">
                <a:ea typeface="Calibri"/>
                <a:cs typeface="Calibri"/>
              </a:rPr>
              <a:t> gerou pra gente, no meu caso: </a:t>
            </a:r>
            <a:r>
              <a:rPr lang="pt-BR" err="1">
                <a:ea typeface="Calibri"/>
                <a:cs typeface="Calibri"/>
              </a:rPr>
              <a:t>com.nivaldo.aulaspring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AB56D3F-225C-F7C4-B1C1-4276A225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9" y="2787496"/>
            <a:ext cx="8143051" cy="33714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80E6E5-E256-9E70-098C-9AC18FF07C41}"/>
              </a:ext>
            </a:extLst>
          </p:cNvPr>
          <p:cNvSpPr txBox="1"/>
          <p:nvPr/>
        </p:nvSpPr>
        <p:spPr>
          <a:xfrm>
            <a:off x="592666" y="1655704"/>
            <a:ext cx="102879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Clique com o botão direito do mouse nesse pacote &gt; New &gt; </a:t>
            </a:r>
            <a:r>
              <a:rPr lang="pt-BR" sz="2800" err="1">
                <a:ea typeface="Calibri"/>
                <a:cs typeface="Calibri"/>
              </a:rPr>
              <a:t>Package</a:t>
            </a:r>
            <a:r>
              <a:rPr lang="pt-BR" sz="2800">
                <a:ea typeface="Calibri"/>
                <a:cs typeface="Calibri"/>
              </a:rPr>
              <a:t> para criar um novo pacote</a:t>
            </a:r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1C6072-7775-15CB-E032-68B89F4A6D4F}"/>
              </a:ext>
            </a:extLst>
          </p:cNvPr>
          <p:cNvCxnSpPr/>
          <p:nvPr/>
        </p:nvCxnSpPr>
        <p:spPr>
          <a:xfrm flipH="1">
            <a:off x="4146668" y="2173934"/>
            <a:ext cx="4175006" cy="1441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36AF383-A261-1016-988A-820E73A74DF0}"/>
              </a:ext>
            </a:extLst>
          </p:cNvPr>
          <p:cNvCxnSpPr/>
          <p:nvPr/>
        </p:nvCxnSpPr>
        <p:spPr>
          <a:xfrm flipH="1">
            <a:off x="7563320" y="2241550"/>
            <a:ext cx="2095970" cy="2570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7D4D5-F2A0-30DB-B1E8-E74EDFA3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92310"/>
            <a:ext cx="10515600" cy="1946451"/>
          </a:xfrm>
        </p:spPr>
        <p:txBody>
          <a:bodyPr>
            <a:normAutofit/>
          </a:bodyPr>
          <a:lstStyle/>
          <a:p>
            <a:r>
              <a:rPr lang="pt-BR" sz="2800">
                <a:latin typeface="Calibri"/>
                <a:ea typeface="Calibri Light"/>
                <a:cs typeface="Calibri Light"/>
              </a:rPr>
              <a:t>Ao abrir essa janela, no campo "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Name</a:t>
            </a:r>
            <a:r>
              <a:rPr lang="pt-BR" sz="2800">
                <a:latin typeface="Calibri"/>
                <a:ea typeface="Calibri Light"/>
                <a:cs typeface="Calibri Light"/>
              </a:rPr>
              <a:t>" teremos escrito apenas o nome do pacote inicial (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com.nivaldo.aulaspring</a:t>
            </a:r>
            <a:r>
              <a:rPr lang="pt-BR" sz="2800">
                <a:latin typeface="Calibri"/>
                <a:ea typeface="Calibri Light"/>
                <a:cs typeface="Calibri Light"/>
              </a:rPr>
              <a:t>)</a:t>
            </a:r>
            <a:br>
              <a:rPr lang="pt-BR" sz="2800">
                <a:latin typeface="Calibri"/>
                <a:ea typeface="Calibri Light"/>
                <a:cs typeface="Calibri Light"/>
              </a:rPr>
            </a:br>
            <a:r>
              <a:rPr lang="pt-BR" sz="2800">
                <a:latin typeface="Calibri"/>
                <a:ea typeface="Calibri Light"/>
                <a:cs typeface="Calibri Light"/>
              </a:rPr>
              <a:t>Nós iremos escrever "</a:t>
            </a:r>
            <a:r>
              <a:rPr lang="pt-BR" sz="2800" b="1">
                <a:latin typeface="Calibri"/>
                <a:ea typeface="Calibri Light"/>
                <a:cs typeface="Calibri Light"/>
              </a:rPr>
              <a:t>.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repositories</a:t>
            </a:r>
            <a:r>
              <a:rPr lang="pt-BR" sz="2800">
                <a:latin typeface="Calibri"/>
                <a:ea typeface="Calibri Light"/>
                <a:cs typeface="Calibri Light"/>
              </a:rPr>
              <a:t>". E por fim, "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Finish</a:t>
            </a:r>
            <a:r>
              <a:rPr lang="pt-BR" sz="2800">
                <a:latin typeface="Calibri"/>
                <a:ea typeface="Calibri Light"/>
                <a:cs typeface="Calibri Light"/>
              </a:rPr>
              <a:t>"</a:t>
            </a:r>
            <a:br>
              <a:rPr lang="pt-BR" sz="2800">
                <a:latin typeface="Calibri"/>
                <a:ea typeface="Calibri Light"/>
                <a:cs typeface="Calibri Light"/>
              </a:rPr>
            </a:br>
            <a:endParaRPr lang="pt-BR" sz="2800">
              <a:latin typeface="Calibri"/>
              <a:ea typeface="Calibri Light"/>
              <a:cs typeface="Calibri Light"/>
            </a:endParaRP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9FBD67-C8E5-ACA3-3A5F-7416E54C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24" y="1825625"/>
            <a:ext cx="6115152" cy="435133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E7A64A-2D7A-17BA-9993-E5A444C27B68}"/>
              </a:ext>
            </a:extLst>
          </p:cNvPr>
          <p:cNvSpPr txBox="1"/>
          <p:nvPr/>
        </p:nvSpPr>
        <p:spPr>
          <a:xfrm>
            <a:off x="4477926" y="4092222"/>
            <a:ext cx="63368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sz="2800">
                <a:ea typeface="Calibri"/>
                <a:cs typeface="Calibri"/>
              </a:rPr>
              <a:t>Não esqueça de colocar o ponto na frente do nome do pacote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02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1469</Words>
  <Application>Microsoft Office PowerPoint</Application>
  <PresentationFormat>Widescreen</PresentationFormat>
  <Paragraphs>115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Tw Cen MT</vt:lpstr>
      <vt:lpstr>Tema do Office</vt:lpstr>
      <vt:lpstr>Apresentação do PowerPoint</vt:lpstr>
      <vt:lpstr>Apresentação do PowerPoint</vt:lpstr>
      <vt:lpstr>História e Evolução das Redes</vt:lpstr>
      <vt:lpstr>Lembrando a aula anterior...</vt:lpstr>
      <vt:lpstr>Clicar em "Maven" / "Existing Maven Projects" e então, "Next"</vt:lpstr>
      <vt:lpstr>Clique em "Browse..." e selecione a pasta em que você descompactou o projeto gerado. Por fim, clique em "Finish"</vt:lpstr>
      <vt:lpstr>Com o projeto aberto, podemos iniciar a criação da API</vt:lpstr>
      <vt:lpstr>Apresentação do PowerPoint</vt:lpstr>
      <vt:lpstr>Ao abrir essa janela, no campo "Name" teremos escrito apenas o nome do pacote inicial (com.nivaldo.aulaspring) Nós iremos escrever ".repositories". E por fim, "Finish" </vt:lpstr>
      <vt:lpstr>Repita os mesmos passos até o seu projeto ficar parecido com esse:</vt:lpstr>
      <vt:lpstr>Entities</vt:lpstr>
      <vt:lpstr>Clique com o botão direito no pacote "entities" &gt; New &gt; Class</vt:lpstr>
      <vt:lpstr>Ao abrir essa janela, digite o nome da classe no campo "Name"  </vt:lpstr>
      <vt:lpstr>Ao criar a classe, confirme se está no pacote correto. No meu caso "package com.nivaldo.aulaspring.entities;"</vt:lpstr>
      <vt:lpstr>@Annotations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  o "this" que está no construtor?</vt:lpstr>
      <vt:lpstr>Apresentação do PowerPoint</vt:lpstr>
      <vt:lpstr>Apresentação do PowerPoint</vt:lpstr>
      <vt:lpstr>Apresentação do PowerPoint</vt:lpstr>
      <vt:lpstr>Vamos testar?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Anthony Samuel Sobral De Freitas</cp:lastModifiedBy>
  <cp:revision>10</cp:revision>
  <dcterms:created xsi:type="dcterms:W3CDTF">2023-10-02T18:49:32Z</dcterms:created>
  <dcterms:modified xsi:type="dcterms:W3CDTF">2024-01-22T22:48:54Z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2024-01-19T22:20:13Z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d208f87c-031d-4ec2-b200-04b18458467d</vt:lpwstr>
  </property>
  <property fmtid="{D5CDD505-2E9C-101B-9397-08002B2CF9AE}" pid="8" name="MSIP_Label_5c88f678-0b6e-4995-8ab3-bcc8062be905_ContentBits">
    <vt:lpwstr>0</vt:lpwstr>
  </property>
</Properties>
</file>