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75" r:id="rId3"/>
    <p:sldId id="370" r:id="rId4"/>
    <p:sldId id="369" r:id="rId5"/>
    <p:sldId id="368" r:id="rId6"/>
    <p:sldId id="367" r:id="rId7"/>
    <p:sldId id="366" r:id="rId8"/>
    <p:sldId id="365" r:id="rId9"/>
    <p:sldId id="364" r:id="rId10"/>
    <p:sldId id="363" r:id="rId11"/>
    <p:sldId id="371" r:id="rId12"/>
    <p:sldId id="372" r:id="rId13"/>
    <p:sldId id="373" r:id="rId14"/>
    <p:sldId id="374" r:id="rId15"/>
    <p:sldId id="362" r:id="rId16"/>
    <p:sldId id="361" r:id="rId17"/>
    <p:sldId id="360" r:id="rId18"/>
    <p:sldId id="359" r:id="rId19"/>
    <p:sldId id="358" r:id="rId20"/>
    <p:sldId id="357" r:id="rId21"/>
    <p:sldId id="356" r:id="rId22"/>
    <p:sldId id="355" r:id="rId23"/>
    <p:sldId id="354" r:id="rId24"/>
    <p:sldId id="353" r:id="rId25"/>
    <p:sldId id="352" r:id="rId26"/>
    <p:sldId id="351" r:id="rId27"/>
    <p:sldId id="350" r:id="rId28"/>
    <p:sldId id="349" r:id="rId29"/>
    <p:sldId id="348" r:id="rId30"/>
    <p:sldId id="347" r:id="rId31"/>
    <p:sldId id="346" r:id="rId32"/>
    <p:sldId id="345" r:id="rId33"/>
    <p:sldId id="344" r:id="rId34"/>
    <p:sldId id="343" r:id="rId35"/>
    <p:sldId id="342" r:id="rId36"/>
    <p:sldId id="341" r:id="rId37"/>
    <p:sldId id="340" r:id="rId38"/>
    <p:sldId id="339" r:id="rId39"/>
    <p:sldId id="338" r:id="rId40"/>
    <p:sldId id="337" r:id="rId41"/>
    <p:sldId id="336" r:id="rId42"/>
    <p:sldId id="335" r:id="rId43"/>
    <p:sldId id="334" r:id="rId44"/>
    <p:sldId id="333" r:id="rId45"/>
    <p:sldId id="332" r:id="rId46"/>
    <p:sldId id="331" r:id="rId47"/>
    <p:sldId id="330" r:id="rId48"/>
    <p:sldId id="328" r:id="rId49"/>
    <p:sldId id="329" r:id="rId5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91D3C-442E-462C-ABD6-9AED36473C1C}" v="12592" dt="2023-10-03T20:54:11.963"/>
    <p1510:client id="{2CEE867A-9FB9-4F2C-9535-D7A3965FCC91}" v="1317" dt="2023-10-11T21:14:55.918"/>
    <p1510:client id="{598BA78E-6256-49B2-A0FF-C08ED1EF2A3F}" v="87" dt="2023-10-03T19:14:47.645"/>
    <p1510:client id="{B1F5AED1-6AB8-4D99-8243-D4A8517F3DB7}" v="13246" dt="2023-10-03T04:27:1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59" autoAdjust="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eonardogiuliani/autowired-e-a-inje%C3%A7%C3%A3o-de-depend%C3%AAncia-do-spring-d8864cc9af50" TargetMode="External"/><Relationship Id="rId2" Type="http://schemas.openxmlformats.org/officeDocument/2006/relationships/hyperlink" Target="https://medium.com/@eduardolanfredi/inje%C3%A7%C3%A3o-de-depend%C3%AAncia-ff0372a167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usuario/%7bid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localhost:8080/usuar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75FC36C-CB76-5EB4-0416-9857E9EC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489" y="1200613"/>
            <a:ext cx="2981325" cy="230505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7082F92-3B96-2F56-8317-C5704110AF9D}"/>
              </a:ext>
            </a:extLst>
          </p:cNvPr>
          <p:cNvSpPr txBox="1"/>
          <p:nvPr/>
        </p:nvSpPr>
        <p:spPr>
          <a:xfrm>
            <a:off x="4042143" y="1277679"/>
            <a:ext cx="8236688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Tw Cen MT" panose="020B0602020104020603" pitchFamily="34" charset="0"/>
              </a:rPr>
              <a:t>Oficina de Java </a:t>
            </a:r>
            <a:br>
              <a:rPr lang="pt-BR" sz="6000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pt-BR" sz="3200" i="1" dirty="0">
                <a:solidFill>
                  <a:schemeClr val="bg1"/>
                </a:solidFill>
                <a:latin typeface="Tw Cen MT" panose="020B0602020104020603" pitchFamily="34" charset="0"/>
              </a:rPr>
              <a:t>Criando uma API com Java e Spring boot</a:t>
            </a:r>
            <a:endParaRPr lang="pt-BR" sz="3600" i="1" dirty="0">
              <a:solidFill>
                <a:schemeClr val="bg1"/>
              </a:solidFill>
              <a:latin typeface="Tw Cen MT" panose="020B0602020104020603" pitchFamily="34" charset="0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AE2671-C001-FF51-FBF8-C16CC627AEEB}"/>
              </a:ext>
            </a:extLst>
          </p:cNvPr>
          <p:cNvSpPr txBox="1"/>
          <p:nvPr/>
        </p:nvSpPr>
        <p:spPr>
          <a:xfrm>
            <a:off x="9243237" y="37320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Tw Cen MT" panose="020B0602020104020603" pitchFamily="34" charset="0"/>
              </a:rPr>
              <a:t>Anthony Freitas</a:t>
            </a:r>
            <a:endParaRPr lang="pt-BR" dirty="0">
              <a:latin typeface="Tw Cen MT" panose="020B0602020104020603" pitchFamily="34" charset="0"/>
            </a:endParaRPr>
          </a:p>
        </p:txBody>
      </p:sp>
      <p:pic>
        <p:nvPicPr>
          <p:cNvPr id="7" name="Imagem 6" descr="LOGO_SENAI_BRANCO.png">
            <a:extLst>
              <a:ext uri="{FF2B5EF4-FFF2-40B4-BE49-F238E27FC236}">
                <a16:creationId xmlns:a16="http://schemas.microsoft.com/office/drawing/2014/main" id="{26FD70F5-D6EE-82DB-F21C-EE6358D3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186" y="5705240"/>
            <a:ext cx="1600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7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D4B28-EEF4-A445-8347-CE177CDC1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04" y="2075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Ao criar a classe, vamos adicionar as seguintes informações a ela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5994A2-BFE5-9659-A5DB-FC7FADF65779}"/>
              </a:ext>
            </a:extLst>
          </p:cNvPr>
          <p:cNvSpPr txBox="1"/>
          <p:nvPr/>
        </p:nvSpPr>
        <p:spPr>
          <a:xfrm>
            <a:off x="460963" y="3932296"/>
            <a:ext cx="1020392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ea typeface="Calibri"/>
                <a:cs typeface="Calibri"/>
              </a:rPr>
              <a:t>1º</a:t>
            </a:r>
            <a:r>
              <a:rPr lang="pt-BR" sz="2400" dirty="0">
                <a:ea typeface="Calibri"/>
                <a:cs typeface="Calibri"/>
              </a:rPr>
              <a:t> Vamos anotar a classe com @Service para que o Spring entenda essa classe como um Bean e seja capaz de gerenciá-la pra gente</a:t>
            </a:r>
          </a:p>
          <a:p>
            <a:endParaRPr lang="pt-BR" sz="2400" dirty="0">
              <a:ea typeface="Calibri"/>
              <a:cs typeface="Calibri"/>
            </a:endParaRPr>
          </a:p>
          <a:p>
            <a:r>
              <a:rPr lang="pt-BR" sz="2400" b="1" dirty="0">
                <a:ea typeface="Calibri"/>
                <a:cs typeface="Calibri"/>
              </a:rPr>
              <a:t>2º</a:t>
            </a:r>
            <a:r>
              <a:rPr lang="pt-BR" sz="2400" dirty="0">
                <a:ea typeface="Calibri"/>
                <a:cs typeface="Calibri"/>
              </a:rPr>
              <a:t> Usaremos a anotação @Autowired para realizar a </a:t>
            </a:r>
            <a:r>
              <a:rPr lang="pt-BR" sz="2400" u="sng" dirty="0">
                <a:ea typeface="Calibri"/>
                <a:cs typeface="Calibri"/>
              </a:rPr>
              <a:t>injeção de dependência</a:t>
            </a:r>
            <a:r>
              <a:rPr lang="pt-BR" sz="2400" dirty="0">
                <a:ea typeface="Calibri"/>
                <a:cs typeface="Calibri"/>
              </a:rPr>
              <a:t>. Basicamente estamos dizendo para o Spring "Essa minha classe </a:t>
            </a:r>
            <a:r>
              <a:rPr lang="pt-BR" sz="2400" dirty="0" err="1">
                <a:ea typeface="Calibri"/>
                <a:cs typeface="Calibri"/>
              </a:rPr>
              <a:t>UsuarioService</a:t>
            </a:r>
            <a:r>
              <a:rPr lang="pt-BR" sz="2400" dirty="0">
                <a:ea typeface="Calibri"/>
                <a:cs typeface="Calibri"/>
              </a:rPr>
              <a:t> depende de </a:t>
            </a:r>
            <a:r>
              <a:rPr lang="pt-BR" sz="2400" dirty="0" err="1">
                <a:ea typeface="Calibri"/>
                <a:cs typeface="Calibri"/>
              </a:rPr>
              <a:t>UsuarioRepository</a:t>
            </a:r>
            <a:r>
              <a:rPr lang="pt-BR" sz="2400" dirty="0">
                <a:ea typeface="Calibri"/>
                <a:cs typeface="Calibri"/>
              </a:rPr>
              <a:t>, quero que você gerencie a injeção de dependência para mim"</a:t>
            </a:r>
          </a:p>
          <a:p>
            <a:endParaRPr lang="pt-BR" sz="1600" dirty="0">
              <a:ea typeface="Calibri"/>
              <a:cs typeface="Calibri"/>
            </a:endParaRPr>
          </a:p>
          <a:p>
            <a:endParaRPr lang="pt-BR" sz="1600" dirty="0">
              <a:ea typeface="Calibri"/>
              <a:cs typeface="Calibri"/>
            </a:endParaRP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15DBA52-8C6B-DA72-EE11-B4CF633D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07" y="762849"/>
            <a:ext cx="5894680" cy="301807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5B08F663-1C9C-4A57-9B33-A6F5E4AA44EE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2ABFC0-BBD1-4195-9B10-C059BD9A755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A960D4D2-755B-4E3A-BB45-B7E1143A5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584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76C61-87C4-8BAD-4C85-3D46B5B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/>
                <a:cs typeface="Calibri Light"/>
              </a:rPr>
              <a:t>Injeção de dependência</a:t>
            </a:r>
            <a:endParaRPr lang="pt-BR" b="1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A4F4A-533F-C8C0-85A7-FD32FE1C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65" y="4924321"/>
            <a:ext cx="9823725" cy="1625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80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cs typeface="Calibri" panose="020F0502020204030204"/>
              </a:rPr>
              <a:t>Injeção de dependência</a:t>
            </a:r>
            <a:r>
              <a:rPr lang="pt-BR" sz="1800" dirty="0">
                <a:cs typeface="Calibri" panose="020F0502020204030204"/>
              </a:rPr>
              <a:t>: </a:t>
            </a:r>
            <a:r>
              <a:rPr lang="pt-BR" sz="1800" dirty="0">
                <a:solidFill>
                  <a:srgbClr val="0563C1"/>
                </a:solidFill>
                <a:cs typeface="Calibri" panose="020F0502020204030204"/>
                <a:hlinkClick r:id="rId2"/>
              </a:rPr>
              <a:t>https://medium.com/@eduardolanfredi/inje%C3%A7%C3%A3o-de-depend%C3%AAncia-ff0372a1672</a:t>
            </a:r>
            <a:endParaRPr lang="pt-BR" sz="18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8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cs typeface="Calibri" panose="020F0502020204030204"/>
              </a:rPr>
              <a:t>Sobre a anotação </a:t>
            </a:r>
            <a:r>
              <a:rPr lang="pt-BR" sz="1800" b="1" dirty="0" err="1">
                <a:cs typeface="Calibri" panose="020F0502020204030204"/>
              </a:rPr>
              <a:t>Autowired</a:t>
            </a:r>
            <a:r>
              <a:rPr lang="pt-BR" sz="1800" dirty="0">
                <a:cs typeface="Calibri" panose="020F0502020204030204"/>
              </a:rPr>
              <a:t>: </a:t>
            </a:r>
            <a:r>
              <a:rPr lang="pt-BR" sz="1800" dirty="0">
                <a:cs typeface="Calibri" panose="020F0502020204030204"/>
                <a:hlinkClick r:id="rId3"/>
              </a:rPr>
              <a:t>https://medium.com/@leonardogiuliani/autowired-e-a-inje%C3%A7%C3%A3o-de-depend%C3%AAncia-do-spring-d8864cc9af50</a:t>
            </a:r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AFF930-AD1A-42DB-3655-7DE9A80AD20E}"/>
              </a:ext>
            </a:extLst>
          </p:cNvPr>
          <p:cNvSpPr txBox="1"/>
          <p:nvPr/>
        </p:nvSpPr>
        <p:spPr>
          <a:xfrm>
            <a:off x="839810" y="1821824"/>
            <a:ext cx="1051345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cs typeface="Calibri"/>
              </a:rPr>
              <a:t>Injeção de dependência é um </a:t>
            </a:r>
            <a:r>
              <a:rPr lang="pt-BR" sz="2800" u="sng" dirty="0">
                <a:cs typeface="Calibri"/>
              </a:rPr>
              <a:t>design </a:t>
            </a:r>
            <a:r>
              <a:rPr lang="pt-BR" sz="2800" u="sng" dirty="0" err="1">
                <a:cs typeface="Calibri"/>
              </a:rPr>
              <a:t>pattern</a:t>
            </a:r>
            <a:r>
              <a:rPr lang="pt-BR" sz="2800" dirty="0">
                <a:cs typeface="Calibri"/>
              </a:rPr>
              <a:t> que tem como objetivo fazer o desacoplamento de classes. Isso ajuda na flexibilidade e na manutenção do código. Pode ser feito usando construtores, por exemplo.</a:t>
            </a:r>
          </a:p>
          <a:p>
            <a:r>
              <a:rPr lang="pt-BR" sz="2800" dirty="0">
                <a:cs typeface="Calibri"/>
              </a:rPr>
              <a:t>No nosso projeto estamos deixando que o Spring cuide dessa parte pra gente, porém, é extremamente recomendado que você leia mais sobre injeção de dependência e como fazer sem </a:t>
            </a:r>
            <a:r>
              <a:rPr lang="pt-BR" sz="2800" b="1" dirty="0">
                <a:cs typeface="Calibri"/>
              </a:rPr>
              <a:t>@Autowired</a:t>
            </a:r>
            <a:r>
              <a:rPr lang="pt-BR" sz="2800" dirty="0">
                <a:cs typeface="Calibri"/>
              </a:rPr>
              <a:t>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BA41953-C060-4E84-9615-6C6F56CBE870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1C4A98F-FE71-4D0A-BDA9-88BBD1BB03AB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A4CA4CD5-3070-4995-A467-679E1DB7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89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0E131-3308-481C-DA4D-C8E66A65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/>
                <a:cs typeface="Calibri Light" panose="020F0302020204030204"/>
              </a:rPr>
              <a:t>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CD87C-0BBE-1E8D-CE5D-1D4F2FF4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84880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HTTP (</a:t>
            </a:r>
            <a:r>
              <a:rPr lang="pt-BR" dirty="0">
                <a:solidFill>
                  <a:srgbClr val="171923"/>
                </a:solidFill>
                <a:ea typeface="+mn-lt"/>
                <a:cs typeface="+mn-lt"/>
              </a:rPr>
              <a:t>Hypertext </a:t>
            </a:r>
            <a:r>
              <a:rPr lang="pt-BR" dirty="0" err="1">
                <a:solidFill>
                  <a:srgbClr val="171923"/>
                </a:solidFill>
                <a:ea typeface="+mn-lt"/>
                <a:cs typeface="+mn-lt"/>
              </a:rPr>
              <a:t>Transfer</a:t>
            </a:r>
            <a:r>
              <a:rPr lang="pt-BR" dirty="0">
                <a:solidFill>
                  <a:srgbClr val="171923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171923"/>
                </a:solidFill>
                <a:ea typeface="+mn-lt"/>
                <a:cs typeface="+mn-lt"/>
              </a:rPr>
              <a:t>Protocol</a:t>
            </a:r>
            <a:r>
              <a:rPr lang="pt-BR" dirty="0">
                <a:solidFill>
                  <a:srgbClr val="171923"/>
                </a:solidFill>
                <a:cs typeface="Calibri"/>
              </a:rPr>
              <a:t>) </a:t>
            </a:r>
            <a:r>
              <a:rPr lang="pt-BR" dirty="0">
                <a:cs typeface="Calibri"/>
              </a:rPr>
              <a:t>é um protocolo de transferência da internet que nos possibilita visualizar conteúdos e enviar, editar ou deletar informações</a:t>
            </a:r>
          </a:p>
          <a:p>
            <a:pPr marL="0" indent="0">
              <a:buNone/>
            </a:pPr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dirty="0">
                <a:cs typeface="Calibri"/>
              </a:rPr>
              <a:t>Quando você pesquisa algo no Google, você está fazendo uso do método HTTP </a:t>
            </a:r>
            <a:r>
              <a:rPr lang="pt-BR" b="1" dirty="0">
                <a:cs typeface="Calibri"/>
              </a:rPr>
              <a:t>GET</a:t>
            </a:r>
            <a:r>
              <a:rPr lang="pt-BR" dirty="0">
                <a:cs typeface="Calibri"/>
              </a:rPr>
              <a:t>.</a:t>
            </a:r>
            <a:r>
              <a:rPr lang="pt-BR" b="1" dirty="0">
                <a:cs typeface="Calibri"/>
              </a:rPr>
              <a:t> </a:t>
            </a:r>
            <a:r>
              <a:rPr lang="pt-BR" dirty="0">
                <a:cs typeface="Calibri"/>
              </a:rPr>
              <a:t>Esse método tem como função buscar informações de algum lugar (por exemplo de um banco de dados).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4D624E7-4988-4A74-BF01-0E7C1D05CC50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8E6C05B-78C8-48EA-B665-D47326B50285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Imagem 5" descr="LOGO_SENAI_BRANCO.png">
              <a:extLst>
                <a:ext uri="{FF2B5EF4-FFF2-40B4-BE49-F238E27FC236}">
                  <a16:creationId xmlns:a16="http://schemas.microsoft.com/office/drawing/2014/main" id="{2E0EFF02-51A1-44A8-BE84-FDE1E7124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5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C83E-F123-1F9A-9F8A-8BC6DFB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/>
                <a:cs typeface="Calibri Light"/>
              </a:rPr>
              <a:t>HTTPS</a:t>
            </a:r>
            <a:endParaRPr lang="pt-BR" b="1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97BA4-10EC-E378-EBA8-4AEAA68B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414"/>
            <a:ext cx="9299713" cy="146432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cs typeface="Calibri" panose="020F0502020204030204"/>
              </a:rPr>
              <a:t>Já o HTTP</a:t>
            </a:r>
            <a:r>
              <a:rPr lang="pt-BR" dirty="0">
                <a:solidFill>
                  <a:srgbClr val="00B050"/>
                </a:solidFill>
                <a:cs typeface="Calibri" panose="020F0502020204030204"/>
              </a:rPr>
              <a:t>S</a:t>
            </a:r>
            <a:r>
              <a:rPr lang="pt-BR" dirty="0">
                <a:cs typeface="Calibri" panose="020F0502020204030204"/>
              </a:rPr>
              <a:t> (</a:t>
            </a:r>
            <a:r>
              <a:rPr lang="pt-BR" dirty="0">
                <a:solidFill>
                  <a:srgbClr val="171923"/>
                </a:solidFill>
                <a:cs typeface="Calibri" panose="020F0502020204030204"/>
              </a:rPr>
              <a:t>Hypertext </a:t>
            </a:r>
            <a:r>
              <a:rPr lang="pt-BR" dirty="0" err="1">
                <a:solidFill>
                  <a:srgbClr val="171923"/>
                </a:solidFill>
                <a:cs typeface="Calibri" panose="020F0502020204030204"/>
              </a:rPr>
              <a:t>Transfer</a:t>
            </a:r>
            <a:r>
              <a:rPr lang="pt-BR" dirty="0">
                <a:solidFill>
                  <a:srgbClr val="171923"/>
                </a:solidFill>
                <a:cs typeface="Calibri" panose="020F0502020204030204"/>
              </a:rPr>
              <a:t> </a:t>
            </a:r>
            <a:r>
              <a:rPr lang="pt-BR" dirty="0" err="1">
                <a:solidFill>
                  <a:srgbClr val="171923"/>
                </a:solidFill>
                <a:cs typeface="Calibri" panose="020F0502020204030204"/>
              </a:rPr>
              <a:t>Protocol</a:t>
            </a:r>
            <a:r>
              <a:rPr lang="pt-BR" dirty="0">
                <a:solidFill>
                  <a:srgbClr val="171923"/>
                </a:solidFill>
                <a:cs typeface="Calibri" panose="020F0502020204030204"/>
              </a:rPr>
              <a:t> </a:t>
            </a:r>
            <a:r>
              <a:rPr lang="pt-BR" dirty="0" err="1">
                <a:solidFill>
                  <a:srgbClr val="00B050"/>
                </a:solidFill>
                <a:cs typeface="Calibri" panose="020F0502020204030204"/>
              </a:rPr>
              <a:t>Secure</a:t>
            </a:r>
            <a:r>
              <a:rPr lang="pt-BR" dirty="0">
                <a:solidFill>
                  <a:srgbClr val="171923"/>
                </a:solidFill>
                <a:cs typeface="Calibri" panose="020F0502020204030204"/>
              </a:rPr>
              <a:t>)</a:t>
            </a:r>
            <a:r>
              <a:rPr lang="pt-BR" dirty="0">
                <a:cs typeface="Calibri" panose="020F0502020204030204"/>
              </a:rPr>
              <a:t>  não é diferente do HTTP em sua essência, porém, ele trafega informações de forma criptografada, mantendo os dados seguros de possíveis invasores.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F9E308-12C0-F6C7-DDC5-A01D69DB8668}"/>
              </a:ext>
            </a:extLst>
          </p:cNvPr>
          <p:cNvSpPr txBox="1"/>
          <p:nvPr/>
        </p:nvSpPr>
        <p:spPr>
          <a:xfrm>
            <a:off x="898838" y="5205211"/>
            <a:ext cx="103701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Leia mais: </a:t>
            </a:r>
            <a:r>
              <a:rPr lang="pt-BR" sz="2400" dirty="0">
                <a:ea typeface="+mn-lt"/>
                <a:cs typeface="+mn-lt"/>
              </a:rPr>
              <a:t>https://rockcontent.com/br/blog/http/</a:t>
            </a:r>
            <a:endParaRPr lang="pt-BR" sz="2400" dirty="0">
              <a:cs typeface="Calibri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6347FEB-2F0E-4C3D-A7E0-ADAEF9E2ABEA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6C7BE364-034A-4554-958E-7E824E7D89B6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6D3445F4-5EE5-440C-82D9-98FAB395B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98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C932-A77D-DE55-6A3D-17D58618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CRUD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9B1D8-D0C9-33AD-1D8B-F0B7C3BE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89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 panose="020F0502020204030204"/>
              </a:rPr>
              <a:t>Um termo bem famoso é "CRUD". Cada letra representa um método HTTP</a:t>
            </a:r>
          </a:p>
          <a:p>
            <a:pPr marL="0" indent="0">
              <a:buNone/>
            </a:pPr>
            <a:endParaRPr lang="pt-BR" dirty="0">
              <a:cs typeface="Calibri" panose="020F0502020204030204"/>
            </a:endParaRPr>
          </a:p>
          <a:p>
            <a:pPr marL="457200" indent="-457200"/>
            <a:r>
              <a:rPr lang="pt-BR" dirty="0">
                <a:solidFill>
                  <a:srgbClr val="000000"/>
                </a:solidFill>
                <a:cs typeface="Calibri" panose="020F0502020204030204"/>
              </a:rPr>
              <a:t> </a:t>
            </a:r>
            <a:r>
              <a:rPr lang="pt-BR" dirty="0" err="1">
                <a:solidFill>
                  <a:schemeClr val="accent1"/>
                </a:solidFill>
                <a:cs typeface="Calibri" panose="020F0502020204030204"/>
              </a:rPr>
              <a:t>C</a:t>
            </a:r>
            <a:r>
              <a:rPr lang="pt-BR" dirty="0" err="1">
                <a:cs typeface="Calibri" panose="020F0502020204030204"/>
              </a:rPr>
              <a:t>reate</a:t>
            </a:r>
            <a:r>
              <a:rPr lang="pt-BR" dirty="0">
                <a:cs typeface="Calibri" panose="020F0502020204030204"/>
              </a:rPr>
              <a:t> (método POST)</a:t>
            </a:r>
          </a:p>
          <a:p>
            <a:pPr marL="457200" indent="-457200"/>
            <a:r>
              <a:rPr lang="pt-BR" dirty="0">
                <a:cs typeface="Calibri" panose="020F0502020204030204"/>
              </a:rPr>
              <a:t> </a:t>
            </a:r>
            <a:r>
              <a:rPr lang="pt-BR" dirty="0" err="1">
                <a:solidFill>
                  <a:schemeClr val="accent1"/>
                </a:solidFill>
                <a:cs typeface="Calibri" panose="020F0502020204030204"/>
              </a:rPr>
              <a:t>R</a:t>
            </a:r>
            <a:r>
              <a:rPr lang="pt-BR" dirty="0" err="1">
                <a:cs typeface="Calibri" panose="020F0502020204030204"/>
              </a:rPr>
              <a:t>ead</a:t>
            </a:r>
            <a:r>
              <a:rPr lang="pt-BR" dirty="0">
                <a:cs typeface="Calibri" panose="020F0502020204030204"/>
              </a:rPr>
              <a:t> (método GET)</a:t>
            </a:r>
          </a:p>
          <a:p>
            <a:pPr marL="457200" indent="-457200"/>
            <a:r>
              <a:rPr lang="pt-BR" dirty="0">
                <a:cs typeface="Calibri" panose="020F0502020204030204"/>
              </a:rPr>
              <a:t> </a:t>
            </a:r>
            <a:r>
              <a:rPr lang="pt-BR" dirty="0">
                <a:solidFill>
                  <a:schemeClr val="accent1"/>
                </a:solidFill>
                <a:cs typeface="Calibri" panose="020F0502020204030204"/>
              </a:rPr>
              <a:t>U</a:t>
            </a:r>
            <a:r>
              <a:rPr lang="pt-BR" dirty="0">
                <a:cs typeface="Calibri" panose="020F0502020204030204"/>
              </a:rPr>
              <a:t>pdate (método PUT)</a:t>
            </a:r>
          </a:p>
          <a:p>
            <a:pPr marL="457200" indent="-457200"/>
            <a:r>
              <a:rPr lang="pt-BR" dirty="0">
                <a:cs typeface="Calibri" panose="020F0502020204030204"/>
              </a:rPr>
              <a:t> </a:t>
            </a:r>
            <a:r>
              <a:rPr lang="pt-BR" dirty="0">
                <a:solidFill>
                  <a:schemeClr val="accent1"/>
                </a:solidFill>
                <a:cs typeface="Calibri" panose="020F0502020204030204"/>
              </a:rPr>
              <a:t>D</a:t>
            </a:r>
            <a:r>
              <a:rPr lang="pt-BR" dirty="0">
                <a:cs typeface="Calibri" panose="020F0502020204030204"/>
              </a:rPr>
              <a:t>elete (método DELETE)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1309E9-CA3C-4A98-9751-D8762FBE7E57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1573482D-D8EF-496A-B473-B13501391DB4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Imagem 5" descr="LOGO_SENAI_BRANCO.png">
              <a:extLst>
                <a:ext uri="{FF2B5EF4-FFF2-40B4-BE49-F238E27FC236}">
                  <a16:creationId xmlns:a16="http://schemas.microsoft.com/office/drawing/2014/main" id="{D9709857-7571-470F-82D1-B3D3B3CCD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1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143DE-CE9D-3993-0341-F791F3D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0" y="195792"/>
            <a:ext cx="10515600" cy="1325563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Método GET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54694-5660-9BFD-9C53-5272F355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106"/>
            <a:ext cx="9821044" cy="8329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Vamos escrever o nosso método que vai buscar todos os usuários no banco de dados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AF5EDB-AA4F-C9A8-9203-A1FA9BBA59C3}"/>
              </a:ext>
            </a:extLst>
          </p:cNvPr>
          <p:cNvSpPr txBox="1"/>
          <p:nvPr/>
        </p:nvSpPr>
        <p:spPr>
          <a:xfrm>
            <a:off x="6140171" y="2380074"/>
            <a:ext cx="438385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Ao analisar o método, vemos que ele está  como "</a:t>
            </a:r>
            <a:r>
              <a:rPr lang="pt-BR" dirty="0" err="1">
                <a:ea typeface="Calibri"/>
                <a:cs typeface="Calibri"/>
              </a:rPr>
              <a:t>public</a:t>
            </a:r>
            <a:r>
              <a:rPr lang="pt-BR" dirty="0">
                <a:ea typeface="Calibri"/>
                <a:cs typeface="Calibri"/>
              </a:rPr>
              <a:t>" para possibilitar que outras classes o utilizem. Veremos isso mais pra frente.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Logo ao lado, temos o tipo de retorno que esse método irá proporcionar. Como ele irá buscar TODOS os usuários do banco de dados, então será uma lista de usuários.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Por fim, damos um nome para o método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2F1280-B23E-54B1-B35C-75C49AF45DFA}"/>
              </a:ext>
            </a:extLst>
          </p:cNvPr>
          <p:cNvSpPr txBox="1"/>
          <p:nvPr/>
        </p:nvSpPr>
        <p:spPr>
          <a:xfrm>
            <a:off x="1382888" y="6199481"/>
            <a:ext cx="5531555" cy="432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3E7D66-6539-ACDD-C7DF-24AE094A1AF5}"/>
              </a:ext>
            </a:extLst>
          </p:cNvPr>
          <p:cNvSpPr txBox="1"/>
          <p:nvPr/>
        </p:nvSpPr>
        <p:spPr>
          <a:xfrm>
            <a:off x="1213555" y="6237110"/>
            <a:ext cx="4054592" cy="3857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6AB3D8-71B0-355C-5A9A-EE19A0C8A7B8}"/>
              </a:ext>
            </a:extLst>
          </p:cNvPr>
          <p:cNvSpPr txBox="1"/>
          <p:nvPr/>
        </p:nvSpPr>
        <p:spPr>
          <a:xfrm>
            <a:off x="1260592" y="5700888"/>
            <a:ext cx="1881481" cy="6397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5A3AEB-8C37-9ABD-40D5-4AD7EED33253}"/>
              </a:ext>
            </a:extLst>
          </p:cNvPr>
          <p:cNvSpPr txBox="1"/>
          <p:nvPr/>
        </p:nvSpPr>
        <p:spPr>
          <a:xfrm>
            <a:off x="1655703" y="64440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F49874-9E0C-0580-DE22-5F1DACBA3B20}"/>
              </a:ext>
            </a:extLst>
          </p:cNvPr>
          <p:cNvSpPr txBox="1"/>
          <p:nvPr/>
        </p:nvSpPr>
        <p:spPr>
          <a:xfrm>
            <a:off x="837259" y="5776148"/>
            <a:ext cx="56350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b="1">
                <a:ea typeface="Calibri"/>
                <a:cs typeface="Calibri"/>
              </a:rPr>
              <a:t>Atenção</a:t>
            </a:r>
            <a:r>
              <a:rPr lang="pt-BR">
                <a:ea typeface="Calibri"/>
                <a:cs typeface="Calibri"/>
              </a:rPr>
              <a:t> para as importações. Verifique se </a:t>
            </a:r>
            <a:r>
              <a:rPr lang="pt-BR" err="1">
                <a:ea typeface="Calibri"/>
                <a:cs typeface="Calibri"/>
              </a:rPr>
              <a:t>UsuarioRepository</a:t>
            </a:r>
            <a:r>
              <a:rPr lang="pt-BR">
                <a:ea typeface="Calibri"/>
                <a:cs typeface="Calibri"/>
              </a:rPr>
              <a:t>, </a:t>
            </a:r>
            <a:r>
              <a:rPr lang="pt-BR" err="1">
                <a:ea typeface="Calibri"/>
                <a:cs typeface="Calibri"/>
              </a:rPr>
              <a:t>Usuario</a:t>
            </a:r>
            <a:r>
              <a:rPr lang="pt-BR">
                <a:ea typeface="Calibri"/>
                <a:cs typeface="Calibri"/>
              </a:rPr>
              <a:t> e </a:t>
            </a:r>
            <a:r>
              <a:rPr lang="pt-BR" err="1">
                <a:ea typeface="Calibri"/>
                <a:cs typeface="Calibri"/>
              </a:rPr>
              <a:t>List</a:t>
            </a:r>
            <a:r>
              <a:rPr lang="pt-BR">
                <a:ea typeface="Calibri"/>
                <a:cs typeface="Calibri"/>
              </a:rPr>
              <a:t> estão sendo importados do pacote certo</a:t>
            </a:r>
          </a:p>
        </p:txBody>
      </p:sp>
      <p:pic>
        <p:nvPicPr>
          <p:cNvPr id="11" name="Imagem 10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D3A2EF9-9A67-26E9-222D-E559F667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3" y="2182409"/>
            <a:ext cx="5367865" cy="3433921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035F1348-2008-DAD3-DE9A-A4C2CF543084}"/>
              </a:ext>
            </a:extLst>
          </p:cNvPr>
          <p:cNvCxnSpPr/>
          <p:nvPr/>
        </p:nvCxnSpPr>
        <p:spPr>
          <a:xfrm>
            <a:off x="3887334" y="5052012"/>
            <a:ext cx="2193807" cy="25588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5FA071A3-9A5C-5E5C-5678-D85507E20EAF}"/>
              </a:ext>
            </a:extLst>
          </p:cNvPr>
          <p:cNvCxnSpPr/>
          <p:nvPr/>
        </p:nvCxnSpPr>
        <p:spPr>
          <a:xfrm flipV="1">
            <a:off x="2383912" y="4161955"/>
            <a:ext cx="3755437" cy="7318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BAE4D52-1609-32D5-DECD-7AFD6AC0CB21}"/>
              </a:ext>
            </a:extLst>
          </p:cNvPr>
          <p:cNvCxnSpPr/>
          <p:nvPr/>
        </p:nvCxnSpPr>
        <p:spPr>
          <a:xfrm flipV="1">
            <a:off x="2841861" y="4889854"/>
            <a:ext cx="1882" cy="12041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55E10B2-7883-4F36-A0B3-18964FD9BD32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31185860-9FB9-4521-9F9B-3BFDBDC185F4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7" name="Imagem 16" descr="LOGO_SENAI_BRANCO.png">
              <a:extLst>
                <a:ext uri="{FF2B5EF4-FFF2-40B4-BE49-F238E27FC236}">
                  <a16:creationId xmlns:a16="http://schemas.microsoft.com/office/drawing/2014/main" id="{DC26C628-BE79-4055-984C-C653DC5AB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1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53B5D5-83D4-9530-68F1-BB293841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93" y="5054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Lembra que o nosso </a:t>
            </a:r>
            <a:r>
              <a:rPr lang="pt-BR" err="1">
                <a:ea typeface="Calibri"/>
                <a:cs typeface="Calibri"/>
              </a:rPr>
              <a:t>UsuarioRepository</a:t>
            </a:r>
            <a:r>
              <a:rPr lang="pt-BR">
                <a:ea typeface="Calibri"/>
                <a:cs typeface="Calibri"/>
              </a:rPr>
              <a:t> herdava </a:t>
            </a:r>
            <a:r>
              <a:rPr lang="pt-BR" err="1">
                <a:ea typeface="Calibri"/>
                <a:cs typeface="Calibri"/>
              </a:rPr>
              <a:t>JpaRepository</a:t>
            </a:r>
            <a:r>
              <a:rPr lang="pt-BR">
                <a:ea typeface="Calibri"/>
                <a:cs typeface="Calibri"/>
              </a:rPr>
              <a:t>? Graças à herança, veja os métodos que agora estão disponíveis para gente: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D2D89C0-E14A-9084-1762-00EEBF17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29" y="1562961"/>
            <a:ext cx="5960752" cy="38063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F931DB-81D3-EE9B-86C4-63F14C86E87A}"/>
              </a:ext>
            </a:extLst>
          </p:cNvPr>
          <p:cNvSpPr txBox="1"/>
          <p:nvPr/>
        </p:nvSpPr>
        <p:spPr>
          <a:xfrm>
            <a:off x="705555" y="5691481"/>
            <a:ext cx="99593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Calibri"/>
                <a:cs typeface="Calibri"/>
              </a:rPr>
              <a:t>Já que estamos com o atributo "</a:t>
            </a:r>
            <a:r>
              <a:rPr lang="pt-BR" sz="2400" dirty="0" err="1">
                <a:ea typeface="Calibri"/>
                <a:cs typeface="Calibri"/>
              </a:rPr>
              <a:t>repository</a:t>
            </a:r>
            <a:r>
              <a:rPr lang="pt-BR" sz="2400" dirty="0">
                <a:ea typeface="Calibri"/>
                <a:cs typeface="Calibri"/>
              </a:rPr>
              <a:t>" do tipo "</a:t>
            </a:r>
            <a:r>
              <a:rPr lang="pt-BR" sz="2400" dirty="0" err="1">
                <a:ea typeface="Calibri"/>
                <a:cs typeface="Calibri"/>
              </a:rPr>
              <a:t>UsuarioRepository</a:t>
            </a:r>
            <a:r>
              <a:rPr lang="pt-BR" sz="2400" dirty="0">
                <a:ea typeface="Calibri"/>
                <a:cs typeface="Calibri"/>
              </a:rPr>
              <a:t>", podemos acessar os métodos através de um ponto</a:t>
            </a:r>
            <a:endParaRPr lang="pt-BR" sz="24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68A6AEA-2786-4D72-8170-8B88973319E4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B3F807C-FB38-461F-B08E-9728A924221C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276F5239-55CA-4AC9-A07E-C87ACF99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89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5B88F-1AC5-F10C-12A8-43AB3DE3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755" y="386291"/>
            <a:ext cx="96124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Como queremos retornar uma lista de usuários, iremos usar o método .</a:t>
            </a:r>
            <a:r>
              <a:rPr lang="pt-BR" err="1">
                <a:ea typeface="Calibri" panose="020F0502020204030204"/>
                <a:cs typeface="Calibri" panose="020F0502020204030204"/>
              </a:rPr>
              <a:t>findAll</a:t>
            </a:r>
            <a:r>
              <a:rPr lang="pt-BR">
                <a:ea typeface="Calibri" panose="020F0502020204030204"/>
                <a:cs typeface="Calibri" panose="020F0502020204030204"/>
              </a:rPr>
              <a:t>()</a:t>
            </a: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93F8302-986F-4A4A-1085-C0B62746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83485"/>
            <a:ext cx="5838237" cy="28558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9B855D-8074-7D1A-E5B4-A3F7E8667BCF}"/>
              </a:ext>
            </a:extLst>
          </p:cNvPr>
          <p:cNvSpPr txBox="1"/>
          <p:nvPr/>
        </p:nvSpPr>
        <p:spPr>
          <a:xfrm>
            <a:off x="1533407" y="4948295"/>
            <a:ext cx="8890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/>
                <a:cs typeface="Calibri"/>
              </a:rPr>
              <a:t>Pronto, já escrevi tudo o que eu precisava mas ainda está mostrando uma mensagem de erro no "</a:t>
            </a:r>
            <a:r>
              <a:rPr lang="pt-BR" sz="2400" err="1">
                <a:ea typeface="Calibri"/>
                <a:cs typeface="Calibri"/>
              </a:rPr>
              <a:t>procuraTodos</a:t>
            </a:r>
            <a:r>
              <a:rPr lang="pt-BR" sz="2400">
                <a:ea typeface="Calibri"/>
                <a:cs typeface="Calibri"/>
              </a:rPr>
              <a:t>()" o que pode ser?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E227FC0-C406-4C4C-B490-BB27968666D8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5CB6A45-4573-4CB2-A071-18D327913D7C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A84BBBB7-29EB-47C9-9BBF-2C1F2CB8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273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08FBB-7316-9F51-B813-23FDA78D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29" y="753181"/>
            <a:ext cx="9789061" cy="27332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Simples! Nós escrevemos que o tipo de retorno do método é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List</a:t>
            </a:r>
            <a:r>
              <a:rPr lang="pt-BR" dirty="0">
                <a:ea typeface="Calibri" panose="020F0502020204030204"/>
                <a:cs typeface="Calibri" panose="020F0502020204030204"/>
              </a:rPr>
              <a:t>&lt;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Usuario</a:t>
            </a:r>
            <a:r>
              <a:rPr lang="pt-BR" dirty="0">
                <a:ea typeface="Calibri" panose="020F0502020204030204"/>
                <a:cs typeface="Calibri" panose="020F0502020204030204"/>
              </a:rPr>
              <a:t>&gt;, porém, nosso método não está retornando nada ainda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Eu posso armazenar a resposta de "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repository.findAll</a:t>
            </a:r>
            <a:r>
              <a:rPr lang="pt-BR" dirty="0">
                <a:ea typeface="Calibri" panose="020F0502020204030204"/>
                <a:cs typeface="Calibri" panose="020F0502020204030204"/>
              </a:rPr>
              <a:t>()" dentro de uma variável e depois retorná-la ou eu posso retornar direto. Veja qual te agrada mais ou que encaixa melhor com a lógica do sistema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6384FD7-8B0C-D7CA-6291-3B9FADFC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3" y="4629410"/>
            <a:ext cx="5320830" cy="7788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DB0C02E-2428-5828-460B-5DEF47BC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54" y="5564927"/>
            <a:ext cx="4605866" cy="826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34C2C4-230B-F5C8-9B38-B00E290E1895}"/>
              </a:ext>
            </a:extLst>
          </p:cNvPr>
          <p:cNvSpPr txBox="1"/>
          <p:nvPr/>
        </p:nvSpPr>
        <p:spPr>
          <a:xfrm>
            <a:off x="2389481" y="4016962"/>
            <a:ext cx="3132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ea typeface="Calibri"/>
                <a:cs typeface="Calibri"/>
              </a:rPr>
              <a:t>OPÇÃO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0A1DCD-84FC-99FA-3C8D-C7AFE60E1DC7}"/>
              </a:ext>
            </a:extLst>
          </p:cNvPr>
          <p:cNvSpPr txBox="1"/>
          <p:nvPr/>
        </p:nvSpPr>
        <p:spPr>
          <a:xfrm>
            <a:off x="7072815" y="4802889"/>
            <a:ext cx="2041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/>
                <a:cs typeface="Calibri"/>
              </a:rPr>
              <a:t>OPÇÃO 2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B914D4F-54DC-49C8-83F0-E3BC1FBAB7BA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F87218F-044E-463C-9631-F382F8988441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" name="Imagem 9" descr="LOGO_SENAI_BRANCO.png">
              <a:extLst>
                <a:ext uri="{FF2B5EF4-FFF2-40B4-BE49-F238E27FC236}">
                  <a16:creationId xmlns:a16="http://schemas.microsoft.com/office/drawing/2014/main" id="{490FF123-2CF4-4085-9A79-C0824E0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82BC6-D1C2-D1B4-2562-7B3CB6A3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8"/>
            <a:ext cx="10515600" cy="1325563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Método GET </a:t>
            </a:r>
            <a:r>
              <a:rPr lang="pt-BR" err="1">
                <a:ea typeface="Calibri Light"/>
                <a:cs typeface="Calibri Light"/>
              </a:rPr>
              <a:t>by</a:t>
            </a:r>
            <a:r>
              <a:rPr lang="pt-BR">
                <a:ea typeface="Calibri Light"/>
                <a:cs typeface="Calibri Light"/>
              </a:rPr>
              <a:t> id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495CF-EED3-B525-3254-083036BA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90"/>
            <a:ext cx="9524223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Podemos ter dois usuários com o mesmo nome, certo? Porém, não podemos ter mais de um usuário com o mesmo id. Por isso iremos usar o método .</a:t>
            </a:r>
            <a:r>
              <a:rPr lang="pt-BR" dirty="0" err="1">
                <a:ea typeface="Calibri"/>
                <a:cs typeface="Calibri"/>
              </a:rPr>
              <a:t>findById</a:t>
            </a:r>
            <a:r>
              <a:rPr lang="pt-BR" dirty="0">
                <a:ea typeface="Calibri"/>
                <a:cs typeface="Calibri"/>
              </a:rPr>
              <a:t>()</a:t>
            </a: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dirty="0">
                <a:ea typeface="Calibri"/>
                <a:cs typeface="Calibri"/>
              </a:rPr>
              <a:t>A partir do Java 8, foi implementada a Classe </a:t>
            </a:r>
            <a:r>
              <a:rPr lang="pt-BR" b="1" dirty="0" err="1">
                <a:ea typeface="Calibri"/>
                <a:cs typeface="Calibri"/>
              </a:rPr>
              <a:t>Optional</a:t>
            </a:r>
            <a:r>
              <a:rPr lang="pt-BR" b="1" dirty="0">
                <a:ea typeface="Calibri"/>
                <a:cs typeface="Calibri"/>
              </a:rPr>
              <a:t>&lt;&gt;</a:t>
            </a:r>
            <a:r>
              <a:rPr lang="pt-BR" dirty="0">
                <a:ea typeface="Calibri"/>
                <a:cs typeface="Calibri"/>
              </a:rPr>
              <a:t>. Ela evita que haja exceções de </a:t>
            </a:r>
            <a:r>
              <a:rPr lang="pt-BR" i="1" dirty="0" err="1">
                <a:ea typeface="Calibri"/>
                <a:cs typeface="Calibri"/>
              </a:rPr>
              <a:t>NullPointerException</a:t>
            </a:r>
            <a:r>
              <a:rPr lang="pt-BR" dirty="0">
                <a:ea typeface="Calibri"/>
                <a:cs typeface="Calibri"/>
              </a:rPr>
              <a:t>. Para esse método, fique à vontade para ler e aplicar mais tarde (não é difícil), porém por enquanto usaremos .</a:t>
            </a:r>
            <a:r>
              <a:rPr lang="pt-BR" dirty="0" err="1">
                <a:ea typeface="Calibri"/>
                <a:cs typeface="Calibri"/>
              </a:rPr>
              <a:t>get</a:t>
            </a:r>
            <a:r>
              <a:rPr lang="pt-BR" dirty="0">
                <a:ea typeface="Calibri"/>
                <a:cs typeface="Calibri"/>
              </a:rPr>
              <a:t>() ao final do método para simplesmente retornar o valor encontrado. </a:t>
            </a:r>
          </a:p>
          <a:p>
            <a:pPr>
              <a:buNone/>
            </a:pPr>
            <a:r>
              <a:rPr lang="pt-BR" b="1" dirty="0">
                <a:ea typeface="Calibri"/>
                <a:cs typeface="Calibri"/>
              </a:rPr>
              <a:t>Leia mais sobre:</a:t>
            </a:r>
            <a:r>
              <a:rPr lang="pt-BR" dirty="0">
                <a:ea typeface="Calibri"/>
                <a:cs typeface="Calibri"/>
              </a:rPr>
              <a:t> </a:t>
            </a:r>
            <a:r>
              <a:rPr lang="pt-BR" dirty="0">
                <a:ea typeface="+mn-lt"/>
                <a:cs typeface="+mn-lt"/>
              </a:rPr>
              <a:t>https://pt.stackoverflow.com/questions/447672/para-que-serve-o-optional-do-java-8-como-usar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DEBA8FA-F0D9-410C-9132-71FFE6E2E393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431C57F3-D708-48A8-81FF-BF7A0714E21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Imagem 5" descr="LOGO_SENAI_BRANCO.png">
              <a:extLst>
                <a:ext uri="{FF2B5EF4-FFF2-40B4-BE49-F238E27FC236}">
                  <a16:creationId xmlns:a16="http://schemas.microsoft.com/office/drawing/2014/main" id="{5DED992F-73F0-43EA-BAEC-19AB5367D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5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571F3B1-35D1-7945-4020-A66FCF8C74D5}"/>
              </a:ext>
            </a:extLst>
          </p:cNvPr>
          <p:cNvSpPr txBox="1"/>
          <p:nvPr/>
        </p:nvSpPr>
        <p:spPr>
          <a:xfrm>
            <a:off x="2566219" y="3830674"/>
            <a:ext cx="8229599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Calibri Light"/>
                <a:cs typeface="Calibri Ligh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Instrutor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 Anthony Samuel Sobral de Freitas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anthony.freitas@docente.senai.br 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A56814-DCFE-26DB-2E16-90FA4A2E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0" y="3659671"/>
            <a:ext cx="1839388" cy="2545866"/>
          </a:xfrm>
          <a:prstGeom prst="rect">
            <a:avLst/>
          </a:prstGeom>
        </p:spPr>
      </p:pic>
      <p:sp>
        <p:nvSpPr>
          <p:cNvPr id="6" name="Título 7">
            <a:extLst>
              <a:ext uri="{FF2B5EF4-FFF2-40B4-BE49-F238E27FC236}">
                <a16:creationId xmlns:a16="http://schemas.microsoft.com/office/drawing/2014/main" id="{2F700B95-E2EB-A575-48C2-A5D4A02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10" y="1913274"/>
            <a:ext cx="7431681" cy="1615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2800" b="1" i="0" dirty="0">
                <a:solidFill>
                  <a:schemeClr val="accent6">
                    <a:lumMod val="75000"/>
                  </a:schemeClr>
                </a:solidFill>
              </a:rPr>
              <a:t>Oficina de Java </a:t>
            </a:r>
            <a:br>
              <a:rPr lang="pt-BR" sz="2800" b="1" i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sz="2800" b="1" i="0" dirty="0">
                <a:solidFill>
                  <a:schemeClr val="accent6">
                    <a:lumMod val="75000"/>
                  </a:schemeClr>
                </a:solidFill>
              </a:rPr>
              <a:t>Criando uma API com Java e Spring boot</a:t>
            </a:r>
          </a:p>
        </p:txBody>
      </p:sp>
      <p:pic>
        <p:nvPicPr>
          <p:cNvPr id="9" name="Picture 2" descr="Resultado de imagem para spring framework logo">
            <a:extLst>
              <a:ext uri="{FF2B5EF4-FFF2-40B4-BE49-F238E27FC236}">
                <a16:creationId xmlns:a16="http://schemas.microsoft.com/office/drawing/2014/main" id="{3AA0B746-31A6-99DD-36C5-A72F7C655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7" b="30286"/>
          <a:stretch/>
        </p:blipFill>
        <p:spPr bwMode="auto">
          <a:xfrm>
            <a:off x="7577056" y="5869856"/>
            <a:ext cx="2935248" cy="9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5360" r="1121"/>
          <a:stretch/>
        </p:blipFill>
        <p:spPr bwMode="auto">
          <a:xfrm>
            <a:off x="0" y="0"/>
            <a:ext cx="10512304" cy="2343765"/>
          </a:xfrm>
          <a:prstGeom prst="flowChartDocumen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ED3F48D-F520-4272-86D8-2A5DC21049B2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F110FC4-A465-43AF-8831-B9F5A165BDF5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id="{4A895CD7-603F-4EA1-86EE-FA7606A8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89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3A691DDB-0728-6E0B-E226-7384B09F0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616" y="2642277"/>
            <a:ext cx="6673850" cy="1137590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5575A52-EC42-A255-19C8-37DBCBDE78F9}"/>
              </a:ext>
            </a:extLst>
          </p:cNvPr>
          <p:cNvCxnSpPr/>
          <p:nvPr/>
        </p:nvCxnSpPr>
        <p:spPr>
          <a:xfrm flipH="1">
            <a:off x="3565174" y="2015774"/>
            <a:ext cx="158044" cy="745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B8446C-E01B-AEBF-7A16-506BEB48D38A}"/>
              </a:ext>
            </a:extLst>
          </p:cNvPr>
          <p:cNvSpPr txBox="1"/>
          <p:nvPr/>
        </p:nvSpPr>
        <p:spPr>
          <a:xfrm>
            <a:off x="3010371" y="1571037"/>
            <a:ext cx="22295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/>
                <a:cs typeface="Calibri"/>
              </a:rPr>
              <a:t>Tipo do retorno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7DD5908-F4D8-FF21-3036-39141AFA285C}"/>
              </a:ext>
            </a:extLst>
          </p:cNvPr>
          <p:cNvCxnSpPr/>
          <p:nvPr/>
        </p:nvCxnSpPr>
        <p:spPr>
          <a:xfrm flipH="1">
            <a:off x="6945959" y="2216857"/>
            <a:ext cx="252118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DCA247-41BA-25ED-FFFB-6576147674D9}"/>
              </a:ext>
            </a:extLst>
          </p:cNvPr>
          <p:cNvSpPr txBox="1"/>
          <p:nvPr/>
        </p:nvSpPr>
        <p:spPr>
          <a:xfrm>
            <a:off x="6143036" y="987777"/>
            <a:ext cx="40357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/>
                <a:cs typeface="Calibri"/>
              </a:rPr>
              <a:t>Valor do id que virá da camada </a:t>
            </a:r>
            <a:r>
              <a:rPr lang="pt-BR" sz="2400" err="1">
                <a:ea typeface="Calibri"/>
                <a:cs typeface="Calibri"/>
              </a:rPr>
              <a:t>Controller</a:t>
            </a:r>
            <a:r>
              <a:rPr lang="pt-BR" sz="2400">
                <a:ea typeface="Calibri"/>
                <a:cs typeface="Calibri"/>
              </a:rPr>
              <a:t>. Veremos melhor mais pra frente</a:t>
            </a:r>
            <a:endParaRPr lang="pt-BR" sz="2400" err="1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DE59771-959B-94DC-4727-2B04CE360C1A}"/>
              </a:ext>
            </a:extLst>
          </p:cNvPr>
          <p:cNvCxnSpPr/>
          <p:nvPr/>
        </p:nvCxnSpPr>
        <p:spPr>
          <a:xfrm flipV="1">
            <a:off x="5489458" y="3388784"/>
            <a:ext cx="190029" cy="62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38284B-C286-0F45-4B35-40877E6737A1}"/>
              </a:ext>
            </a:extLst>
          </p:cNvPr>
          <p:cNvSpPr txBox="1"/>
          <p:nvPr/>
        </p:nvSpPr>
        <p:spPr>
          <a:xfrm>
            <a:off x="2762423" y="3604612"/>
            <a:ext cx="284103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Calibri"/>
                <a:cs typeface="Calibri"/>
              </a:rPr>
              <a:t>Método </a:t>
            </a:r>
            <a:r>
              <a:rPr lang="pt-BR" sz="2400" dirty="0" err="1">
                <a:ea typeface="Calibri"/>
                <a:cs typeface="Calibri"/>
              </a:rPr>
              <a:t>findById</a:t>
            </a:r>
            <a:r>
              <a:rPr lang="pt-BR" sz="2400" dirty="0">
                <a:ea typeface="Calibri"/>
                <a:cs typeface="Calibri"/>
              </a:rPr>
              <a:t>() que o </a:t>
            </a:r>
            <a:r>
              <a:rPr lang="pt-BR" sz="2400" dirty="0" err="1">
                <a:ea typeface="Calibri"/>
                <a:cs typeface="Calibri"/>
              </a:rPr>
              <a:t>JpaRepository</a:t>
            </a:r>
            <a:r>
              <a:rPr lang="pt-BR" sz="2400" dirty="0">
                <a:ea typeface="Calibri"/>
                <a:cs typeface="Calibri"/>
              </a:rPr>
              <a:t> proporcionou pra gente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D938080-0C0A-8085-E7B3-58CE8FA0C0A3}"/>
              </a:ext>
            </a:extLst>
          </p:cNvPr>
          <p:cNvCxnSpPr/>
          <p:nvPr/>
        </p:nvCxnSpPr>
        <p:spPr>
          <a:xfrm flipH="1" flipV="1">
            <a:off x="7724422" y="3495792"/>
            <a:ext cx="1268120" cy="44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905D7D-2DB2-E37D-00F5-16ED880FF199}"/>
              </a:ext>
            </a:extLst>
          </p:cNvPr>
          <p:cNvSpPr txBox="1"/>
          <p:nvPr/>
        </p:nvSpPr>
        <p:spPr>
          <a:xfrm>
            <a:off x="6280022" y="4017199"/>
            <a:ext cx="41768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Calibri"/>
                <a:cs typeface="Calibri"/>
              </a:rPr>
              <a:t>Método </a:t>
            </a:r>
            <a:r>
              <a:rPr lang="pt-BR" sz="2400" dirty="0" err="1">
                <a:ea typeface="Calibri"/>
                <a:cs typeface="Calibri"/>
              </a:rPr>
              <a:t>get</a:t>
            </a:r>
            <a:r>
              <a:rPr lang="pt-BR" sz="2400" dirty="0">
                <a:ea typeface="Calibri"/>
                <a:cs typeface="Calibri"/>
              </a:rPr>
              <a:t>() para pegar o valor retornado. Caso seja </a:t>
            </a:r>
            <a:r>
              <a:rPr lang="pt-BR" sz="2400" dirty="0" err="1">
                <a:ea typeface="Calibri"/>
                <a:cs typeface="Calibri"/>
              </a:rPr>
              <a:t>null</a:t>
            </a:r>
            <a:r>
              <a:rPr lang="pt-BR" sz="2400" dirty="0">
                <a:ea typeface="Calibri"/>
                <a:cs typeface="Calibri"/>
              </a:rPr>
              <a:t>, irá acontecer uma exceção. Por isso é recomendada a leitura do </a:t>
            </a:r>
            <a:r>
              <a:rPr lang="pt-BR" sz="2400" dirty="0" err="1">
                <a:ea typeface="Calibri"/>
                <a:cs typeface="Calibri"/>
              </a:rPr>
              <a:t>Optional</a:t>
            </a:r>
            <a:r>
              <a:rPr lang="pt-BR" sz="2400" dirty="0">
                <a:ea typeface="Calibri"/>
                <a:cs typeface="Calibri"/>
              </a:rPr>
              <a:t>&lt;&gt; (link no slide anterior)</a:t>
            </a:r>
            <a:endParaRPr lang="pt-BR" sz="24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662156F-4CA5-4776-899A-4326E61273F6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7EEBEAB-835A-4C96-B739-A0F80F93941A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7" name="Imagem 16" descr="LOGO_SENAI_BRANCO.png">
              <a:extLst>
                <a:ext uri="{FF2B5EF4-FFF2-40B4-BE49-F238E27FC236}">
                  <a16:creationId xmlns:a16="http://schemas.microsoft.com/office/drawing/2014/main" id="{D8BEEC67-712B-4299-8E24-8CCB91EAD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46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32DE2-60F4-B17D-B9D8-DC171AC6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10"/>
            <a:ext cx="10515600" cy="1325563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Método POST</a:t>
            </a:r>
            <a:endParaRPr lang="pt-BR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FC7954CE-35DF-3696-4B14-F75AAB33A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437" y="3629231"/>
            <a:ext cx="6729941" cy="1158051"/>
          </a:xfr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5A4BD3F-79B3-292A-48BC-6980C336DE97}"/>
              </a:ext>
            </a:extLst>
          </p:cNvPr>
          <p:cNvCxnSpPr/>
          <p:nvPr/>
        </p:nvCxnSpPr>
        <p:spPr>
          <a:xfrm>
            <a:off x="4331170" y="2811873"/>
            <a:ext cx="48919" cy="773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AB6804-B1DD-85ED-A4F3-59976F995CA2}"/>
              </a:ext>
            </a:extLst>
          </p:cNvPr>
          <p:cNvSpPr txBox="1"/>
          <p:nvPr/>
        </p:nvSpPr>
        <p:spPr>
          <a:xfrm>
            <a:off x="2370667" y="1552222"/>
            <a:ext cx="42803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Dessa vez decidi que o retorno será uma </a:t>
            </a:r>
            <a:r>
              <a:rPr lang="pt-BR" err="1">
                <a:ea typeface="Calibri"/>
                <a:cs typeface="Calibri"/>
              </a:rPr>
              <a:t>String</a:t>
            </a:r>
            <a:r>
              <a:rPr lang="pt-BR">
                <a:ea typeface="Calibri"/>
                <a:cs typeface="Calibri"/>
              </a:rPr>
              <a:t>, mas poderia ser </a:t>
            </a:r>
            <a:r>
              <a:rPr lang="pt-BR" err="1">
                <a:ea typeface="Calibri"/>
                <a:cs typeface="Calibri"/>
              </a:rPr>
              <a:t>void</a:t>
            </a:r>
            <a:r>
              <a:rPr lang="pt-BR">
                <a:ea typeface="Calibri"/>
                <a:cs typeface="Calibri"/>
              </a:rPr>
              <a:t> ou até o próprio usuário adicionado. Tente trocar depois para ver funcionando de outras formas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7AB8EC-4177-C4CC-4CA2-6D05B1B57821}"/>
              </a:ext>
            </a:extLst>
          </p:cNvPr>
          <p:cNvSpPr txBox="1"/>
          <p:nvPr/>
        </p:nvSpPr>
        <p:spPr>
          <a:xfrm>
            <a:off x="7478889" y="1721555"/>
            <a:ext cx="29727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Para criar um usuário no banco de dados precisamos receber um objeto. Nesse caso, um objeto do tipo </a:t>
            </a:r>
            <a:r>
              <a:rPr lang="pt-BR" err="1">
                <a:ea typeface="Calibri"/>
                <a:cs typeface="Calibri"/>
              </a:rPr>
              <a:t>Usuario</a:t>
            </a:r>
            <a:endParaRPr lang="pt-BR" err="1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79EC294-F8E8-B167-55CE-270B3B8FB70E}"/>
              </a:ext>
            </a:extLst>
          </p:cNvPr>
          <p:cNvCxnSpPr/>
          <p:nvPr/>
        </p:nvCxnSpPr>
        <p:spPr>
          <a:xfrm flipH="1">
            <a:off x="8195381" y="3089981"/>
            <a:ext cx="487303" cy="45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0C4A0E-58A0-E701-8525-465ED147E16E}"/>
              </a:ext>
            </a:extLst>
          </p:cNvPr>
          <p:cNvSpPr txBox="1"/>
          <p:nvPr/>
        </p:nvSpPr>
        <p:spPr>
          <a:xfrm>
            <a:off x="75259" y="3631258"/>
            <a:ext cx="2793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Método </a:t>
            </a:r>
            <a:r>
              <a:rPr lang="pt-BR" err="1">
                <a:ea typeface="Calibri"/>
                <a:cs typeface="Calibri"/>
              </a:rPr>
              <a:t>save</a:t>
            </a:r>
            <a:r>
              <a:rPr lang="pt-BR">
                <a:ea typeface="Calibri"/>
                <a:cs typeface="Calibri"/>
              </a:rPr>
              <a:t>() do </a:t>
            </a:r>
            <a:r>
              <a:rPr lang="pt-BR" err="1">
                <a:ea typeface="Calibri"/>
                <a:cs typeface="Calibri"/>
              </a:rPr>
              <a:t>JpaRepository</a:t>
            </a:r>
            <a:r>
              <a:rPr lang="pt-BR">
                <a:ea typeface="Calibri"/>
                <a:cs typeface="Calibri"/>
              </a:rPr>
              <a:t> recebendo o objeto </a:t>
            </a:r>
            <a:r>
              <a:rPr lang="pt-BR" err="1">
                <a:ea typeface="Calibri"/>
                <a:cs typeface="Calibri"/>
              </a:rPr>
              <a:t>usuario</a:t>
            </a:r>
            <a:endParaRPr lang="pt-BR" err="1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EDE8E06-22CD-F648-DAFB-F236D867E313}"/>
              </a:ext>
            </a:extLst>
          </p:cNvPr>
          <p:cNvCxnSpPr/>
          <p:nvPr/>
        </p:nvCxnSpPr>
        <p:spPr>
          <a:xfrm flipV="1">
            <a:off x="2806583" y="4101982"/>
            <a:ext cx="792104" cy="35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81F5019-2C7A-0712-86CA-41BF09ADF987}"/>
              </a:ext>
            </a:extLst>
          </p:cNvPr>
          <p:cNvCxnSpPr/>
          <p:nvPr/>
        </p:nvCxnSpPr>
        <p:spPr>
          <a:xfrm flipH="1" flipV="1">
            <a:off x="7062377" y="4630562"/>
            <a:ext cx="242710" cy="750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529004-0BFB-8765-F0FE-E162501B5F9B}"/>
              </a:ext>
            </a:extLst>
          </p:cNvPr>
          <p:cNvSpPr txBox="1"/>
          <p:nvPr/>
        </p:nvSpPr>
        <p:spPr>
          <a:xfrm>
            <a:off x="6651037" y="5437481"/>
            <a:ext cx="29162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Como decidi que o retorno será uma </a:t>
            </a:r>
            <a:r>
              <a:rPr lang="pt-BR" err="1">
                <a:ea typeface="Calibri"/>
                <a:cs typeface="Calibri"/>
              </a:rPr>
              <a:t>String</a:t>
            </a:r>
            <a:r>
              <a:rPr lang="pt-BR">
                <a:ea typeface="Calibri"/>
                <a:cs typeface="Calibri"/>
              </a:rPr>
              <a:t>, essa será a mensagem que será retornada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3921ECC-9216-424F-8B84-3CEA90148376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E1101292-780C-488F-8B47-710CD27F782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Imagem 14" descr="LOGO_SENAI_BRANCO.png">
              <a:extLst>
                <a:ext uri="{FF2B5EF4-FFF2-40B4-BE49-F238E27FC236}">
                  <a16:creationId xmlns:a16="http://schemas.microsoft.com/office/drawing/2014/main" id="{37C888EA-29AA-4F8C-B724-A6E72505B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75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85178-CA5B-BDA5-DFD6-4216B7BD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0" y="176977"/>
            <a:ext cx="10515600" cy="1325563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Método PUT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EC46D-8A20-0AC0-B3E7-3EED8C75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70" y="1308218"/>
            <a:ext cx="9561853" cy="908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Para o método PUT teremos um pouco mais de lógica. Então vamos por partes...</a:t>
            </a: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D85ABF-CE4D-CF0F-0C6F-3BF820A6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49" y="3683865"/>
            <a:ext cx="8726311" cy="133412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AF907B4-AC5F-D1CF-DFE5-C3D1FF6658FF}"/>
              </a:ext>
            </a:extLst>
          </p:cNvPr>
          <p:cNvCxnSpPr/>
          <p:nvPr/>
        </p:nvCxnSpPr>
        <p:spPr>
          <a:xfrm>
            <a:off x="6287910" y="3122317"/>
            <a:ext cx="519291" cy="491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081EDE-6617-329D-C6FF-65D6AE202BF4}"/>
              </a:ext>
            </a:extLst>
          </p:cNvPr>
          <p:cNvSpPr txBox="1"/>
          <p:nvPr/>
        </p:nvSpPr>
        <p:spPr>
          <a:xfrm>
            <a:off x="4111036" y="2154295"/>
            <a:ext cx="39040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Repare que dessa vez o nosso método está recebendo dois argumentos: um id do tipo inteiro e um objeto do tipo </a:t>
            </a:r>
            <a:r>
              <a:rPr lang="pt-BR" err="1">
                <a:ea typeface="Calibri"/>
                <a:cs typeface="Calibri"/>
              </a:rPr>
              <a:t>Usuario</a:t>
            </a:r>
            <a:endParaRPr lang="pt-BR">
              <a:ea typeface="Calibri"/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A49E3C7-379F-B9F9-29C7-4DD6D986EB24}"/>
              </a:ext>
            </a:extLst>
          </p:cNvPr>
          <p:cNvCxnSpPr/>
          <p:nvPr/>
        </p:nvCxnSpPr>
        <p:spPr>
          <a:xfrm flipV="1">
            <a:off x="6441958" y="4454171"/>
            <a:ext cx="237066" cy="524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841B07-825B-0134-C4C2-7453F315E1B2}"/>
              </a:ext>
            </a:extLst>
          </p:cNvPr>
          <p:cNvSpPr txBox="1"/>
          <p:nvPr/>
        </p:nvSpPr>
        <p:spPr>
          <a:xfrm>
            <a:off x="1359535" y="5057967"/>
            <a:ext cx="90028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Estamos novamente usando o método </a:t>
            </a:r>
            <a:r>
              <a:rPr lang="pt-BR" dirty="0" err="1">
                <a:ea typeface="Calibri"/>
                <a:cs typeface="Calibri"/>
              </a:rPr>
              <a:t>findById</a:t>
            </a:r>
            <a:r>
              <a:rPr lang="pt-BR" dirty="0">
                <a:ea typeface="Calibri"/>
                <a:cs typeface="Calibri"/>
              </a:rPr>
              <a:t>(). Mas por que? Pense o seguinte: quero alterar os dados de um usuário, mas qual usuário exatamente? Diremos isso ao digitar o id do usuário específico.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Repare também que estamos armazenando o usuário encontrado dentro da variável "response"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7A3E81-6EEA-1ED8-808C-2D5DE30785A6}"/>
              </a:ext>
            </a:extLst>
          </p:cNvPr>
          <p:cNvSpPr txBox="1"/>
          <p:nvPr/>
        </p:nvSpPr>
        <p:spPr>
          <a:xfrm>
            <a:off x="3245555" y="325496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A6CDB7E-1EBB-4711-BDDC-4F58D5A87A6F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40842DD-C5C5-4E75-9D0E-1EB4B781C42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2" name="Imagem 11" descr="LOGO_SENAI_BRANCO.png">
              <a:extLst>
                <a:ext uri="{FF2B5EF4-FFF2-40B4-BE49-F238E27FC236}">
                  <a16:creationId xmlns:a16="http://schemas.microsoft.com/office/drawing/2014/main" id="{33336BE0-45C8-4020-BDF3-BC51D000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85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, Carta&#10;&#10;Descrição gerada automaticamente">
            <a:extLst>
              <a:ext uri="{FF2B5EF4-FFF2-40B4-BE49-F238E27FC236}">
                <a16:creationId xmlns:a16="http://schemas.microsoft.com/office/drawing/2014/main" id="{850BAA81-12B2-C15F-1EDB-0DC6CE6A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1" y="1546666"/>
            <a:ext cx="7144337" cy="177658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377C8C-1E14-395B-5978-AA9EA63D3B35}"/>
              </a:ext>
            </a:extLst>
          </p:cNvPr>
          <p:cNvSpPr txBox="1"/>
          <p:nvPr/>
        </p:nvSpPr>
        <p:spPr>
          <a:xfrm>
            <a:off x="1147703" y="338666"/>
            <a:ext cx="9717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ea typeface="Calibri"/>
                <a:cs typeface="Calibri"/>
              </a:rPr>
              <a:t>Hora de usar nossos métodos </a:t>
            </a:r>
            <a:r>
              <a:rPr lang="pt-BR" sz="3200" err="1">
                <a:ea typeface="Calibri"/>
                <a:cs typeface="Calibri"/>
              </a:rPr>
              <a:t>getters</a:t>
            </a:r>
            <a:r>
              <a:rPr lang="pt-BR" sz="3200">
                <a:ea typeface="Calibri"/>
                <a:cs typeface="Calibri"/>
              </a:rPr>
              <a:t> e </a:t>
            </a:r>
            <a:r>
              <a:rPr lang="pt-BR" sz="3200" err="1">
                <a:ea typeface="Calibri"/>
                <a:cs typeface="Calibri"/>
              </a:rPr>
              <a:t>setters</a:t>
            </a:r>
            <a:endParaRPr lang="pt-BR" sz="3200"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91A6D2-FE94-9CD9-9380-3522C9EE394B}"/>
              </a:ext>
            </a:extLst>
          </p:cNvPr>
          <p:cNvSpPr txBox="1"/>
          <p:nvPr/>
        </p:nvSpPr>
        <p:spPr>
          <a:xfrm>
            <a:off x="472988" y="3161891"/>
            <a:ext cx="971785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Veja o que está acontecendo: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Eu estou pegando a variável "response" e acessando os métodos </a:t>
            </a:r>
            <a:r>
              <a:rPr lang="pt-BR" dirty="0" err="1">
                <a:ea typeface="Calibri"/>
                <a:cs typeface="Calibri"/>
              </a:rPr>
              <a:t>setters</a:t>
            </a:r>
            <a:r>
              <a:rPr lang="pt-BR" dirty="0">
                <a:ea typeface="Calibri"/>
                <a:cs typeface="Calibri"/>
              </a:rPr>
              <a:t> de </a:t>
            </a:r>
            <a:r>
              <a:rPr lang="pt-BR" dirty="0" err="1">
                <a:ea typeface="Calibri"/>
                <a:cs typeface="Calibri"/>
              </a:rPr>
              <a:t>Usuario</a:t>
            </a:r>
            <a:r>
              <a:rPr lang="pt-BR" dirty="0">
                <a:ea typeface="Calibri"/>
                <a:cs typeface="Calibri"/>
              </a:rPr>
              <a:t>. Isso acontece pois o tipo da variável é </a:t>
            </a:r>
            <a:r>
              <a:rPr lang="pt-BR" dirty="0" err="1">
                <a:ea typeface="Calibri"/>
                <a:cs typeface="Calibri"/>
              </a:rPr>
              <a:t>Usuario</a:t>
            </a:r>
            <a:r>
              <a:rPr lang="pt-BR" dirty="0">
                <a:ea typeface="Calibri"/>
                <a:cs typeface="Calibri"/>
              </a:rPr>
              <a:t>.</a:t>
            </a:r>
          </a:p>
          <a:p>
            <a:r>
              <a:rPr lang="pt-BR" dirty="0">
                <a:ea typeface="Calibri"/>
                <a:cs typeface="Calibri"/>
              </a:rPr>
              <a:t>Lembra que os métodos </a:t>
            </a:r>
            <a:r>
              <a:rPr lang="pt-BR" dirty="0" err="1">
                <a:ea typeface="Calibri"/>
                <a:cs typeface="Calibri"/>
              </a:rPr>
              <a:t>setters</a:t>
            </a:r>
            <a:r>
              <a:rPr lang="pt-BR" dirty="0">
                <a:ea typeface="Calibri"/>
                <a:cs typeface="Calibri"/>
              </a:rPr>
              <a:t> são para definir/atualizar? Pois é! Nesse caso nós estamos atualizando os campos de um objeto que foi encontrado graças ao </a:t>
            </a:r>
            <a:r>
              <a:rPr lang="pt-BR" dirty="0" err="1">
                <a:ea typeface="Calibri"/>
                <a:cs typeface="Calibri"/>
              </a:rPr>
              <a:t>findById</a:t>
            </a:r>
            <a:r>
              <a:rPr lang="pt-BR" dirty="0">
                <a:ea typeface="Calibri"/>
                <a:cs typeface="Calibri"/>
              </a:rPr>
              <a:t>() e que está armazenado na variável "response"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Bom, e estamos atualizando para qual valor exatamente? Para isso usamos o </a:t>
            </a:r>
            <a:r>
              <a:rPr lang="pt-BR" dirty="0" err="1">
                <a:ea typeface="Calibri"/>
                <a:cs typeface="Calibri"/>
              </a:rPr>
              <a:t>getter</a:t>
            </a:r>
            <a:r>
              <a:rPr lang="pt-BR" dirty="0">
                <a:ea typeface="Calibri"/>
                <a:cs typeface="Calibri"/>
              </a:rPr>
              <a:t>. Estamos pegando os valores de "</a:t>
            </a:r>
            <a:r>
              <a:rPr lang="pt-BR" dirty="0" err="1">
                <a:ea typeface="Calibri"/>
                <a:cs typeface="Calibri"/>
              </a:rPr>
              <a:t>usuario</a:t>
            </a:r>
            <a:r>
              <a:rPr lang="pt-BR" dirty="0">
                <a:ea typeface="Calibri"/>
                <a:cs typeface="Calibri"/>
              </a:rPr>
              <a:t>" que está armazenado dentro do argumento.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dirty="0">
                <a:ea typeface="Calibri"/>
                <a:cs typeface="Calibri"/>
              </a:rPr>
              <a:t>Não se preocupe se não entendeu de onde vem os valores de </a:t>
            </a:r>
            <a:r>
              <a:rPr lang="pt-BR" dirty="0" err="1">
                <a:ea typeface="Calibri"/>
                <a:cs typeface="Calibri"/>
              </a:rPr>
              <a:t>usuario</a:t>
            </a:r>
            <a:r>
              <a:rPr lang="pt-BR" dirty="0">
                <a:ea typeface="Calibri"/>
                <a:cs typeface="Calibri"/>
              </a:rPr>
              <a:t>, ainda vamos ver. Por enquanto apenas imagine que existam valores ali dentro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333A24-2C67-76D9-94C0-B0C790DB6E05}"/>
              </a:ext>
            </a:extLst>
          </p:cNvPr>
          <p:cNvSpPr/>
          <p:nvPr/>
        </p:nvSpPr>
        <p:spPr>
          <a:xfrm>
            <a:off x="1730963" y="5512741"/>
            <a:ext cx="893703" cy="31044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E77D7F-D5A0-175D-BEE3-4508E2E17E64}"/>
              </a:ext>
            </a:extLst>
          </p:cNvPr>
          <p:cNvSpPr/>
          <p:nvPr/>
        </p:nvSpPr>
        <p:spPr>
          <a:xfrm>
            <a:off x="8090369" y="1542814"/>
            <a:ext cx="865481" cy="2634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B3AC258-0C15-4DDB-87EF-89E12FB6B925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E2FF7CB9-D6CD-4533-902F-7F0B586846E1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id="{D71CDED8-C7C1-4FAC-AE50-9FF9FEDA6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959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23CBB-49BB-247F-6515-4F17F2E4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649"/>
            <a:ext cx="10515600" cy="54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E por fim...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720A6B0-5673-2099-E557-C73D8D89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8" y="1928330"/>
            <a:ext cx="7206576" cy="24095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30D8AD-37A1-0933-FDEE-2AFC38BD7ABF}"/>
              </a:ext>
            </a:extLst>
          </p:cNvPr>
          <p:cNvSpPr txBox="1"/>
          <p:nvPr/>
        </p:nvSpPr>
        <p:spPr>
          <a:xfrm>
            <a:off x="837259" y="4741333"/>
            <a:ext cx="97247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Calibri"/>
                <a:cs typeface="Calibri"/>
              </a:rPr>
              <a:t>Veja que após alterar os valores de um usuário que estava armazenado dentro da variável "response", eu finalmente salvei com o método </a:t>
            </a:r>
            <a:r>
              <a:rPr lang="pt-BR" sz="2400" dirty="0" err="1">
                <a:ea typeface="Calibri"/>
                <a:cs typeface="Calibri"/>
              </a:rPr>
              <a:t>save</a:t>
            </a:r>
            <a:r>
              <a:rPr lang="pt-BR" sz="2400" dirty="0">
                <a:ea typeface="Calibri"/>
                <a:cs typeface="Calibri"/>
              </a:rPr>
              <a:t>() e então retornei uma </a:t>
            </a:r>
            <a:r>
              <a:rPr lang="pt-BR" sz="2400" dirty="0" err="1">
                <a:ea typeface="Calibri"/>
                <a:cs typeface="Calibri"/>
              </a:rPr>
              <a:t>String</a:t>
            </a:r>
            <a:r>
              <a:rPr lang="pt-BR" sz="2400" dirty="0">
                <a:ea typeface="Calibri"/>
                <a:cs typeface="Calibri"/>
              </a:rPr>
              <a:t> com uma mensagem de sucesso</a:t>
            </a:r>
            <a:endParaRPr lang="pt-BR" sz="24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2F5F4DA-0CF5-4F49-81AF-541D9CAA6C8A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B83C8F8-6B50-4500-865C-1FBEAF7C6930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AF7CE601-315D-48F9-9F83-83C9AAD7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334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16A6-AA09-45CF-DD14-A7DD06F8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Método DELETE</a:t>
            </a:r>
            <a:endParaRPr lang="pt-BR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9DAEF1C7-DB3D-3440-D2E4-39403833B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089" y="2190015"/>
            <a:ext cx="7260637" cy="1148409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6CD4E8-4F9E-41A8-1E7C-793F3D98B8E1}"/>
              </a:ext>
            </a:extLst>
          </p:cNvPr>
          <p:cNvSpPr txBox="1"/>
          <p:nvPr/>
        </p:nvSpPr>
        <p:spPr>
          <a:xfrm>
            <a:off x="837259" y="4064000"/>
            <a:ext cx="98276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Calibri"/>
                <a:cs typeface="Calibri"/>
              </a:rPr>
              <a:t>Como o método delete() pede um objeto para ser excluído, nós vamos primeiramente buscar no banco de dados o objeto pelo id e armazenar dentro de uma variável (response).</a:t>
            </a:r>
          </a:p>
          <a:p>
            <a:endParaRPr lang="pt-BR" sz="2400" dirty="0">
              <a:ea typeface="Calibri"/>
              <a:cs typeface="Calibri"/>
            </a:endParaRPr>
          </a:p>
          <a:p>
            <a:r>
              <a:rPr lang="pt-BR" sz="2400" dirty="0">
                <a:ea typeface="Calibri"/>
                <a:cs typeface="Calibri"/>
              </a:rPr>
              <a:t>E então chamamos o método delete() passando como argumento o objeto armazenado na variável "response"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61E7422-A7AB-4BA0-B1E6-D6D734E7D1F5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51B7254-735F-4667-B32D-3BA15FD90F55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EEE4B0F1-FFCC-41C8-A677-CBB0D541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31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9508-FEF6-7409-AFB0-DA574FB3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32"/>
            <a:ext cx="10515600" cy="1325563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Como ficou nossa camada Service?</a:t>
            </a:r>
            <a:endParaRPr lang="pt-BR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5EFDA968-7A37-A767-5094-578EDC318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459" y="1279997"/>
            <a:ext cx="4811159" cy="545200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D12C6E-78EC-19D6-3D6D-232A31B6E71A}"/>
              </a:ext>
            </a:extLst>
          </p:cNvPr>
          <p:cNvSpPr txBox="1"/>
          <p:nvPr/>
        </p:nvSpPr>
        <p:spPr>
          <a:xfrm>
            <a:off x="6538149" y="2521185"/>
            <a:ext cx="397082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ea typeface="Calibri"/>
                <a:cs typeface="Calibri"/>
              </a:rPr>
              <a:t>Veja que todos os métodos estão como "</a:t>
            </a:r>
            <a:r>
              <a:rPr lang="pt-BR" sz="2800" dirty="0" err="1">
                <a:ea typeface="Calibri"/>
                <a:cs typeface="Calibri"/>
              </a:rPr>
              <a:t>public</a:t>
            </a:r>
            <a:r>
              <a:rPr lang="pt-BR" sz="2800" dirty="0">
                <a:ea typeface="Calibri"/>
                <a:cs typeface="Calibri"/>
              </a:rPr>
              <a:t>". Isso é porque vamos usá-los na próxima e última camada: </a:t>
            </a:r>
            <a:r>
              <a:rPr lang="pt-BR" sz="2800" dirty="0" err="1">
                <a:ea typeface="Calibri"/>
                <a:cs typeface="Calibri"/>
              </a:rPr>
              <a:t>Controller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B006827-1EE2-488A-A9F0-A63C80652E6B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04ABDAC-C89A-4F96-8468-5995CC18BEE7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9F956CC2-F138-4C8E-B57A-5309988DA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81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5BDBE-FA27-46A7-49F0-6AC368D1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latin typeface="Calibri"/>
                <a:ea typeface="Calibri Light"/>
                <a:cs typeface="Calibri Light"/>
              </a:rPr>
              <a:t>Controller</a:t>
            </a:r>
            <a:endParaRPr lang="pt-BR" b="1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F22BA-9E34-3C62-1F7C-3DAB50D1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266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/>
              <a:t>Nessa camada será de onde os métodos receberão diretamente todos os dados inseridos pelo cliente, como por exemplo o id digitado, o nome, </a:t>
            </a:r>
            <a:r>
              <a:rPr lang="pt-BR" dirty="0" err="1"/>
              <a:t>email</a:t>
            </a:r>
            <a:r>
              <a:rPr lang="pt-BR" dirty="0"/>
              <a:t>, senha </a:t>
            </a:r>
            <a:r>
              <a:rPr lang="pt-BR" dirty="0" err="1"/>
              <a:t>etc</a:t>
            </a:r>
            <a:endParaRPr lang="pt-BR" dirty="0">
              <a:ea typeface="Calibri"/>
              <a:cs typeface="Calibri"/>
            </a:endParaRP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dirty="0">
                <a:ea typeface="Calibri"/>
                <a:cs typeface="Calibri"/>
              </a:rPr>
              <a:t>Também é aqui onde escreveremos as URI que serão acessadas e com quais métodos HTTP (GET, POST, PUT, DELETE) serão gerenciadas.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8251063-D8BE-4842-A25D-08A7252A4997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077D416-1497-4D31-9543-E5731BB3A63F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Imagem 5" descr="LOGO_SENAI_BRANCO.png">
              <a:extLst>
                <a:ext uri="{FF2B5EF4-FFF2-40B4-BE49-F238E27FC236}">
                  <a16:creationId xmlns:a16="http://schemas.microsoft.com/office/drawing/2014/main" id="{25A1A7BA-75A7-4381-8B30-7F53282F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07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C3CCF-3AA0-98BE-459B-84FAEF23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04" y="423921"/>
            <a:ext cx="10515600" cy="1886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Para a criação da classe, nada de tão diferente das outras</a:t>
            </a:r>
          </a:p>
          <a:p>
            <a:pPr marL="0" indent="0">
              <a:buNone/>
            </a:pPr>
            <a:endParaRPr lang="pt-BR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Botão direito no pacote "</a:t>
            </a:r>
            <a:r>
              <a:rPr lang="pt-BR" err="1">
                <a:ea typeface="Calibri"/>
                <a:cs typeface="Calibri"/>
              </a:rPr>
              <a:t>controllers</a:t>
            </a:r>
            <a:r>
              <a:rPr lang="pt-BR">
                <a:ea typeface="Calibri"/>
                <a:cs typeface="Calibri"/>
              </a:rPr>
              <a:t>" &gt; New &gt; </a:t>
            </a:r>
            <a:r>
              <a:rPr lang="pt-BR" err="1">
                <a:ea typeface="Calibri"/>
                <a:cs typeface="Calibri"/>
              </a:rPr>
              <a:t>Class</a:t>
            </a:r>
          </a:p>
          <a:p>
            <a:pPr marL="0" indent="0">
              <a:buNone/>
            </a:pPr>
            <a:endParaRPr lang="pt-BR">
              <a:ea typeface="Calibri"/>
              <a:cs typeface="Calibri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698CA4D-5BAB-5902-7872-C18834D4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2257823"/>
            <a:ext cx="7663274" cy="2652799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54A4EC8-DCFC-4D39-953A-C027C92BE408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D7D79B6-50AE-4FF0-B992-8CF6AAFCCD24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82070E67-DA37-4F9A-9A44-792F79E3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0606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09E1F-B2D6-B0FC-D471-547499C8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00" y="469974"/>
            <a:ext cx="9968457" cy="691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Novamente seguindo o padrão de nomenclatura: </a:t>
            </a:r>
            <a:r>
              <a:rPr lang="pt-BR" dirty="0" err="1">
                <a:ea typeface="Calibri"/>
                <a:cs typeface="Calibri"/>
              </a:rPr>
              <a:t>UsuarioController</a:t>
            </a: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802D443-1EE9-CD2E-FFC0-557DE38E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21" y="1162994"/>
            <a:ext cx="4887432" cy="5550966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BB3D22F-A085-4A58-8985-140170F94B31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4C0DE21-3A06-4B76-84AD-6F7C11597231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C96FC367-290D-4B1F-B810-988D785C6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679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5684-FB11-F87A-0A86-82531498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69"/>
            <a:ext cx="10515600" cy="1325563"/>
          </a:xfrm>
        </p:spPr>
        <p:txBody>
          <a:bodyPr/>
          <a:lstStyle/>
          <a:p>
            <a:r>
              <a:rPr lang="pt-BR" b="1" err="1">
                <a:ea typeface="Calibri Light"/>
                <a:cs typeface="Calibri Light"/>
              </a:rPr>
              <a:t>Repositories</a:t>
            </a:r>
            <a:endParaRPr lang="pt-BR" b="1"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A5453-1767-0DEE-9A04-07199DB7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9921"/>
            <a:ext cx="96442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Dentro do pacote "</a:t>
            </a:r>
            <a:r>
              <a:rPr lang="pt-BR" dirty="0" err="1">
                <a:ea typeface="Calibri"/>
                <a:cs typeface="Calibri"/>
              </a:rPr>
              <a:t>repositories</a:t>
            </a:r>
            <a:r>
              <a:rPr lang="pt-BR" dirty="0">
                <a:ea typeface="Calibri"/>
                <a:cs typeface="Calibri"/>
              </a:rPr>
              <a:t>" é onde teremos as classes responsáveis por se comunicar com o banco de dados.</a:t>
            </a:r>
            <a:endParaRPr lang="pt-BR" dirty="0"/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dirty="0"/>
              <a:t>É aqui onde a dependência "Spring Data JPA" é usada. Ela irá facilitar nosso trabalho ao realizar consultas SQL simples abstraindo as consultas em simples métodos.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05EFCFA-57ED-78E4-C4CA-575F63BC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29" y="4150899"/>
            <a:ext cx="4323644" cy="2206274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920D1363-D7B0-46C9-98C8-83622935B94F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B82D5092-765B-4506-A20D-E8A8C2A6186E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920F994C-3239-4B90-8305-3741445F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055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844C0B-301E-BD99-4107-27077E0D7785}"/>
              </a:ext>
            </a:extLst>
          </p:cNvPr>
          <p:cNvSpPr txBox="1"/>
          <p:nvPr/>
        </p:nvSpPr>
        <p:spPr>
          <a:xfrm>
            <a:off x="566632" y="75149"/>
            <a:ext cx="1047985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Calibri"/>
                <a:cs typeface="Calibri"/>
              </a:rPr>
              <a:t>Repare que agora temos 2 anotações diferentes:</a:t>
            </a:r>
            <a:endParaRPr lang="pt-BR"/>
          </a:p>
          <a:p>
            <a:endParaRPr lang="pt-BR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000" b="1">
                <a:ea typeface="Calibri"/>
                <a:cs typeface="Calibri"/>
              </a:rPr>
              <a:t>@RestController</a:t>
            </a:r>
            <a:r>
              <a:rPr lang="pt-BR" sz="2000">
                <a:ea typeface="Calibri"/>
                <a:cs typeface="Calibri"/>
              </a:rPr>
              <a:t> - Irá dizer para o Spring que essa classe é um controlador REST</a:t>
            </a:r>
          </a:p>
          <a:p>
            <a:pPr marL="342900" indent="-342900">
              <a:buFont typeface="Arial"/>
              <a:buChar char="•"/>
            </a:pPr>
            <a:r>
              <a:rPr lang="pt-BR" sz="2000" b="1">
                <a:ea typeface="Calibri"/>
                <a:cs typeface="Calibri"/>
              </a:rPr>
              <a:t>@RequestMapping(value = "/</a:t>
            </a:r>
            <a:r>
              <a:rPr lang="pt-BR" sz="2000" b="1" err="1">
                <a:ea typeface="Calibri"/>
                <a:cs typeface="Calibri"/>
              </a:rPr>
              <a:t>usuario</a:t>
            </a:r>
            <a:r>
              <a:rPr lang="pt-BR" sz="2000" b="1">
                <a:ea typeface="Calibri"/>
                <a:cs typeface="Calibri"/>
              </a:rPr>
              <a:t>")</a:t>
            </a:r>
            <a:r>
              <a:rPr lang="pt-BR" sz="2000">
                <a:ea typeface="Calibri"/>
                <a:cs typeface="Calibri"/>
              </a:rPr>
              <a:t> - Irá mapear as requisições HTTP através da URI "/</a:t>
            </a:r>
            <a:r>
              <a:rPr lang="pt-BR" sz="2000" err="1">
                <a:ea typeface="Calibri"/>
                <a:cs typeface="Calibri"/>
              </a:rPr>
              <a:t>usuario</a:t>
            </a:r>
            <a:r>
              <a:rPr lang="pt-BR" sz="2000">
                <a:ea typeface="Calibri"/>
                <a:cs typeface="Calibri"/>
              </a:rPr>
              <a:t>". A URL ficará assim: http://localhost:8080/usuario</a:t>
            </a:r>
          </a:p>
          <a:p>
            <a:endParaRPr lang="pt-BR" sz="2400">
              <a:ea typeface="Calibri"/>
              <a:cs typeface="Calibri"/>
            </a:endParaRPr>
          </a:p>
          <a:p>
            <a:endParaRPr lang="pt-BR" sz="2400">
              <a:ea typeface="Calibri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1557D-AF81-D1D7-0BDC-C97FB13C7259}"/>
              </a:ext>
            </a:extLst>
          </p:cNvPr>
          <p:cNvSpPr txBox="1"/>
          <p:nvPr/>
        </p:nvSpPr>
        <p:spPr>
          <a:xfrm>
            <a:off x="762000" y="5954232"/>
            <a:ext cx="91971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Veja também que agora o atributo anotado com </a:t>
            </a:r>
            <a:r>
              <a:rPr lang="pt-BR" b="1">
                <a:ea typeface="Calibri"/>
                <a:cs typeface="Calibri"/>
              </a:rPr>
              <a:t>@Autowired</a:t>
            </a:r>
            <a:r>
              <a:rPr lang="pt-BR">
                <a:ea typeface="Calibri"/>
                <a:cs typeface="Calibri"/>
              </a:rPr>
              <a:t> não é mais </a:t>
            </a:r>
            <a:r>
              <a:rPr lang="pt-BR" err="1">
                <a:ea typeface="Calibri"/>
                <a:cs typeface="Calibri"/>
              </a:rPr>
              <a:t>UsuarioRepository</a:t>
            </a:r>
            <a:r>
              <a:rPr lang="pt-BR">
                <a:ea typeface="Calibri"/>
                <a:cs typeface="Calibri"/>
              </a:rPr>
              <a:t>. Isso porque a camada </a:t>
            </a:r>
            <a:r>
              <a:rPr lang="pt-BR" err="1">
                <a:ea typeface="Calibri"/>
                <a:cs typeface="Calibri"/>
              </a:rPr>
              <a:t>Controller</a:t>
            </a:r>
            <a:r>
              <a:rPr lang="pt-BR">
                <a:ea typeface="Calibri"/>
                <a:cs typeface="Calibri"/>
              </a:rPr>
              <a:t> depende da camada de Service</a:t>
            </a:r>
            <a:endParaRPr lang="pt-BR"/>
          </a:p>
        </p:txBody>
      </p:sp>
      <p:pic>
        <p:nvPicPr>
          <p:cNvPr id="13" name="Espaço Reservado para Conteúdo 12" descr="Texto&#10;&#10;Descrição gerada automaticamente">
            <a:extLst>
              <a:ext uri="{FF2B5EF4-FFF2-40B4-BE49-F238E27FC236}">
                <a16:creationId xmlns:a16="http://schemas.microsoft.com/office/drawing/2014/main" id="{23EC3AB5-42FA-125C-31CE-6D75BED61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48" y="1996078"/>
            <a:ext cx="7478065" cy="3829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7334308A-1B61-46F5-9106-3EC63CDBB78C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B94DD74-A512-4C2A-BBE7-9EA767EA10C1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BF1D9E57-9A46-4B81-8549-32A098FBA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173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808E8-563F-0CF2-6BD9-C131800F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456" y="212693"/>
            <a:ext cx="10515600" cy="559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Antes de continuar, vamos visualizar o fluxo da aplicação</a:t>
            </a:r>
            <a:endParaRPr lang="pt-BR"/>
          </a:p>
        </p:txBody>
      </p:sp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880AE86B-11E8-5C15-ACE7-42EFEA61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6" y="1751362"/>
            <a:ext cx="6089611" cy="38476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3F4C79-A970-EDCD-8E7A-3EE9406DE064}"/>
              </a:ext>
            </a:extLst>
          </p:cNvPr>
          <p:cNvSpPr txBox="1"/>
          <p:nvPr/>
        </p:nvSpPr>
        <p:spPr>
          <a:xfrm>
            <a:off x="6098701" y="959555"/>
            <a:ext cx="4402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Uma requisição usando método HTTP é feita do lado do cliente e enviada para a camada de CONTROLLERS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1333E2-D1B9-A5C2-F159-601D8AA85AA7}"/>
              </a:ext>
            </a:extLst>
          </p:cNvPr>
          <p:cNvSpPr txBox="1"/>
          <p:nvPr/>
        </p:nvSpPr>
        <p:spPr>
          <a:xfrm>
            <a:off x="6070479" y="2229555"/>
            <a:ext cx="47695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Agora, dentro do nosso sistema e na camada de CONTROLLERS, dependendo do método HTTP usado, ele vai conversar com a camada de SERVICES e retornar algo para o cliente</a:t>
            </a:r>
          </a:p>
        </p:txBody>
      </p:sp>
      <p:sp>
        <p:nvSpPr>
          <p:cNvPr id="7" name="Seta: de Cima para Baixo 6">
            <a:extLst>
              <a:ext uri="{FF2B5EF4-FFF2-40B4-BE49-F238E27FC236}">
                <a16:creationId xmlns:a16="http://schemas.microsoft.com/office/drawing/2014/main" id="{FC3BD970-2F60-FA07-3110-B333B07F7601}"/>
              </a:ext>
            </a:extLst>
          </p:cNvPr>
          <p:cNvSpPr/>
          <p:nvPr/>
        </p:nvSpPr>
        <p:spPr>
          <a:xfrm>
            <a:off x="8036628" y="1693333"/>
            <a:ext cx="272814" cy="60207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06C2D7C9-8FDA-6B96-D5B9-1C3F6AE89757}"/>
              </a:ext>
            </a:extLst>
          </p:cNvPr>
          <p:cNvSpPr/>
          <p:nvPr/>
        </p:nvSpPr>
        <p:spPr>
          <a:xfrm>
            <a:off x="8036628" y="3461926"/>
            <a:ext cx="385703" cy="5268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2060D5-3D55-F38F-2432-C99183C2700F}"/>
              </a:ext>
            </a:extLst>
          </p:cNvPr>
          <p:cNvSpPr txBox="1"/>
          <p:nvPr/>
        </p:nvSpPr>
        <p:spPr>
          <a:xfrm>
            <a:off x="6716889" y="4148666"/>
            <a:ext cx="4261554" cy="9219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2A1A96-742B-F851-D634-7AA26E23F52C}"/>
              </a:ext>
            </a:extLst>
          </p:cNvPr>
          <p:cNvSpPr txBox="1"/>
          <p:nvPr/>
        </p:nvSpPr>
        <p:spPr>
          <a:xfrm>
            <a:off x="6098701" y="4148667"/>
            <a:ext cx="41674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Por sua vez, a camada SERVICES vai possuir a lógica da aplicação e conversar com a camada REPOSITORIES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FEC592-B17A-141D-260B-4413230BB5A9}"/>
              </a:ext>
            </a:extLst>
          </p:cNvPr>
          <p:cNvSpPr txBox="1"/>
          <p:nvPr/>
        </p:nvSpPr>
        <p:spPr>
          <a:xfrm>
            <a:off x="6098703" y="5597407"/>
            <a:ext cx="45661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A camada de REPOSITORIES é a que poderá ter consultas SQL. No nosso caso possui apenas os métodos herdados do </a:t>
            </a:r>
            <a:r>
              <a:rPr lang="pt-BR" dirty="0" err="1">
                <a:ea typeface="Calibri"/>
                <a:cs typeface="Calibri"/>
              </a:rPr>
              <a:t>JpaRepository</a:t>
            </a:r>
            <a:r>
              <a:rPr lang="pt-BR" dirty="0">
                <a:ea typeface="Calibri"/>
                <a:cs typeface="Calibri"/>
              </a:rPr>
              <a:t> (que por baixo dos panos são consultas SQL)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94FF2BAC-659D-CEA1-9CEE-7068552B6BBA}"/>
              </a:ext>
            </a:extLst>
          </p:cNvPr>
          <p:cNvSpPr/>
          <p:nvPr/>
        </p:nvSpPr>
        <p:spPr>
          <a:xfrm>
            <a:off x="8036628" y="5042371"/>
            <a:ext cx="385703" cy="5268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A076C66-49C2-4BD9-96FF-05F953483973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B40629EF-58CC-4D99-A6B8-DFD59AC437C1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6" name="Imagem 15" descr="LOGO_SENAI_BRANCO.png">
              <a:extLst>
                <a:ext uri="{FF2B5EF4-FFF2-40B4-BE49-F238E27FC236}">
                  <a16:creationId xmlns:a16="http://schemas.microsoft.com/office/drawing/2014/main" id="{2DFA1A01-01B7-4FB5-B7DA-87C922EF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099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46106-4CBE-3F00-504E-45B9EF1A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44" y="1073827"/>
            <a:ext cx="10026934" cy="12751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Conseguiu perceber que uma camada depende da outra?</a:t>
            </a:r>
          </a:p>
          <a:p>
            <a:pPr>
              <a:buNone/>
            </a:pPr>
            <a:r>
              <a:rPr lang="pt-BR" b="1" dirty="0" err="1">
                <a:ea typeface="Calibri"/>
                <a:cs typeface="Calibri"/>
              </a:rPr>
              <a:t>Controller</a:t>
            </a:r>
            <a:r>
              <a:rPr lang="pt-BR" dirty="0">
                <a:ea typeface="Calibri"/>
                <a:cs typeface="Calibri"/>
              </a:rPr>
              <a:t> depende de </a:t>
            </a:r>
            <a:r>
              <a:rPr lang="pt-BR" b="1" dirty="0">
                <a:ea typeface="Calibri"/>
                <a:cs typeface="Calibri"/>
              </a:rPr>
              <a:t>Service</a:t>
            </a:r>
            <a:r>
              <a:rPr lang="pt-BR" dirty="0">
                <a:ea typeface="Calibri"/>
                <a:cs typeface="Calibri"/>
              </a:rPr>
              <a:t> que por sua vez depende de </a:t>
            </a:r>
            <a:r>
              <a:rPr lang="pt-BR" b="1" dirty="0" err="1">
                <a:ea typeface="Calibri"/>
                <a:cs typeface="Calibri"/>
              </a:rPr>
              <a:t>Repository</a:t>
            </a:r>
            <a:endParaRPr lang="pt-BR" b="1" dirty="0">
              <a:ea typeface="Calibri"/>
              <a:cs typeface="Calibri"/>
            </a:endParaRPr>
          </a:p>
          <a:p>
            <a:pPr>
              <a:buNone/>
            </a:pPr>
            <a:endParaRPr lang="pt-BR" b="1" dirty="0">
              <a:ea typeface="Calibri"/>
              <a:cs typeface="Calibri"/>
            </a:endParaRP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B8819-86CB-5BE7-05D2-CC7D8ABF2ED8}"/>
              </a:ext>
            </a:extLst>
          </p:cNvPr>
          <p:cNvSpPr txBox="1"/>
          <p:nvPr/>
        </p:nvSpPr>
        <p:spPr>
          <a:xfrm>
            <a:off x="507999" y="6080232"/>
            <a:ext cx="106585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/>
              </a:rPr>
              <a:t>Assista ao vídeo: https://www.youtube.com/watch?v=doAQjr0mwdg</a:t>
            </a:r>
            <a:endParaRPr lang="pt-BR" sz="2400" dirty="0"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E2408D-DEB1-6D53-5925-4A84B08F4977}"/>
              </a:ext>
            </a:extLst>
          </p:cNvPr>
          <p:cNvSpPr txBox="1"/>
          <p:nvPr/>
        </p:nvSpPr>
        <p:spPr>
          <a:xfrm>
            <a:off x="507999" y="5138961"/>
            <a:ext cx="102728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Calibri"/>
                <a:cs typeface="Calibri"/>
              </a:rPr>
              <a:t>Leia sobre: </a:t>
            </a:r>
            <a:r>
              <a:rPr lang="pt-BR" sz="2400" dirty="0">
                <a:ea typeface="+mn-lt"/>
                <a:cs typeface="+mn-lt"/>
              </a:rPr>
              <a:t>https://imasters.com.br/arquitetura-da-informacao/arquitetura-em-camadas</a:t>
            </a:r>
            <a:endParaRPr lang="pt-BR" sz="2400" dirty="0"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B45EF-94F9-DEB7-796D-58547053F26D}"/>
              </a:ext>
            </a:extLst>
          </p:cNvPr>
          <p:cNvSpPr txBox="1"/>
          <p:nvPr/>
        </p:nvSpPr>
        <p:spPr>
          <a:xfrm>
            <a:off x="507999" y="3266898"/>
            <a:ext cx="98777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ea typeface="Calibri"/>
                <a:cs typeface="Calibri"/>
              </a:rPr>
              <a:t>Essa é apenas uma forma de organizar o projeto, não é a única! Existem outros padrões de arquitetura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28C1EB0-D313-436E-8CAE-40C1BA5B1445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3D973E-EA3C-491C-A57B-DF393F0B0BBD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F95DF1DD-F744-4EDC-98A3-15173975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015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EDB9-69F5-0906-991A-CB88E491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Continuando...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CD5CA-55FB-D575-BC4A-48884C8E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37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Veja que o nosso método deverá ser anotado com o método HTTP que ele irá pertencer.</a:t>
            </a:r>
          </a:p>
          <a:p>
            <a:pPr>
              <a:buNone/>
            </a:pPr>
            <a:r>
              <a:rPr lang="pt-BR" dirty="0">
                <a:ea typeface="Calibri"/>
                <a:cs typeface="Calibri"/>
              </a:rPr>
              <a:t>O primeiro que vamos criar será utilizando o método GET, por isso usaremos a anotação </a:t>
            </a:r>
            <a:r>
              <a:rPr lang="pt-BR" b="1" dirty="0">
                <a:ea typeface="Calibri"/>
                <a:cs typeface="Calibri"/>
              </a:rPr>
              <a:t>@</a:t>
            </a:r>
            <a:r>
              <a:rPr lang="pt-BR" b="1" dirty="0" err="1">
                <a:ea typeface="Calibri"/>
                <a:cs typeface="Calibri"/>
              </a:rPr>
              <a:t>GetMapping</a:t>
            </a:r>
            <a:r>
              <a:rPr lang="pt-BR" dirty="0">
                <a:ea typeface="Calibri"/>
                <a:cs typeface="Calibri"/>
              </a:rPr>
              <a:t>. Com isso o próprio Spring irá cuidar para que toda requisição GET para o </a:t>
            </a:r>
            <a:r>
              <a:rPr lang="pt-BR" dirty="0" err="1">
                <a:ea typeface="Calibri"/>
                <a:cs typeface="Calibri"/>
              </a:rPr>
              <a:t>endpoint</a:t>
            </a:r>
            <a:r>
              <a:rPr lang="pt-BR" dirty="0">
                <a:ea typeface="Calibri"/>
                <a:cs typeface="Calibri"/>
              </a:rPr>
              <a:t> </a:t>
            </a:r>
            <a:r>
              <a:rPr lang="pt-BR" i="1" dirty="0">
                <a:ea typeface="Calibri"/>
                <a:cs typeface="Calibri"/>
              </a:rPr>
              <a:t>/</a:t>
            </a:r>
            <a:r>
              <a:rPr lang="pt-BR" i="1" dirty="0" err="1">
                <a:ea typeface="Calibri"/>
                <a:cs typeface="Calibri"/>
              </a:rPr>
              <a:t>usuario</a:t>
            </a:r>
            <a:r>
              <a:rPr lang="pt-BR" dirty="0">
                <a:ea typeface="Calibri"/>
                <a:cs typeface="Calibri"/>
              </a:rPr>
              <a:t> caia nesse método </a:t>
            </a:r>
            <a:r>
              <a:rPr lang="pt-BR" dirty="0" err="1">
                <a:ea typeface="Calibri"/>
                <a:cs typeface="Calibri"/>
              </a:rPr>
              <a:t>procuraTodos</a:t>
            </a:r>
            <a:r>
              <a:rPr lang="pt-BR" dirty="0">
                <a:ea typeface="Calibri"/>
                <a:cs typeface="Calibri"/>
              </a:rPr>
              <a:t>()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EA353E74-42D5-D9AD-E74F-25D890F5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45" y="4582760"/>
            <a:ext cx="7381051" cy="1822332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E281F7FB-BB10-4747-8004-5A85BD171E25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60A0E9B9-8AD2-4A12-917E-950EFEC054DD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409B79AC-2A07-45F9-9C4D-B9057ECDA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462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B8DBF-1596-7331-E29A-FC89931E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04" y="508588"/>
            <a:ext cx="9948986" cy="279911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Como sabemos, o método </a:t>
            </a:r>
            <a:r>
              <a:rPr lang="pt-BR" dirty="0" err="1">
                <a:ea typeface="Calibri"/>
                <a:cs typeface="Calibri"/>
              </a:rPr>
              <a:t>procurarTodos</a:t>
            </a:r>
            <a:r>
              <a:rPr lang="pt-BR" dirty="0">
                <a:ea typeface="Calibri"/>
                <a:cs typeface="Calibri"/>
              </a:rPr>
              <a:t>() lá na camada </a:t>
            </a:r>
            <a:r>
              <a:rPr lang="pt-BR" dirty="0" err="1">
                <a:ea typeface="Calibri"/>
                <a:cs typeface="Calibri"/>
              </a:rPr>
              <a:t>UsuarioService</a:t>
            </a:r>
            <a:r>
              <a:rPr lang="pt-BR" dirty="0">
                <a:ea typeface="Calibri"/>
                <a:cs typeface="Calibri"/>
              </a:rPr>
              <a:t> irá retornar uma lista de usuários, certo?</a:t>
            </a: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dirty="0">
                <a:ea typeface="Calibri"/>
                <a:cs typeface="Calibri"/>
              </a:rPr>
              <a:t>A nossa camada </a:t>
            </a:r>
            <a:r>
              <a:rPr lang="pt-BR" dirty="0" err="1">
                <a:ea typeface="Calibri"/>
                <a:cs typeface="Calibri"/>
              </a:rPr>
              <a:t>UsuarioController</a:t>
            </a:r>
            <a:r>
              <a:rPr lang="pt-BR" dirty="0">
                <a:ea typeface="Calibri"/>
                <a:cs typeface="Calibri"/>
              </a:rPr>
              <a:t> não será diferente.</a:t>
            </a:r>
          </a:p>
          <a:p>
            <a:pPr>
              <a:buNone/>
            </a:pPr>
            <a:endParaRPr lang="pt-BR" sz="2400" dirty="0">
              <a:ea typeface="Calibri"/>
              <a:cs typeface="Calibri"/>
            </a:endParaRPr>
          </a:p>
          <a:p>
            <a:pPr>
              <a:buNone/>
            </a:pPr>
            <a:r>
              <a:rPr lang="pt-BR" sz="2400" dirty="0">
                <a:ea typeface="Calibri"/>
                <a:cs typeface="Calibri"/>
              </a:rPr>
              <a:t>Repare que interessante: ao colocar "." para acessar os métodos do atributo "</a:t>
            </a:r>
            <a:r>
              <a:rPr lang="pt-BR" sz="2400" dirty="0" err="1">
                <a:ea typeface="Calibri"/>
                <a:cs typeface="Calibri"/>
              </a:rPr>
              <a:t>service</a:t>
            </a:r>
            <a:r>
              <a:rPr lang="pt-BR" sz="2400" dirty="0">
                <a:ea typeface="Calibri"/>
                <a:cs typeface="Calibri"/>
              </a:rPr>
              <a:t>", podemos visualizar todos aqueles métodos que criamos anteriormente na camada de Service.</a:t>
            </a: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</p:txBody>
      </p:sp>
      <p:pic>
        <p:nvPicPr>
          <p:cNvPr id="4" name="Imagem 3" descr="Texto, Tabela&#10;&#10;Descrição gerada automaticamente">
            <a:extLst>
              <a:ext uri="{FF2B5EF4-FFF2-40B4-BE49-F238E27FC236}">
                <a16:creationId xmlns:a16="http://schemas.microsoft.com/office/drawing/2014/main" id="{92F15925-F88F-73B8-A529-491B3F41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22" y="3205254"/>
            <a:ext cx="6496756" cy="3354384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1767C729-D599-4D19-B12F-BF58CB0424AE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678FFCB0-DC4B-4397-B845-04B2F983DD6C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A9967AAE-B6B3-4EB3-9ADA-2611A2A12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00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A3422-3F18-5517-B23E-98EEE78C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828" y="696737"/>
            <a:ext cx="8050859" cy="5507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3200">
                <a:ea typeface="Calibri" panose="020F0502020204030204"/>
                <a:cs typeface="Calibri" panose="020F0502020204030204"/>
              </a:rPr>
              <a:t>Por fim, o primeiro método deverá ficar assim: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91BFDF8-123E-E6FA-CE61-707FE3AC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70" y="2641839"/>
            <a:ext cx="7823200" cy="18001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D7203DE4-41A9-4C72-90BC-0D4C38D6ADB6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B611506-E658-4A10-8B12-981126EDFBFC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89C0FAE5-5998-498E-887F-D09C22FAC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092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311E5-0B45-E02B-33BC-3F9643E6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44" y="555625"/>
            <a:ext cx="10515600" cy="870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>
                <a:ea typeface="Calibri"/>
                <a:cs typeface="Calibri"/>
              </a:rPr>
              <a:t>E os métodos que recebem parâmetros? Por exemplo o id de um usuário específico?</a:t>
            </a:r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D070510-14EF-07DC-6096-FD878F4B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4" y="1921801"/>
            <a:ext cx="10090385" cy="16879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BA5307-E3E4-CAD2-C094-3C070D741A2C}"/>
              </a:ext>
            </a:extLst>
          </p:cNvPr>
          <p:cNvSpPr txBox="1"/>
          <p:nvPr/>
        </p:nvSpPr>
        <p:spPr>
          <a:xfrm>
            <a:off x="790223" y="3706518"/>
            <a:ext cx="98746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Veja que agora a </a:t>
            </a:r>
            <a:r>
              <a:rPr lang="pt-BR" dirty="0" err="1">
                <a:ea typeface="Calibri"/>
                <a:cs typeface="Calibri"/>
              </a:rPr>
              <a:t>annotation</a:t>
            </a:r>
            <a:r>
              <a:rPr lang="pt-BR" dirty="0">
                <a:ea typeface="Calibri"/>
                <a:cs typeface="Calibri"/>
              </a:rPr>
              <a:t> </a:t>
            </a:r>
            <a:r>
              <a:rPr lang="pt-BR" b="1" dirty="0">
                <a:ea typeface="Calibri"/>
                <a:cs typeface="Calibri"/>
              </a:rPr>
              <a:t>@</a:t>
            </a:r>
            <a:r>
              <a:rPr lang="pt-BR" b="1" dirty="0" err="1">
                <a:ea typeface="Calibri"/>
                <a:cs typeface="Calibri"/>
              </a:rPr>
              <a:t>GetMapping</a:t>
            </a:r>
            <a:r>
              <a:rPr lang="pt-BR" dirty="0">
                <a:ea typeface="Calibri"/>
                <a:cs typeface="Calibri"/>
              </a:rPr>
              <a:t> possui um parâmetro. De onde virá esse parâmetro?</a:t>
            </a:r>
          </a:p>
          <a:p>
            <a:r>
              <a:rPr lang="pt-BR" dirty="0">
                <a:ea typeface="Calibri"/>
                <a:cs typeface="Calibri"/>
              </a:rPr>
              <a:t>Se você reparar, possui uma barra "/" antes de {id}.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Isso significa que, caso eu queira um usuário específico, agora o cliente deve enviar uma requisição com o id escrito na URL.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Com isso, a URL deve ficar: </a:t>
            </a:r>
            <a:r>
              <a:rPr lang="pt-BR" dirty="0">
                <a:ea typeface="Calibri"/>
                <a:cs typeface="Calibri"/>
                <a:hlinkClick r:id="rId3"/>
              </a:rPr>
              <a:t>http://localhost:8080/</a:t>
            </a:r>
            <a:r>
              <a:rPr lang="pt-BR" dirty="0" err="1">
                <a:ea typeface="Calibri"/>
                <a:cs typeface="Calibri"/>
                <a:hlinkClick r:id="rId3"/>
              </a:rPr>
              <a:t>usuario</a:t>
            </a:r>
            <a:r>
              <a:rPr lang="pt-BR" dirty="0">
                <a:ea typeface="Calibri"/>
                <a:cs typeface="Calibri"/>
                <a:hlinkClick r:id="rId3"/>
              </a:rPr>
              <a:t>/{id</a:t>
            </a:r>
            <a:r>
              <a:rPr lang="pt-BR" dirty="0">
                <a:ea typeface="Calibri"/>
                <a:cs typeface="Calibri"/>
              </a:rPr>
              <a:t>}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b="1" dirty="0">
                <a:ea typeface="Calibri"/>
                <a:cs typeface="Calibri"/>
              </a:rPr>
              <a:t>Atenção</a:t>
            </a:r>
            <a:r>
              <a:rPr lang="pt-BR" dirty="0">
                <a:ea typeface="Calibri"/>
                <a:cs typeface="Calibri"/>
              </a:rPr>
              <a:t> para que o nome do parâmetro passado ao lado de </a:t>
            </a:r>
            <a:r>
              <a:rPr lang="pt-BR" b="1" dirty="0">
                <a:ea typeface="Calibri"/>
                <a:cs typeface="Calibri"/>
              </a:rPr>
              <a:t>@</a:t>
            </a:r>
            <a:r>
              <a:rPr lang="pt-BR" b="1" dirty="0" err="1">
                <a:ea typeface="Calibri"/>
                <a:cs typeface="Calibri"/>
              </a:rPr>
              <a:t>PathVariable</a:t>
            </a:r>
            <a:r>
              <a:rPr lang="pt-BR" dirty="0">
                <a:ea typeface="Calibri"/>
                <a:cs typeface="Calibri"/>
              </a:rPr>
              <a:t> seja idêntico ao que está dentro de { }.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9FD7F47-F94D-46F3-B547-2730692ED7DD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7CB4328-CBE6-478A-8D3C-B77485F1E640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1C8E1249-F85E-4EA4-979C-DF9E5F83E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340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C4C07-6417-18E6-18F0-6804D12C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29" y="235773"/>
            <a:ext cx="10043061" cy="63457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Agora que você sabe que cada método deve ser anotado com um método HTTP, tente fazer os métodos restantes.</a:t>
            </a:r>
          </a:p>
          <a:p>
            <a:pPr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Abra o seu arquivo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UsuarioService</a:t>
            </a:r>
            <a:r>
              <a:rPr lang="pt-BR" dirty="0">
                <a:ea typeface="Calibri" panose="020F0502020204030204"/>
                <a:cs typeface="Calibri" panose="020F0502020204030204"/>
              </a:rPr>
              <a:t> e consulte-o. Faça na ordem para que o seu código fique organizado.</a:t>
            </a:r>
          </a:p>
          <a:p>
            <a:pPr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Dica: as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annotations</a:t>
            </a:r>
            <a:r>
              <a:rPr lang="pt-BR" dirty="0">
                <a:ea typeface="Calibri" panose="020F0502020204030204"/>
                <a:cs typeface="Calibri" panose="020F0502020204030204"/>
              </a:rPr>
              <a:t> que você precisa usar nos próximos métodos são:</a:t>
            </a:r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@</a:t>
            </a:r>
            <a:r>
              <a:rPr lang="pt-BR" b="1" dirty="0" err="1">
                <a:ea typeface="Calibri" panose="020F0502020204030204"/>
                <a:cs typeface="Calibri" panose="020F0502020204030204"/>
              </a:rPr>
              <a:t>PostMapping</a:t>
            </a:r>
            <a:endParaRPr lang="pt-BR" b="1" dirty="0">
              <a:ea typeface="Calibri" panose="020F0502020204030204"/>
              <a:cs typeface="Calibri" panose="020F0502020204030204"/>
            </a:endParaRPr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@</a:t>
            </a:r>
            <a:r>
              <a:rPr lang="pt-BR" b="1" dirty="0" err="1">
                <a:ea typeface="Calibri" panose="020F0502020204030204"/>
                <a:cs typeface="Calibri" panose="020F0502020204030204"/>
              </a:rPr>
              <a:t>RequestBody</a:t>
            </a:r>
            <a:endParaRPr lang="pt-BR" b="1" dirty="0">
              <a:ea typeface="Calibri" panose="020F0502020204030204"/>
              <a:cs typeface="Calibri" panose="020F0502020204030204"/>
            </a:endParaRPr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@</a:t>
            </a:r>
            <a:r>
              <a:rPr lang="pt-BR" b="1" dirty="0" err="1">
                <a:ea typeface="Calibri" panose="020F0502020204030204"/>
                <a:cs typeface="Calibri" panose="020F0502020204030204"/>
              </a:rPr>
              <a:t>PutMapping</a:t>
            </a:r>
            <a:endParaRPr lang="pt-BR" b="1" dirty="0">
              <a:ea typeface="Calibri" panose="020F0502020204030204"/>
              <a:cs typeface="Calibri" panose="020F0502020204030204"/>
            </a:endParaRPr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@</a:t>
            </a:r>
            <a:r>
              <a:rPr lang="pt-BR" b="1" dirty="0" err="1">
                <a:ea typeface="Calibri" panose="020F0502020204030204"/>
                <a:cs typeface="Calibri" panose="020F0502020204030204"/>
              </a:rPr>
              <a:t>PathVariable</a:t>
            </a:r>
            <a:endParaRPr lang="pt-BR" b="1" dirty="0">
              <a:ea typeface="Calibri" panose="020F0502020204030204"/>
              <a:cs typeface="Calibri" panose="020F0502020204030204"/>
            </a:endParaRPr>
          </a:p>
          <a:p>
            <a:r>
              <a:rPr lang="pt-BR" b="1" dirty="0">
                <a:ea typeface="Calibri" panose="020F0502020204030204"/>
                <a:cs typeface="Calibri" panose="020F0502020204030204"/>
              </a:rPr>
              <a:t>@</a:t>
            </a:r>
            <a:r>
              <a:rPr lang="pt-BR" b="1" dirty="0" err="1">
                <a:ea typeface="Calibri" panose="020F0502020204030204"/>
                <a:cs typeface="Calibri" panose="020F0502020204030204"/>
              </a:rPr>
              <a:t>DeleteMapping</a:t>
            </a:r>
            <a:endParaRPr lang="pt-BR" b="1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Caso não consiga, tudo bem! O próximo slide vai te ajudar. Mas é importante que você tente.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598EB9-D667-4246-ACD3-C9DE403744D0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628AD21-F233-42D6-92AF-6428D84338D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Imagem 5" descr="LOGO_SENAI_BRANCO.png">
              <a:extLst>
                <a:ext uri="{FF2B5EF4-FFF2-40B4-BE49-F238E27FC236}">
                  <a16:creationId xmlns:a16="http://schemas.microsoft.com/office/drawing/2014/main" id="{D35A1B6F-A936-49B3-98E1-6047EDC79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03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0910A-EFAF-C9C2-570B-E2472BF2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04" y="186384"/>
            <a:ext cx="10515600" cy="1325563"/>
          </a:xfrm>
        </p:spPr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Mais ou menos assim que deve ter ficado a sua classe:</a:t>
            </a: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A2E85E4-7C81-D138-F1BE-140649C0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97" y="1072413"/>
            <a:ext cx="7014162" cy="5644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4DB140BB-2658-4A86-AF15-827A56238826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3FBBC8BA-CFA6-487C-8ED7-2479680CDE84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F30E63B7-3F99-419B-82CE-58E07F1A4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229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C8FE9-8398-1848-816B-7B1108E0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5" y="226365"/>
            <a:ext cx="10389581" cy="4445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 dirty="0">
                <a:ea typeface="Calibri"/>
                <a:cs typeface="Calibri"/>
              </a:rPr>
              <a:t>Repare que nos métodos anotados com </a:t>
            </a:r>
            <a:r>
              <a:rPr lang="pt-BR" sz="2000" b="1" dirty="0">
                <a:ea typeface="Calibri"/>
                <a:cs typeface="Calibri"/>
              </a:rPr>
              <a:t>@</a:t>
            </a:r>
            <a:r>
              <a:rPr lang="pt-BR" sz="2000" b="1" dirty="0" err="1">
                <a:ea typeface="Calibri"/>
                <a:cs typeface="Calibri"/>
              </a:rPr>
              <a:t>PostMapping</a:t>
            </a:r>
            <a:r>
              <a:rPr lang="pt-BR" sz="2000" dirty="0">
                <a:ea typeface="Calibri"/>
                <a:cs typeface="Calibri"/>
              </a:rPr>
              <a:t> e </a:t>
            </a:r>
            <a:r>
              <a:rPr lang="pt-BR" sz="2000" b="1" dirty="0">
                <a:ea typeface="Calibri"/>
                <a:cs typeface="Calibri"/>
              </a:rPr>
              <a:t>@</a:t>
            </a:r>
            <a:r>
              <a:rPr lang="pt-BR" sz="2000" b="1" dirty="0" err="1">
                <a:ea typeface="Calibri"/>
                <a:cs typeface="Calibri"/>
              </a:rPr>
              <a:t>PutMapping</a:t>
            </a:r>
            <a:r>
              <a:rPr lang="pt-BR" sz="2000" dirty="0">
                <a:ea typeface="Calibri"/>
                <a:cs typeface="Calibri"/>
              </a:rPr>
              <a:t>, nós temos uma </a:t>
            </a:r>
            <a:r>
              <a:rPr lang="pt-BR" sz="2000" dirty="0" err="1">
                <a:ea typeface="Calibri"/>
                <a:cs typeface="Calibri"/>
              </a:rPr>
              <a:t>annotation</a:t>
            </a:r>
            <a:r>
              <a:rPr lang="pt-BR" sz="2000" dirty="0">
                <a:ea typeface="Calibri" panose="020F0502020204030204"/>
                <a:cs typeface="Calibri" panose="020F0502020204030204"/>
              </a:rPr>
              <a:t> </a:t>
            </a:r>
            <a:r>
              <a:rPr lang="pt-BR" sz="2000" b="1" dirty="0">
                <a:ea typeface="Calibri" panose="020F0502020204030204"/>
                <a:cs typeface="Calibri" panose="020F0502020204030204"/>
              </a:rPr>
              <a:t>@</a:t>
            </a:r>
            <a:r>
              <a:rPr lang="pt-BR" sz="2000" b="1" dirty="0" err="1">
                <a:ea typeface="Calibri" panose="020F0502020204030204"/>
                <a:cs typeface="Calibri" panose="020F0502020204030204"/>
              </a:rPr>
              <a:t>RequestBody</a:t>
            </a:r>
            <a:endParaRPr lang="pt-BR" sz="2000" b="1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pt-BR" sz="2000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Essa </a:t>
            </a:r>
            <a:r>
              <a:rPr lang="pt-BR" sz="2000" dirty="0" err="1">
                <a:ea typeface="Calibri" panose="020F0502020204030204"/>
                <a:cs typeface="Calibri" panose="020F0502020204030204"/>
              </a:rPr>
              <a:t>annotation</a:t>
            </a:r>
            <a:r>
              <a:rPr lang="pt-BR" sz="2000" dirty="0">
                <a:ea typeface="Calibri" panose="020F0502020204030204"/>
                <a:cs typeface="Calibri" panose="020F0502020204030204"/>
              </a:rPr>
              <a:t> significa que o método, ao ser chamado, estará esperando receber um corpo (normalmente no formato JSON ou XML). </a:t>
            </a:r>
          </a:p>
          <a:p>
            <a:pPr>
              <a:buNone/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...Como assim?</a:t>
            </a:r>
          </a:p>
          <a:p>
            <a:pPr>
              <a:buNone/>
            </a:pPr>
            <a:endParaRPr lang="pt-BR" sz="2000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Por exemplo: quando você faz o cadastro em um site, por exemplo o Facebook, ele pede algumas informações, como "nome", "e-mail", "senha" etc. Todos esses campos formam um corpo que será enviado para o </a:t>
            </a:r>
            <a:r>
              <a:rPr lang="pt-BR" sz="2000" dirty="0" err="1">
                <a:ea typeface="Calibri" panose="020F0502020204030204"/>
                <a:cs typeface="Calibri" panose="020F0502020204030204"/>
              </a:rPr>
              <a:t>backend</a:t>
            </a:r>
            <a:r>
              <a:rPr lang="pt-BR" sz="2000" dirty="0">
                <a:ea typeface="Calibri" panose="020F0502020204030204"/>
                <a:cs typeface="Calibri" panose="020F0502020204030204"/>
              </a:rPr>
              <a:t> deles, processado e então será salvo no banco de dados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2FFFB46-1D3A-4B6B-AD3C-3D198D04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57" y="3629701"/>
            <a:ext cx="4963347" cy="3228297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1BCD9705-5696-4B8A-AA39-BCD270FA48A8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15DF191-96A6-47C2-99FF-5550384E1335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EE82750C-A4EA-4E6A-9BA3-7A2B9988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4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59524-4ACD-3859-626D-F2626B842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4" y="405106"/>
            <a:ext cx="10515600" cy="2187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Para o repositório, em vez de criarmos uma Classe, iremos criar uma Interface</a:t>
            </a:r>
          </a:p>
          <a:p>
            <a:pPr>
              <a:buNone/>
            </a:pPr>
            <a:endParaRPr lang="pt-BR">
              <a:ea typeface="Calibri"/>
              <a:cs typeface="Calibri"/>
            </a:endParaRPr>
          </a:p>
          <a:p>
            <a:pPr>
              <a:buNone/>
            </a:pPr>
            <a:r>
              <a:rPr lang="pt-BR">
                <a:ea typeface="Calibri"/>
                <a:cs typeface="Calibri"/>
              </a:rPr>
              <a:t>Botão direito no pacote "</a:t>
            </a:r>
            <a:r>
              <a:rPr lang="pt-BR" err="1">
                <a:ea typeface="Calibri"/>
                <a:cs typeface="Calibri"/>
              </a:rPr>
              <a:t>repositories</a:t>
            </a:r>
            <a:r>
              <a:rPr lang="pt-BR">
                <a:ea typeface="Calibri"/>
                <a:cs typeface="Calibri"/>
              </a:rPr>
              <a:t>" &gt; New &gt; Interface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CA4DB9A-4A0E-F329-07DF-69D48B6B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85" y="2801661"/>
            <a:ext cx="6778977" cy="365356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67B3EC0-5E7B-EA6E-F4B4-2173F4E24946}"/>
              </a:ext>
            </a:extLst>
          </p:cNvPr>
          <p:cNvCxnSpPr/>
          <p:nvPr/>
        </p:nvCxnSpPr>
        <p:spPr>
          <a:xfrm flipH="1">
            <a:off x="5894682" y="2341504"/>
            <a:ext cx="2030118" cy="2899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E24E845-2116-40CA-BF1C-C1AFEEF0608B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1E3082B-D4B7-417C-8E54-017B0541CA9F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id="{6E0DC511-EF0E-4CD4-81B1-92F944F25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502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B1921-43F2-7867-FC3B-4B414B95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O mais importante... Será que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60704-2DEA-D4CF-6C88-6DB727B1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588"/>
            <a:ext cx="10515600" cy="663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>
                <a:ea typeface="Calibri" panose="020F0502020204030204"/>
                <a:cs typeface="Calibri" panose="020F0502020204030204"/>
              </a:rPr>
              <a:t>Vamos subir a nossa aplicação e testá-la usando o </a:t>
            </a:r>
            <a:r>
              <a:rPr lang="pt-BR" sz="2400" err="1">
                <a:ea typeface="Calibri" panose="020F0502020204030204"/>
                <a:cs typeface="Calibri" panose="020F0502020204030204"/>
              </a:rPr>
              <a:t>Postman</a:t>
            </a:r>
            <a:r>
              <a:rPr lang="pt-BR" sz="2400">
                <a:ea typeface="Calibri" panose="020F0502020204030204"/>
                <a:cs typeface="Calibri" panose="020F0502020204030204"/>
              </a:rPr>
              <a:t>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78AF15F-D014-AC78-96D5-577C3088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04" y="1860977"/>
            <a:ext cx="5264384" cy="48481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44AAC2-0149-E565-67A6-CE5735CD386B}"/>
              </a:ext>
            </a:extLst>
          </p:cNvPr>
          <p:cNvSpPr txBox="1"/>
          <p:nvPr/>
        </p:nvSpPr>
        <p:spPr>
          <a:xfrm>
            <a:off x="7022953" y="2228464"/>
            <a:ext cx="34858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Da mesma forma que já fizemos antes: dentro do pacote principal, clique com o botão direito na classe principal &gt; </a:t>
            </a:r>
            <a:r>
              <a:rPr lang="pt-BR" dirty="0" err="1">
                <a:ea typeface="Calibri"/>
                <a:cs typeface="Calibri"/>
              </a:rPr>
              <a:t>Run</a:t>
            </a:r>
            <a:r>
              <a:rPr lang="pt-BR" dirty="0">
                <a:ea typeface="Calibri"/>
                <a:cs typeface="Calibri"/>
              </a:rPr>
              <a:t> As &gt; Spring Boot App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D839823-62BB-204F-01D3-09DE68B91B2B}"/>
              </a:ext>
            </a:extLst>
          </p:cNvPr>
          <p:cNvCxnSpPr/>
          <p:nvPr/>
        </p:nvCxnSpPr>
        <p:spPr>
          <a:xfrm flipH="1">
            <a:off x="5595409" y="3528601"/>
            <a:ext cx="5078117" cy="2852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E943639-AE3A-323B-4CD3-1AAAB6F8F72B}"/>
              </a:ext>
            </a:extLst>
          </p:cNvPr>
          <p:cNvCxnSpPr>
            <a:cxnSpLocks/>
          </p:cNvCxnSpPr>
          <p:nvPr/>
        </p:nvCxnSpPr>
        <p:spPr>
          <a:xfrm flipH="1">
            <a:off x="3549274" y="3401960"/>
            <a:ext cx="5557895" cy="1892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B2F65B-2F9A-4EB6-A46E-2470DB4EF925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2BADE9E-9C44-4F68-8FAC-1FA1346080E8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" name="Imagem 9" descr="LOGO_SENAI_BRANCO.png">
              <a:extLst>
                <a:ext uri="{FF2B5EF4-FFF2-40B4-BE49-F238E27FC236}">
                  <a16:creationId xmlns:a16="http://schemas.microsoft.com/office/drawing/2014/main" id="{ECB1336B-CD10-4996-AF14-E40FBF2E5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662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56329-BC2F-F513-14AB-26E72BBD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96" y="837847"/>
            <a:ext cx="99031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Dentro do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Postman</a:t>
            </a:r>
            <a:r>
              <a:rPr lang="pt-BR" dirty="0">
                <a:ea typeface="Calibri" panose="020F0502020204030204"/>
                <a:cs typeface="Calibri" panose="020F0502020204030204"/>
              </a:rPr>
              <a:t>, vamos dizer que queremos enviar uma requisição GET para a URL </a:t>
            </a:r>
            <a:r>
              <a:rPr lang="pt-BR" dirty="0">
                <a:ea typeface="Calibri" panose="020F0502020204030204"/>
                <a:cs typeface="Calibri" panose="020F0502020204030204"/>
                <a:hlinkClick r:id="rId2"/>
              </a:rPr>
              <a:t>http://localhost:8080/usuario</a:t>
            </a:r>
            <a:r>
              <a:rPr lang="pt-BR" dirty="0">
                <a:ea typeface="Calibri" panose="020F0502020204030204"/>
                <a:cs typeface="Calibri" panose="020F0502020204030204"/>
              </a:rPr>
              <a:t> e aperto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Send</a:t>
            </a:r>
            <a:endParaRPr lang="pt-BR" dirty="0"/>
          </a:p>
        </p:txBody>
      </p:sp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F23D9433-B35D-3B6F-BAAA-04F73D50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2" y="2617490"/>
            <a:ext cx="9695273" cy="1688873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741113B-1C16-4459-84EA-F121830E1C5E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32C711BE-D266-4156-88EA-923AECAE5467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C5DA2CEC-AD1D-4BA1-8293-3E1F9181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619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F07F7-B4C8-1C6E-B7C2-720D90DE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19" y="612069"/>
            <a:ext cx="7693378" cy="4754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...E nada aconteceu, o que está errado?</a:t>
            </a: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795B328-2545-F766-A5DB-A4623001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55" y="1217870"/>
            <a:ext cx="7898458" cy="41776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1C94AF-B993-D292-4E65-171DFFEEB8E6}"/>
              </a:ext>
            </a:extLst>
          </p:cNvPr>
          <p:cNvSpPr txBox="1"/>
          <p:nvPr/>
        </p:nvSpPr>
        <p:spPr>
          <a:xfrm>
            <a:off x="705555" y="5174074"/>
            <a:ext cx="94826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Nada está errado! Se você reparar bem, recebemos um status 200 que é OK.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Tá, mas por que não apareceu nada? Simplesmente porque não existe nada no nosso banco de dados. Veja que ele retornou uma lista como nós pedimos para o nosso sistema retornar, porém essa lista está vazia.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312A9BC8-51B2-7B86-6582-3137DC9DB7C5}"/>
              </a:ext>
            </a:extLst>
          </p:cNvPr>
          <p:cNvCxnSpPr/>
          <p:nvPr/>
        </p:nvCxnSpPr>
        <p:spPr>
          <a:xfrm flipH="1" flipV="1">
            <a:off x="6412541" y="4215143"/>
            <a:ext cx="113413" cy="94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F522653-6DF8-9AD4-C825-D36626C9BC40}"/>
              </a:ext>
            </a:extLst>
          </p:cNvPr>
          <p:cNvCxnSpPr>
            <a:cxnSpLocks/>
          </p:cNvCxnSpPr>
          <p:nvPr/>
        </p:nvCxnSpPr>
        <p:spPr>
          <a:xfrm flipH="1" flipV="1">
            <a:off x="1796239" y="4817653"/>
            <a:ext cx="538715" cy="1548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1F057BD-1B9F-4AE6-94B4-9A983B5372CD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617755-A8D8-4191-81E1-D33C6A633390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085BE2A3-9ED5-4439-A171-0F4EB85E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4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883B-9B0C-BDCD-4182-A4793430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Calibri"/>
                <a:ea typeface="Calibri Light"/>
                <a:cs typeface="Calibri Light"/>
              </a:rPr>
              <a:t>Adicionando um usuário</a:t>
            </a:r>
            <a:endParaRPr lang="pt-BR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CC98D-5993-B265-669B-600C6CFA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5230" cy="111519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Vamos selecionar o método HTTP POST para adicionar um novo usuário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A0F82D5-B63C-DF94-4CB2-80E8081A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2760977"/>
            <a:ext cx="3119496" cy="361263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F5CC668-316F-F107-1C8C-FCB69A2E2DB4}"/>
              </a:ext>
            </a:extLst>
          </p:cNvPr>
          <p:cNvCxnSpPr/>
          <p:nvPr/>
        </p:nvCxnSpPr>
        <p:spPr>
          <a:xfrm flipH="1">
            <a:off x="1379127" y="2698984"/>
            <a:ext cx="327377" cy="1770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E058470-F4C3-2218-6E50-0D62F1EB5DC7}"/>
              </a:ext>
            </a:extLst>
          </p:cNvPr>
          <p:cNvSpPr/>
          <p:nvPr/>
        </p:nvSpPr>
        <p:spPr>
          <a:xfrm>
            <a:off x="3760732" y="3219776"/>
            <a:ext cx="1063037" cy="5268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667B662-FEA3-0074-45E2-34905E1F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15" y="2514774"/>
            <a:ext cx="5640680" cy="204970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8D6547-DDF7-03C1-CC61-22E302B3A55F}"/>
              </a:ext>
            </a:extLst>
          </p:cNvPr>
          <p:cNvSpPr txBox="1"/>
          <p:nvPr/>
        </p:nvSpPr>
        <p:spPr>
          <a:xfrm>
            <a:off x="4764358" y="5068716"/>
            <a:ext cx="5747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Agora, primeiramente selecionamos "</a:t>
            </a:r>
            <a:r>
              <a:rPr lang="pt-BR" dirty="0" err="1">
                <a:ea typeface="Calibri"/>
                <a:cs typeface="Calibri"/>
              </a:rPr>
              <a:t>body</a:t>
            </a:r>
            <a:r>
              <a:rPr lang="pt-BR" dirty="0">
                <a:ea typeface="Calibri"/>
                <a:cs typeface="Calibri"/>
              </a:rPr>
              <a:t>" para informar que queremos inserir um corpo na requisição.</a:t>
            </a:r>
          </a:p>
          <a:p>
            <a:r>
              <a:rPr lang="pt-BR" dirty="0">
                <a:ea typeface="Calibri"/>
                <a:cs typeface="Calibri"/>
              </a:rPr>
              <a:t>Depois, selecionamos "</a:t>
            </a:r>
            <a:r>
              <a:rPr lang="pt-BR" dirty="0" err="1">
                <a:ea typeface="Calibri"/>
                <a:cs typeface="Calibri"/>
              </a:rPr>
              <a:t>raw</a:t>
            </a:r>
            <a:r>
              <a:rPr lang="pt-BR" dirty="0">
                <a:ea typeface="Calibri"/>
                <a:cs typeface="Calibri"/>
              </a:rPr>
              <a:t>" e por fim trocamos "</a:t>
            </a:r>
            <a:r>
              <a:rPr lang="pt-BR" dirty="0" err="1">
                <a:ea typeface="Calibri"/>
                <a:cs typeface="Calibri"/>
              </a:rPr>
              <a:t>Text</a:t>
            </a:r>
            <a:r>
              <a:rPr lang="pt-BR" dirty="0">
                <a:ea typeface="Calibri"/>
                <a:cs typeface="Calibri"/>
              </a:rPr>
              <a:t>" para "JSON"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4A6B5F-CCD3-CEEB-4F61-DABEFFBBC856}"/>
              </a:ext>
            </a:extLst>
          </p:cNvPr>
          <p:cNvSpPr txBox="1"/>
          <p:nvPr/>
        </p:nvSpPr>
        <p:spPr>
          <a:xfrm>
            <a:off x="7930444" y="3170296"/>
            <a:ext cx="291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93E144-AB69-A329-0A49-779E6A20B77C}"/>
              </a:ext>
            </a:extLst>
          </p:cNvPr>
          <p:cNvSpPr txBox="1"/>
          <p:nvPr/>
        </p:nvSpPr>
        <p:spPr>
          <a:xfrm>
            <a:off x="8344370" y="3396074"/>
            <a:ext cx="263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B1267C-2CCB-DBEF-ACF7-AC8D69F54373}"/>
              </a:ext>
            </a:extLst>
          </p:cNvPr>
          <p:cNvSpPr txBox="1"/>
          <p:nvPr/>
        </p:nvSpPr>
        <p:spPr>
          <a:xfrm>
            <a:off x="9802519" y="4111037"/>
            <a:ext cx="404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3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8FFC864-0640-4C93-BE59-E23A246548B4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7A497937-6361-433E-AF71-207D265B49A5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Imagem 14" descr="LOGO_SENAI_BRANCO.png">
              <a:extLst>
                <a:ext uri="{FF2B5EF4-FFF2-40B4-BE49-F238E27FC236}">
                  <a16:creationId xmlns:a16="http://schemas.microsoft.com/office/drawing/2014/main" id="{3AC09D24-D747-4D66-999B-A62D5C2F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228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2727016-D0E1-A87A-2000-A967A6AEF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294" y="320440"/>
            <a:ext cx="7669783" cy="435133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A8DDF1F-19D6-D37F-639B-830110F9AA2E}"/>
              </a:ext>
            </a:extLst>
          </p:cNvPr>
          <p:cNvSpPr txBox="1"/>
          <p:nvPr/>
        </p:nvSpPr>
        <p:spPr>
          <a:xfrm>
            <a:off x="84667" y="282222"/>
            <a:ext cx="415807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Por fim, no Body precisamos preencher todos os campos que a nossa entidade </a:t>
            </a:r>
            <a:r>
              <a:rPr lang="pt-BR" err="1">
                <a:ea typeface="Calibri"/>
                <a:cs typeface="Calibri"/>
              </a:rPr>
              <a:t>Usuario</a:t>
            </a:r>
            <a:r>
              <a:rPr lang="pt-BR">
                <a:ea typeface="Calibri"/>
                <a:cs typeface="Calibri"/>
              </a:rPr>
              <a:t> possui (nome, senha e </a:t>
            </a:r>
            <a:r>
              <a:rPr lang="pt-BR" err="1">
                <a:ea typeface="Calibri"/>
                <a:cs typeface="Calibri"/>
              </a:rPr>
              <a:t>email</a:t>
            </a:r>
            <a:r>
              <a:rPr lang="pt-BR">
                <a:ea typeface="Calibri"/>
                <a:cs typeface="Calibri"/>
              </a:rPr>
              <a:t>). Lembre-se que o Id será inserido automaticamente pelo sistema.</a:t>
            </a:r>
          </a:p>
          <a:p>
            <a:endParaRPr lang="pt-BR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*</a:t>
            </a:r>
            <a:r>
              <a:rPr lang="pt-BR" b="1">
                <a:ea typeface="Calibri"/>
                <a:cs typeface="Calibri"/>
              </a:rPr>
              <a:t>Atenção</a:t>
            </a:r>
            <a:r>
              <a:rPr lang="pt-BR">
                <a:ea typeface="Calibri"/>
                <a:cs typeface="Calibri"/>
              </a:rPr>
              <a:t>: Como o formato é JSON, precisamos que os campos estejam envolvidos por chaves {}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6AFD5D1-ADA3-C55B-3DFD-8FC6B1F89ABD}"/>
              </a:ext>
            </a:extLst>
          </p:cNvPr>
          <p:cNvCxnSpPr/>
          <p:nvPr/>
        </p:nvCxnSpPr>
        <p:spPr>
          <a:xfrm>
            <a:off x="3448638" y="1618898"/>
            <a:ext cx="1394178" cy="1083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04638A-36E9-1ED3-3420-0930211834AD}"/>
              </a:ext>
            </a:extLst>
          </p:cNvPr>
          <p:cNvSpPr txBox="1"/>
          <p:nvPr/>
        </p:nvSpPr>
        <p:spPr>
          <a:xfrm>
            <a:off x="6208889" y="5456296"/>
            <a:ext cx="46002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Depois de apertar "</a:t>
            </a:r>
            <a:r>
              <a:rPr lang="pt-BR" err="1">
                <a:ea typeface="Calibri"/>
                <a:cs typeface="Calibri"/>
              </a:rPr>
              <a:t>Send</a:t>
            </a:r>
            <a:r>
              <a:rPr lang="pt-BR">
                <a:ea typeface="Calibri"/>
                <a:cs typeface="Calibri"/>
              </a:rPr>
              <a:t>", deve aparecer a mensagem que pedimos para o nosso sistema retornar para o cliente</a:t>
            </a:r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DEB6563-F54A-B0B0-4585-F0C97C3987F7}"/>
              </a:ext>
            </a:extLst>
          </p:cNvPr>
          <p:cNvCxnSpPr/>
          <p:nvPr/>
        </p:nvCxnSpPr>
        <p:spPr>
          <a:xfrm flipV="1">
            <a:off x="8494536" y="1652528"/>
            <a:ext cx="2400771" cy="3704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4A65EA4-157D-3D15-B2AF-0D70AA74A085}"/>
              </a:ext>
            </a:extLst>
          </p:cNvPr>
          <p:cNvCxnSpPr/>
          <p:nvPr/>
        </p:nvCxnSpPr>
        <p:spPr>
          <a:xfrm flipH="1" flipV="1">
            <a:off x="5779441" y="4514144"/>
            <a:ext cx="468488" cy="1446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86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8889-1E4D-1E1E-DE5A-ECD220370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59" y="395699"/>
            <a:ext cx="10259431" cy="6420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pt-BR" dirty="0"/>
              <a:t>Agora tente realizar novamente a chamada do método HTTP GET para conferir se o usuário realmente foi adicionado ao banco de dados.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ea typeface="Calibri"/>
                <a:cs typeface="Calibri"/>
              </a:rPr>
              <a:t>Adicione alguns outros usuários para que você veja a lista de usuários sendo retornada!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BR" dirty="0">
                <a:ea typeface="Calibri"/>
                <a:cs typeface="Calibri"/>
              </a:rPr>
              <a:t>Além disso, usando o método GET, adicione na URL o id de um usuário específico. </a:t>
            </a: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dirty="0">
                <a:ea typeface="Calibri"/>
                <a:cs typeface="Calibri"/>
              </a:rPr>
              <a:t>Teste também procurar por um id não existente e veja o sistema quebrando e retornando um </a:t>
            </a:r>
            <a:r>
              <a:rPr lang="pt-BR" u="sng" dirty="0">
                <a:ea typeface="Calibri"/>
                <a:cs typeface="Calibri"/>
              </a:rPr>
              <a:t>status 500</a:t>
            </a:r>
            <a:r>
              <a:rPr lang="pt-BR" dirty="0">
                <a:ea typeface="Calibri"/>
                <a:cs typeface="Calibri"/>
              </a:rPr>
              <a:t>.</a:t>
            </a: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sz="2000" dirty="0">
                <a:ea typeface="Calibri"/>
                <a:cs typeface="Calibri"/>
              </a:rPr>
              <a:t>Leia sobre Status </a:t>
            </a:r>
            <a:r>
              <a:rPr lang="pt-BR" sz="2000" dirty="0" err="1">
                <a:ea typeface="Calibri"/>
                <a:cs typeface="Calibri"/>
              </a:rPr>
              <a:t>Code</a:t>
            </a:r>
            <a:r>
              <a:rPr lang="pt-BR" sz="2000" dirty="0">
                <a:ea typeface="Calibri"/>
                <a:cs typeface="Calibri"/>
              </a:rPr>
              <a:t> HTTP: </a:t>
            </a:r>
            <a:r>
              <a:rPr lang="pt-BR" sz="2000" dirty="0">
                <a:ea typeface="+mn-lt"/>
                <a:cs typeface="+mn-lt"/>
              </a:rPr>
              <a:t>https://www.devmedia.com.br/http-status-code/41222</a:t>
            </a:r>
            <a:endParaRPr lang="pt-BR" sz="2000" u="sng" dirty="0">
              <a:ea typeface="+mn-lt"/>
              <a:cs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2C18A3-3966-A9ED-07E9-E7F6D6A0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0" y="3715572"/>
            <a:ext cx="10063820" cy="712384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438220BD-E57A-4D2D-A6C3-3FACB20AA31C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1C7A3D3C-DEBD-476E-9102-DD445746FCF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D08559E4-C40A-4FD6-80D3-BED0F89C7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157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553DB-2ECC-3705-87A2-6407A44C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E o nosso banco H2?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8FB47A-E567-EE6E-2147-BD949827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42" y="148892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Já que o sistema está rodando, o banco H2 também deve estar funcionando, certo?</a:t>
            </a:r>
          </a:p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Entre em </a:t>
            </a:r>
            <a:r>
              <a:rPr lang="pt-BR">
                <a:ea typeface="Calibri" panose="020F0502020204030204"/>
                <a:cs typeface="Calibri" panose="020F0502020204030204"/>
                <a:hlinkClick r:id="rId2"/>
              </a:rPr>
              <a:t>http://localhost:8080/h2-console</a:t>
            </a:r>
            <a:r>
              <a:rPr lang="pt-BR">
                <a:ea typeface="Calibri" panose="020F0502020204030204"/>
                <a:cs typeface="Calibri" panose="020F0502020204030204"/>
              </a:rPr>
              <a:t> 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9AF0B92E-0F01-393B-B86F-4E81A526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651" y="3054110"/>
            <a:ext cx="7403804" cy="20528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63DA07-9DB4-551D-BCFC-97C32D3EAE0D}"/>
              </a:ext>
            </a:extLst>
          </p:cNvPr>
          <p:cNvSpPr txBox="1"/>
          <p:nvPr/>
        </p:nvSpPr>
        <p:spPr>
          <a:xfrm>
            <a:off x="1138295" y="5192889"/>
            <a:ext cx="8363185" cy="1392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09F1E7-7701-07F8-664D-C69F5805B28A}"/>
              </a:ext>
            </a:extLst>
          </p:cNvPr>
          <p:cNvSpPr txBox="1"/>
          <p:nvPr/>
        </p:nvSpPr>
        <p:spPr>
          <a:xfrm>
            <a:off x="1213556" y="5428074"/>
            <a:ext cx="88147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Ao clicar em USUARIO, repare que automaticamente irá aparecer "SELECT * FROM USUARIO" isso é um comando SQL. Aperte "</a:t>
            </a:r>
            <a:r>
              <a:rPr lang="pt-BR" err="1">
                <a:ea typeface="Calibri"/>
                <a:cs typeface="Calibri"/>
              </a:rPr>
              <a:t>Run</a:t>
            </a:r>
            <a:r>
              <a:rPr lang="pt-BR">
                <a:ea typeface="Calibri"/>
                <a:cs typeface="Calibri"/>
              </a:rPr>
              <a:t>" e veja que irá mostrar todos os usuários que você adicionou ao seu banco de dados através do </a:t>
            </a:r>
            <a:r>
              <a:rPr lang="pt-BR" err="1">
                <a:ea typeface="Calibri"/>
                <a:cs typeface="Calibri"/>
              </a:rPr>
              <a:t>Postman</a:t>
            </a:r>
            <a:r>
              <a:rPr lang="pt-BR">
                <a:ea typeface="Calibri"/>
                <a:cs typeface="Calibri"/>
              </a:rPr>
              <a:t>.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480F02-0CFB-4063-5F64-901D609C0711}"/>
              </a:ext>
            </a:extLst>
          </p:cNvPr>
          <p:cNvSpPr txBox="1"/>
          <p:nvPr/>
        </p:nvSpPr>
        <p:spPr>
          <a:xfrm>
            <a:off x="3048000" y="3330222"/>
            <a:ext cx="432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AF93B7-ED4A-C881-A7AF-C666B5A3E84D}"/>
              </a:ext>
            </a:extLst>
          </p:cNvPr>
          <p:cNvSpPr txBox="1"/>
          <p:nvPr/>
        </p:nvSpPr>
        <p:spPr>
          <a:xfrm>
            <a:off x="4327407" y="3057407"/>
            <a:ext cx="244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  <a:ea typeface="Calibri"/>
                <a:cs typeface="Calibri"/>
              </a:rPr>
              <a:t>2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BD8903-95B6-4415-9052-F2DD643EA324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FDABAA7-2B9D-4DFB-BE38-ABA08489CB24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id="{61AC75BC-D7D6-4C16-BE87-AFE00D09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470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3D672-F05D-4458-8943-C11B0076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27" y="1195329"/>
            <a:ext cx="10223366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Teste os outros métodos HTTP que você criou no seu sistema. Adicione usuários, edite, exclua... Veja o sistema funcionando.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Modifique também as mensagens de retorno para cada método. Adicione ou exclua atributos à entidade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Usuario</a:t>
            </a:r>
            <a:r>
              <a:rPr lang="pt-BR" dirty="0">
                <a:ea typeface="Calibri" panose="020F0502020204030204"/>
                <a:cs typeface="Calibri" panose="020F0502020204030204"/>
              </a:rPr>
              <a:t>. Não tenha medo do sistema quebrar, apenas escreva o código para que você possa aprender.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dirty="0">
                <a:ea typeface="Calibri" panose="020F0502020204030204"/>
                <a:cs typeface="Calibri" panose="020F0502020204030204"/>
              </a:rPr>
              <a:t>Leia os artigos deixados em alguns slides sobre um assunto específico, são importantes para fixar os conceitos explicados em aula.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8DC352C-48AF-48F1-B31B-3C9B948B19B5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D74B486-7ECB-4C12-A159-6E314624B3B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Imagem 5" descr="LOGO_SENAI_BRANCO.png">
              <a:extLst>
                <a:ext uri="{FF2B5EF4-FFF2-40B4-BE49-F238E27FC236}">
                  <a16:creationId xmlns:a16="http://schemas.microsoft.com/office/drawing/2014/main" id="{3C875B97-D229-4C2D-BFC3-5EBD09AD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073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5520206-AE0B-E669-3BA6-43C4F3C78A8C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LOGO_SENAI_BRANCO.png">
            <a:extLst>
              <a:ext uri="{FF2B5EF4-FFF2-40B4-BE49-F238E27FC236}">
                <a16:creationId xmlns:a16="http://schemas.microsoft.com/office/drawing/2014/main" id="{82B2680A-37CD-0B78-FB89-EA5FA766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086" y="5546784"/>
            <a:ext cx="1000125" cy="5810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B41BE1-F0BE-7AD7-6841-C87ECF9CF521}"/>
              </a:ext>
            </a:extLst>
          </p:cNvPr>
          <p:cNvSpPr txBox="1"/>
          <p:nvPr/>
        </p:nvSpPr>
        <p:spPr>
          <a:xfrm>
            <a:off x="1447060" y="2570122"/>
            <a:ext cx="807641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cs typeface="Segoe UI"/>
              </a:rPr>
              <a:t>Link para o material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6912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59DBECE-7DAF-A80A-1C37-18896E060114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LOGO_SENAI_BRANCO.png">
            <a:extLst>
              <a:ext uri="{FF2B5EF4-FFF2-40B4-BE49-F238E27FC236}">
                <a16:creationId xmlns:a16="http://schemas.microsoft.com/office/drawing/2014/main" id="{1385119F-B085-13CD-7459-2715270B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086" y="5462118"/>
            <a:ext cx="1000125" cy="581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ABB4C-A899-43F4-7F35-58F4B89E0DF9}"/>
              </a:ext>
            </a:extLst>
          </p:cNvPr>
          <p:cNvSpPr txBox="1"/>
          <p:nvPr/>
        </p:nvSpPr>
        <p:spPr>
          <a:xfrm>
            <a:off x="2513660" y="1939808"/>
            <a:ext cx="614868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0" dirty="0">
                <a:cs typeface="Segoe UI"/>
              </a:rPr>
              <a:t>?</a:t>
            </a:r>
            <a:r>
              <a:rPr lang="en-US" sz="18000" dirty="0">
                <a:cs typeface="Segoe UI"/>
              </a:rPr>
              <a:t>​</a:t>
            </a:r>
          </a:p>
          <a:p>
            <a:pPr algn="ctr"/>
            <a:r>
              <a:rPr lang="pt-BR" sz="2400" dirty="0">
                <a:cs typeface="Segoe UI"/>
              </a:rPr>
              <a:t>anthony.freitas@docente.senai.br 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2203A0-6003-C7CD-03C1-72A79CA76C55}"/>
              </a:ext>
            </a:extLst>
          </p:cNvPr>
          <p:cNvSpPr txBox="1"/>
          <p:nvPr/>
        </p:nvSpPr>
        <p:spPr>
          <a:xfrm>
            <a:off x="1375363" y="773289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>
                <a:latin typeface="Calibri Light"/>
              </a:rPr>
              <a:t>Perguntas</a:t>
            </a:r>
            <a:r>
              <a:rPr lang="pt-BR" sz="4400" b="1">
                <a:latin typeface="Calibri Light"/>
                <a:ea typeface="Calibri Light"/>
                <a:cs typeface="Calibri Light"/>
              </a:rPr>
              <a:t>​</a:t>
            </a:r>
            <a:endParaRPr lang="pt-BR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28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73640-D15E-DB78-AA32-D3F134B2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4" y="546218"/>
            <a:ext cx="101333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Vamos seguir um padrão de nomenclatura. Já que essa Interface será responsável por gerenciar os comandos SQL para a entidade de </a:t>
            </a:r>
            <a:r>
              <a:rPr lang="pt-BR" dirty="0" err="1">
                <a:ea typeface="Calibri"/>
                <a:cs typeface="Calibri"/>
              </a:rPr>
              <a:t>Usuario</a:t>
            </a:r>
            <a:r>
              <a:rPr lang="pt-BR" dirty="0">
                <a:ea typeface="Calibri"/>
                <a:cs typeface="Calibri"/>
              </a:rPr>
              <a:t>, daremos o nome de "</a:t>
            </a:r>
            <a:r>
              <a:rPr lang="pt-BR" dirty="0" err="1">
                <a:ea typeface="Calibri"/>
                <a:cs typeface="Calibri"/>
              </a:rPr>
              <a:t>UsuarioRepository</a:t>
            </a:r>
            <a:r>
              <a:rPr lang="pt-BR" dirty="0">
                <a:ea typeface="Calibri"/>
                <a:cs typeface="Calibri"/>
              </a:rPr>
              <a:t>"</a:t>
            </a:r>
            <a:endParaRPr lang="pt-BR" dirty="0"/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147AA3E-E7D1-617A-5CD5-040E1DD8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74" y="1975786"/>
            <a:ext cx="4803422" cy="4496281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102AB924-A6A7-4F9D-A602-69C388C8CA97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1568A52-2EC3-4B4F-91AB-2E5B542F10FA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0608ACB8-D3ED-4DF0-A1E5-18F4F7045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6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64729-F5B1-35B3-D78D-67D9DFED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320440"/>
            <a:ext cx="10515600" cy="54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Após criar, veja como deve ficar a nossa interface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B69858B-1411-C209-36A9-3A0519EC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4" y="954458"/>
            <a:ext cx="7004755" cy="21268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9B30E4F-4CC6-C31B-4DD2-F2ACDD76938F}"/>
              </a:ext>
            </a:extLst>
          </p:cNvPr>
          <p:cNvSpPr txBox="1"/>
          <p:nvPr/>
        </p:nvSpPr>
        <p:spPr>
          <a:xfrm>
            <a:off x="376295" y="3198518"/>
            <a:ext cx="1014593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Vamos por partes...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b="1" dirty="0">
                <a:ea typeface="Calibri"/>
                <a:cs typeface="Calibri"/>
              </a:rPr>
              <a:t>1º </a:t>
            </a:r>
            <a:r>
              <a:rPr lang="pt-BR" dirty="0">
                <a:ea typeface="Calibri"/>
                <a:cs typeface="Calibri"/>
              </a:rPr>
              <a:t> podemos anotar essa interface como </a:t>
            </a:r>
            <a:r>
              <a:rPr lang="pt-BR" b="1" dirty="0">
                <a:ea typeface="Calibri"/>
                <a:cs typeface="Calibri"/>
              </a:rPr>
              <a:t>@</a:t>
            </a:r>
            <a:r>
              <a:rPr lang="pt-BR" b="1" dirty="0" err="1">
                <a:ea typeface="Calibri"/>
                <a:cs typeface="Calibri"/>
              </a:rPr>
              <a:t>Repository</a:t>
            </a:r>
            <a:r>
              <a:rPr lang="pt-BR" dirty="0">
                <a:ea typeface="Calibri"/>
                <a:cs typeface="Calibri"/>
              </a:rPr>
              <a:t>.  Ao utilizar essa anotação, indicamos que ela é responsável por acessar e manipular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dados em uma aplicação. Isso ajuda a tornar o código mais organizado e claro, facilitando a manutenção e o desenvolvimento da aplicação</a:t>
            </a:r>
          </a:p>
          <a:p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2º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Herdamos outra interface chamada "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JpaRepository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" usando "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extends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". Com isso, nossa interface vai herdar diversos métodos, entre eles </a:t>
            </a:r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"</a:t>
            </a:r>
            <a:r>
              <a:rPr lang="pt-BR" b="1" dirty="0" err="1">
                <a:solidFill>
                  <a:srgbClr val="000000"/>
                </a:solidFill>
                <a:ea typeface="+mn-lt"/>
                <a:cs typeface="+mn-lt"/>
              </a:rPr>
              <a:t>save</a:t>
            </a:r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()"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"</a:t>
            </a:r>
            <a:r>
              <a:rPr lang="pt-BR" b="1" dirty="0" err="1">
                <a:solidFill>
                  <a:srgbClr val="000000"/>
                </a:solidFill>
                <a:ea typeface="+mn-lt"/>
                <a:cs typeface="+mn-lt"/>
              </a:rPr>
              <a:t>findAll</a:t>
            </a:r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()"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"delete()", 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que serão essenciais para o CRUD</a:t>
            </a:r>
          </a:p>
          <a:p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3º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A interface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JpaRepository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necessita de dois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generics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: &lt;T,ID&gt;. </a:t>
            </a:r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"T"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representa o tipo de entidade que está sendo gerenciada pelo repositório, </a:t>
            </a:r>
            <a:r>
              <a:rPr lang="pt-BR" b="1" dirty="0">
                <a:solidFill>
                  <a:srgbClr val="000000"/>
                </a:solidFill>
                <a:ea typeface="+mn-lt"/>
                <a:cs typeface="+mn-lt"/>
              </a:rPr>
              <a:t>"ID" 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representa o tipo do atributo que está anotado como chave primária da entidade, lembra? Ou seja, que está com a anotação @Id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C2CCB0D-26DF-4909-8BAC-11F7C6531D2B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1CED6C-7C70-477A-BCE8-B2469952A5ED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379E71FA-6E31-4C46-BD50-F939FAE6B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90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B480F-C87F-6C85-00C2-B1339795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Calibri"/>
                <a:ea typeface="Calibri Light"/>
                <a:cs typeface="Calibri Light"/>
              </a:rPr>
              <a:t>Services</a:t>
            </a:r>
            <a:endParaRPr lang="pt-BR" b="1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965EB-060B-C8FC-9DFE-B30E411B6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422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pt-BR" dirty="0">
                <a:ea typeface="Calibri"/>
                <a:cs typeface="Calibri"/>
              </a:rPr>
              <a:t>Nessa camada será onde teremos a lógica de negócio do nosso projeto.</a:t>
            </a:r>
            <a:endParaRPr lang="pt-BR" dirty="0"/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dirty="0">
                <a:ea typeface="Calibri"/>
                <a:cs typeface="Calibri"/>
              </a:rPr>
              <a:t>É claro que esse projeto não terá tanta complexidade e por isso pode parecer um pouco sem sentido essa camada de abstração, porém em projetos maiores, pode ser que seja necessária essa separação de responsabilidade.</a:t>
            </a:r>
          </a:p>
          <a:p>
            <a:pPr>
              <a:buNone/>
            </a:pPr>
            <a:endParaRPr lang="pt-BR" dirty="0">
              <a:ea typeface="Calibri"/>
              <a:cs typeface="Calibri"/>
            </a:endParaRPr>
          </a:p>
          <a:p>
            <a:pPr>
              <a:buNone/>
            </a:pPr>
            <a:r>
              <a:rPr lang="pt-BR" dirty="0">
                <a:ea typeface="Calibri"/>
                <a:cs typeface="Calibri"/>
              </a:rPr>
              <a:t>Por isso será mostrado desde agora para que você possa se acostumar com a arquitetura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B70605-1073-4055-99D8-307A59336FC8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68D5B69-1806-400D-B6B6-02D15B6A1DBE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Imagem 5" descr="LOGO_SENAI_BRANCO.png">
              <a:extLst>
                <a:ext uri="{FF2B5EF4-FFF2-40B4-BE49-F238E27FC236}">
                  <a16:creationId xmlns:a16="http://schemas.microsoft.com/office/drawing/2014/main" id="{D7C6885B-337B-4754-9F58-5C58D554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59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25EA3-8584-98AD-7AB8-DD68623A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22" y="4803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/>
              <a:t>Botão direito no pacote "</a:t>
            </a:r>
            <a:r>
              <a:rPr lang="pt-BR" err="1"/>
              <a:t>services</a:t>
            </a:r>
            <a:r>
              <a:rPr lang="pt-BR"/>
              <a:t>" &gt; New &gt; </a:t>
            </a:r>
            <a:r>
              <a:rPr lang="pt-BR" err="1"/>
              <a:t>Class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24E39C9-266E-70A6-5DD8-E94718B3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15" y="1767992"/>
            <a:ext cx="8350014" cy="381120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C9A1348-B80B-AFD3-97B1-5ACCF8C49C1B}"/>
              </a:ext>
            </a:extLst>
          </p:cNvPr>
          <p:cNvCxnSpPr/>
          <p:nvPr/>
        </p:nvCxnSpPr>
        <p:spPr>
          <a:xfrm>
            <a:off x="7322725" y="1033875"/>
            <a:ext cx="67734" cy="3642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70D556F-30E8-7671-8AA0-C0B985E31C13}"/>
              </a:ext>
            </a:extLst>
          </p:cNvPr>
          <p:cNvSpPr/>
          <p:nvPr/>
        </p:nvSpPr>
        <p:spPr>
          <a:xfrm>
            <a:off x="2154296" y="3631258"/>
            <a:ext cx="1806222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1DE353D-6F5D-40AE-8293-9CCD64551EB3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4EC609-448F-43C0-9621-3B6EA3C7C42F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id="{C971C4DC-5F97-4A59-BFBC-76B1759C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8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4D17F-CB2D-0E6D-CC82-6E56E7AA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517995"/>
            <a:ext cx="10515600" cy="1002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 panose="020F0502020204030204"/>
              </a:rPr>
              <a:t>Ainda seguindo o padrão de nomenclatura, nomeie a classe como "</a:t>
            </a:r>
            <a:r>
              <a:rPr lang="pt-BR" err="1">
                <a:ea typeface="Calibri" panose="020F0502020204030204"/>
                <a:cs typeface="Calibri" panose="020F0502020204030204"/>
              </a:rPr>
              <a:t>UsuarioService</a:t>
            </a:r>
            <a:r>
              <a:rPr lang="pt-BR">
                <a:ea typeface="Calibri" panose="020F0502020204030204"/>
                <a:cs typeface="Calibri" panose="020F0502020204030204"/>
              </a:rPr>
              <a:t>"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9916B9D-54D2-D799-5D66-8CF3483A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74" y="1617208"/>
            <a:ext cx="4464757" cy="503469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E220E5B-D220-484F-9117-FB67760344F6}"/>
              </a:ext>
            </a:extLst>
          </p:cNvPr>
          <p:cNvGrpSpPr/>
          <p:nvPr/>
        </p:nvGrpSpPr>
        <p:grpSpPr>
          <a:xfrm>
            <a:off x="10664890" y="-2"/>
            <a:ext cx="1530545" cy="6858000"/>
            <a:chOff x="10533321" y="0"/>
            <a:chExt cx="1658679" cy="68580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22992CF-D41A-4AC1-9F54-0CB2249704AD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Imagem 6" descr="LOGO_SENAI_BRANCO.png">
              <a:extLst>
                <a:ext uri="{FF2B5EF4-FFF2-40B4-BE49-F238E27FC236}">
                  <a16:creationId xmlns:a16="http://schemas.microsoft.com/office/drawing/2014/main" id="{44FD77CD-E144-469B-9F45-5623333BF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875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2970</Words>
  <Application>Microsoft Office PowerPoint</Application>
  <PresentationFormat>Widescreen</PresentationFormat>
  <Paragraphs>211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Segoe UI</vt:lpstr>
      <vt:lpstr>Tw Cen MT</vt:lpstr>
      <vt:lpstr>Tema do Office</vt:lpstr>
      <vt:lpstr>Apresentação do PowerPoint</vt:lpstr>
      <vt:lpstr>Oficina de Java  Criando uma API com Java e Spring boot</vt:lpstr>
      <vt:lpstr>Repositories</vt:lpstr>
      <vt:lpstr>Apresentação do PowerPoint</vt:lpstr>
      <vt:lpstr>Apresentação do PowerPoint</vt:lpstr>
      <vt:lpstr>Apresentação do PowerPoint</vt:lpstr>
      <vt:lpstr>Services</vt:lpstr>
      <vt:lpstr>Apresentação do PowerPoint</vt:lpstr>
      <vt:lpstr>Apresentação do PowerPoint</vt:lpstr>
      <vt:lpstr>Apresentação do PowerPoint</vt:lpstr>
      <vt:lpstr>Injeção de dependência</vt:lpstr>
      <vt:lpstr>HTTP</vt:lpstr>
      <vt:lpstr>HTTPS</vt:lpstr>
      <vt:lpstr>CRUD</vt:lpstr>
      <vt:lpstr>Método GET</vt:lpstr>
      <vt:lpstr>Apresentação do PowerPoint</vt:lpstr>
      <vt:lpstr>Apresentação do PowerPoint</vt:lpstr>
      <vt:lpstr>Apresentação do PowerPoint</vt:lpstr>
      <vt:lpstr>Método GET by id</vt:lpstr>
      <vt:lpstr>Apresentação do PowerPoint</vt:lpstr>
      <vt:lpstr>Método POST</vt:lpstr>
      <vt:lpstr>Método PUT</vt:lpstr>
      <vt:lpstr>Apresentação do PowerPoint</vt:lpstr>
      <vt:lpstr>Apresentação do PowerPoint</vt:lpstr>
      <vt:lpstr>Método DELETE</vt:lpstr>
      <vt:lpstr>Como ficou nossa camada Service?</vt:lpstr>
      <vt:lpstr>Controller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Continuando...</vt:lpstr>
      <vt:lpstr>Apresentação do PowerPoint</vt:lpstr>
      <vt:lpstr>Apresentação do PowerPoint</vt:lpstr>
      <vt:lpstr>Apresentação do PowerPoint</vt:lpstr>
      <vt:lpstr>Apresentação do PowerPoint</vt:lpstr>
      <vt:lpstr>Mais ou menos assim que deve ter ficado a sua classe:</vt:lpstr>
      <vt:lpstr>Apresentação do PowerPoint</vt:lpstr>
      <vt:lpstr>O mais importante... Será que funciona?</vt:lpstr>
      <vt:lpstr>Apresentação do PowerPoint</vt:lpstr>
      <vt:lpstr>Apresentação do PowerPoint</vt:lpstr>
      <vt:lpstr>Adicionando um usuário</vt:lpstr>
      <vt:lpstr>Apresentação do PowerPoint</vt:lpstr>
      <vt:lpstr>Apresentação do PowerPoint</vt:lpstr>
      <vt:lpstr>E o nosso banco H2? 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Anthony Samuel Sobral De Freitas</dc:creator>
  <cp:lastModifiedBy>Anthony Samuel Sobral De Freitas</cp:lastModifiedBy>
  <cp:revision>178</cp:revision>
  <dcterms:created xsi:type="dcterms:W3CDTF">2023-10-02T18:49:32Z</dcterms:created>
  <dcterms:modified xsi:type="dcterms:W3CDTF">2024-02-01T21:12:10Z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2024-01-19T22:22:00Z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fd5dcd7e-aa5d-4be9-8a25-b0982cca2798</vt:lpwstr>
  </property>
  <property fmtid="{D5CDD505-2E9C-101B-9397-08002B2CF9AE}" pid="8" name="MSIP_Label_5c88f678-0b6e-4995-8ab3-bcc8062be905_ContentBits">
    <vt:lpwstr>0</vt:lpwstr>
  </property>
</Properties>
</file>