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48AD"/>
    <a:srgbClr val="510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FB887-C3DD-494B-924A-4BB49DC389B8}" v="3" dt="2020-05-12T17:15:08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70" autoAdjust="0"/>
    <p:restoredTop sz="94660"/>
  </p:normalViewPr>
  <p:slideViewPr>
    <p:cSldViewPr snapToGrid="0">
      <p:cViewPr>
        <p:scale>
          <a:sx n="30" d="100"/>
          <a:sy n="30" d="100"/>
        </p:scale>
        <p:origin x="822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Sam A." userId="aa35d16c-1a6d-450b-a2ec-5065c75ae022" providerId="ADAL" clId="{087FB887-C3DD-494B-924A-4BB49DC389B8}"/>
    <pc:docChg chg="undo custSel modSld">
      <pc:chgData name="Johnson, Sam A." userId="aa35d16c-1a6d-450b-a2ec-5065c75ae022" providerId="ADAL" clId="{087FB887-C3DD-494B-924A-4BB49DC389B8}" dt="2020-05-12T17:32:42.937" v="470" actId="1076"/>
      <pc:docMkLst>
        <pc:docMk/>
      </pc:docMkLst>
      <pc:sldChg chg="addSp modSp">
        <pc:chgData name="Johnson, Sam A." userId="aa35d16c-1a6d-450b-a2ec-5065c75ae022" providerId="ADAL" clId="{087FB887-C3DD-494B-924A-4BB49DC389B8}" dt="2020-05-12T17:32:42.937" v="470" actId="1076"/>
        <pc:sldMkLst>
          <pc:docMk/>
          <pc:sldMk cId="1946745161" sldId="256"/>
        </pc:sldMkLst>
        <pc:spChg chg="mod">
          <ac:chgData name="Johnson, Sam A." userId="aa35d16c-1a6d-450b-a2ec-5065c75ae022" providerId="ADAL" clId="{087FB887-C3DD-494B-924A-4BB49DC389B8}" dt="2020-05-12T17:32:40.852" v="469" actId="1076"/>
          <ac:spMkLst>
            <pc:docMk/>
            <pc:sldMk cId="1946745161" sldId="256"/>
            <ac:spMk id="8" creationId="{00000000-0000-0000-0000-000000000000}"/>
          </ac:spMkLst>
        </pc:spChg>
        <pc:spChg chg="mod">
          <ac:chgData name="Johnson, Sam A." userId="aa35d16c-1a6d-450b-a2ec-5065c75ae022" providerId="ADAL" clId="{087FB887-C3DD-494B-924A-4BB49DC389B8}" dt="2020-05-12T17:29:55.508" v="468" actId="1076"/>
          <ac:spMkLst>
            <pc:docMk/>
            <pc:sldMk cId="1946745161" sldId="256"/>
            <ac:spMk id="10" creationId="{361E6520-4C13-4C87-BDFB-E26811A6070E}"/>
          </ac:spMkLst>
        </pc:spChg>
        <pc:spChg chg="mod">
          <ac:chgData name="Johnson, Sam A." userId="aa35d16c-1a6d-450b-a2ec-5065c75ae022" providerId="ADAL" clId="{087FB887-C3DD-494B-924A-4BB49DC389B8}" dt="2020-05-12T14:59:00.239" v="298" actId="20577"/>
          <ac:spMkLst>
            <pc:docMk/>
            <pc:sldMk cId="1946745161" sldId="256"/>
            <ac:spMk id="17" creationId="{00000000-0000-0000-0000-000000000000}"/>
          </ac:spMkLst>
        </pc:spChg>
        <pc:spChg chg="mod">
          <ac:chgData name="Johnson, Sam A." userId="aa35d16c-1a6d-450b-a2ec-5065c75ae022" providerId="ADAL" clId="{087FB887-C3DD-494B-924A-4BB49DC389B8}" dt="2020-05-12T14:58:49.286" v="289" actId="20577"/>
          <ac:spMkLst>
            <pc:docMk/>
            <pc:sldMk cId="1946745161" sldId="256"/>
            <ac:spMk id="18" creationId="{00000000-0000-0000-0000-000000000000}"/>
          </ac:spMkLst>
        </pc:spChg>
        <pc:spChg chg="mod">
          <ac:chgData name="Johnson, Sam A." userId="aa35d16c-1a6d-450b-a2ec-5065c75ae022" providerId="ADAL" clId="{087FB887-C3DD-494B-924A-4BB49DC389B8}" dt="2020-05-12T16:50:55.555" v="302" actId="20577"/>
          <ac:spMkLst>
            <pc:docMk/>
            <pc:sldMk cId="1946745161" sldId="256"/>
            <ac:spMk id="25" creationId="{00000000-0000-0000-0000-000000000000}"/>
          </ac:spMkLst>
        </pc:spChg>
        <pc:spChg chg="mod">
          <ac:chgData name="Johnson, Sam A." userId="aa35d16c-1a6d-450b-a2ec-5065c75ae022" providerId="ADAL" clId="{087FB887-C3DD-494B-924A-4BB49DC389B8}" dt="2020-05-12T17:10:40.808" v="359" actId="14100"/>
          <ac:spMkLst>
            <pc:docMk/>
            <pc:sldMk cId="1946745161" sldId="256"/>
            <ac:spMk id="52" creationId="{7EF615D3-5EA1-4FB9-B3B5-C3EF2A5F2149}"/>
          </ac:spMkLst>
        </pc:spChg>
        <pc:spChg chg="add mod">
          <ac:chgData name="Johnson, Sam A." userId="aa35d16c-1a6d-450b-a2ec-5065c75ae022" providerId="ADAL" clId="{087FB887-C3DD-494B-924A-4BB49DC389B8}" dt="2020-05-12T17:16:25.708" v="467" actId="1076"/>
          <ac:spMkLst>
            <pc:docMk/>
            <pc:sldMk cId="1946745161" sldId="256"/>
            <ac:spMk id="55" creationId="{06660D50-6C2A-4F62-8D07-9CA91741BA25}"/>
          </ac:spMkLst>
        </pc:spChg>
        <pc:spChg chg="add">
          <ac:chgData name="Johnson, Sam A." userId="aa35d16c-1a6d-450b-a2ec-5065c75ae022" providerId="ADAL" clId="{087FB887-C3DD-494B-924A-4BB49DC389B8}" dt="2020-05-12T17:15:08.905" v="400"/>
          <ac:spMkLst>
            <pc:docMk/>
            <pc:sldMk cId="1946745161" sldId="256"/>
            <ac:spMk id="56" creationId="{0453B6AB-BF85-4460-8FC9-3C565A7158F4}"/>
          </ac:spMkLst>
        </pc:spChg>
        <pc:picChg chg="mod">
          <ac:chgData name="Johnson, Sam A." userId="aa35d16c-1a6d-450b-a2ec-5065c75ae022" providerId="ADAL" clId="{087FB887-C3DD-494B-924A-4BB49DC389B8}" dt="2020-05-12T17:32:42.937" v="470" actId="1076"/>
          <ac:picMkLst>
            <pc:docMk/>
            <pc:sldMk cId="1946745161" sldId="256"/>
            <ac:picMk id="4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uofstthomasmn-my.sharepoint.com/personal/john8063_stthomas_edu/Documents/Undergraduate%20Research/PIV%20Fluids/SaltWater%200.0006%20GLR/First%20100%20Points/Saltwater_0.0006_GLR_7D_u%20&amp;%20v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https://uofstthomasmn-my.sharepoint.com/personal/john8063_stthomas_edu/Documents/Undergraduate%20Research/PIV%20Fluids/SaltWater%200.0006%20GLR%20%5bBig%20Bubble%5d/%5bBig%20Bubble%5d%20Saltwater%20GLR_0.0006%20%5bposition%20~7D%5d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https://uofstthomasmn-my.sharepoint.com/personal/john8063_stthomas_edu/Documents/Undergraduate%20Research/PIV%20Fluids/SaltWater%200.0006%20GLR%20%5bBig%20Bubble%5d/%5bBig%20Bubble%5d%20Saltwater%20GLR_0.0006%20%5bposition%20~5D%5d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https://uofstthomasmn-my.sharepoint.com/personal/john8063_stthomas_edu/Documents/Undergraduate%20Research/PIV%20Fluids/SaltWater%200.0006%20GLR%20%5bBig%20Bubble%5d/%5bBig%20Bubble%5d%20Saltwater%20GLR_0.0006%20%5bposition%20~5D%5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uofstthomasmn-my.sharepoint.com/personal/john8063_stthomas_edu/Documents/Undergraduate%20Research/PIV%20Fluids/SaltWater%200.0006%20GLR/First%20100%20Points/Saltwater_0.0006_GLR_7D_u%20&amp;%20v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uofstthomasmn-my.sharepoint.com/personal/john8063_stthomas_edu/Documents/Undergraduate%20Research/PIV%20Fluids/SaltWater%200.0006%20GLR/First%20100%20Points/Saltwater_0.0006_GLR_3D_u%20&amp;%20v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uofstthomasmn-my.sharepoint.com/personal/john8063_stthomas_edu/Documents/Undergraduate%20Research/PIV%20Fluids/SaltWater%200.0006%20GLR/First%20100%20Points/Saltwater_0.0006_GLR_3D_u%20&amp;%20v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https://uofstthomasmn-my.sharepoint.com/personal/john8063_stthomas_edu/Documents/Undergraduate%20Research/PIV%20Fluids/SaltWater%200.0006%20GLR/First%20100%20Points/Saltwater_0.0006_GLR_5D_u%20&amp;%20v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https://uofstthomasmn-my.sharepoint.com/personal/john8063_stthomas_edu/Documents/Undergraduate%20Research/PIV%20Fluids/SaltWater%200.0006%20GLR/First%20100%20Points/Saltwater_0.0006_GLR_5D_u%20&amp;%20v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https://uofstthomasmn-my.sharepoint.com/personal/john8063_stthomas_edu/Documents/Undergraduate%20Research/PIV%20Fluids/SaltWater%200.0006%20GLR%20%5bBig%20Bubble%5d/%5bBig%20Bubble%5d%20Saltwater%20GLR_0.0006%20%5bposition%20~3D%5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https://uofstthomasmn-my.sharepoint.com/personal/john8063_stthomas_edu/Documents/Undergraduate%20Research/PIV%20Fluids/SaltWater%200.0006%20GLR%20%5bBig%20Bubble%5d/%5bBig%20Bubble%5d%20Saltwater%20GLR_0.0006%20%5bposition%20~3D%5d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https://uofstthomasmn-my.sharepoint.com/personal/john8063_stthomas_edu/Documents/Undergraduate%20Research/PIV%20Fluids/SaltWater%200.0006%20GLR%20%5bBig%20Bubble%5d/%5bBig%20Bubble%5d%20Saltwater%20GLR_0.0006%20%5bposition%20~7D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0.0006 GLR Small Bubble ~7D [v] </a:t>
            </a:r>
            <a:endParaRPr lang="en-US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numRef>
              <c:f>'v components'!$I$4:$I$33</c:f>
              <c:numCache>
                <c:formatCode>General</c:formatCode>
                <c:ptCount val="30"/>
                <c:pt idx="0">
                  <c:v>0.25</c:v>
                </c:pt>
                <c:pt idx="1">
                  <c:v>0.75</c:v>
                </c:pt>
                <c:pt idx="2">
                  <c:v>1.25</c:v>
                </c:pt>
                <c:pt idx="3">
                  <c:v>1.75</c:v>
                </c:pt>
                <c:pt idx="4">
                  <c:v>2.25</c:v>
                </c:pt>
                <c:pt idx="5">
                  <c:v>2.75</c:v>
                </c:pt>
                <c:pt idx="6">
                  <c:v>3.25</c:v>
                </c:pt>
                <c:pt idx="7">
                  <c:v>3.75</c:v>
                </c:pt>
                <c:pt idx="8">
                  <c:v>4.25</c:v>
                </c:pt>
                <c:pt idx="9">
                  <c:v>4.75</c:v>
                </c:pt>
                <c:pt idx="10">
                  <c:v>5.25</c:v>
                </c:pt>
                <c:pt idx="11">
                  <c:v>5.75</c:v>
                </c:pt>
                <c:pt idx="12">
                  <c:v>6.25</c:v>
                </c:pt>
                <c:pt idx="13">
                  <c:v>6.75</c:v>
                </c:pt>
                <c:pt idx="14">
                  <c:v>7.25</c:v>
                </c:pt>
                <c:pt idx="15">
                  <c:v>7.75</c:v>
                </c:pt>
                <c:pt idx="16">
                  <c:v>8.25</c:v>
                </c:pt>
                <c:pt idx="17">
                  <c:v>8.75</c:v>
                </c:pt>
                <c:pt idx="18">
                  <c:v>9.25</c:v>
                </c:pt>
                <c:pt idx="19">
                  <c:v>9.75</c:v>
                </c:pt>
                <c:pt idx="20">
                  <c:v>10.25</c:v>
                </c:pt>
                <c:pt idx="21">
                  <c:v>10.75</c:v>
                </c:pt>
                <c:pt idx="22">
                  <c:v>11.25</c:v>
                </c:pt>
                <c:pt idx="23">
                  <c:v>11.75</c:v>
                </c:pt>
                <c:pt idx="24">
                  <c:v>12.25</c:v>
                </c:pt>
                <c:pt idx="25">
                  <c:v>12.75</c:v>
                </c:pt>
                <c:pt idx="26">
                  <c:v>13.25</c:v>
                </c:pt>
                <c:pt idx="27">
                  <c:v>13.75</c:v>
                </c:pt>
                <c:pt idx="28">
                  <c:v>14.25</c:v>
                </c:pt>
                <c:pt idx="29">
                  <c:v>14.75</c:v>
                </c:pt>
              </c:numCache>
            </c:numRef>
          </c:cat>
          <c:val>
            <c:numRef>
              <c:f>'v components'!$K$4:$K$33</c:f>
              <c:numCache>
                <c:formatCode>0%</c:formatCode>
                <c:ptCount val="30"/>
                <c:pt idx="0">
                  <c:v>1.5422105017191308E-2</c:v>
                </c:pt>
                <c:pt idx="1">
                  <c:v>2.1397336181860668E-2</c:v>
                </c:pt>
                <c:pt idx="2">
                  <c:v>1.8726841806589446E-2</c:v>
                </c:pt>
                <c:pt idx="3">
                  <c:v>1.3419234235737891E-2</c:v>
                </c:pt>
                <c:pt idx="4">
                  <c:v>1.5088293220282404E-2</c:v>
                </c:pt>
                <c:pt idx="5">
                  <c:v>1.5589010915645759E-2</c:v>
                </c:pt>
                <c:pt idx="6">
                  <c:v>1.6089728611009112E-2</c:v>
                </c:pt>
                <c:pt idx="7">
                  <c:v>1.8693460626898556E-2</c:v>
                </c:pt>
                <c:pt idx="8">
                  <c:v>1.9527990119170811E-2</c:v>
                </c:pt>
                <c:pt idx="9">
                  <c:v>2.2765964549187168E-2</c:v>
                </c:pt>
                <c:pt idx="10">
                  <c:v>2.0028707814534166E-2</c:v>
                </c:pt>
                <c:pt idx="11">
                  <c:v>2.0362519611443069E-2</c:v>
                </c:pt>
                <c:pt idx="12">
                  <c:v>2.1631004439696899E-2</c:v>
                </c:pt>
                <c:pt idx="13">
                  <c:v>2.2799345728878057E-2</c:v>
                </c:pt>
                <c:pt idx="14">
                  <c:v>2.2632439830423606E-2</c:v>
                </c:pt>
                <c:pt idx="15">
                  <c:v>2.5202790666622159E-2</c:v>
                </c:pt>
                <c:pt idx="16">
                  <c:v>2.9475581667056112E-2</c:v>
                </c:pt>
                <c:pt idx="17">
                  <c:v>3.8655406082050939E-2</c:v>
                </c:pt>
                <c:pt idx="18">
                  <c:v>5.0105150716026302E-2</c:v>
                </c:pt>
                <c:pt idx="19">
                  <c:v>9.9776346096071042E-2</c:v>
                </c:pt>
                <c:pt idx="20">
                  <c:v>0.16957639282972259</c:v>
                </c:pt>
                <c:pt idx="21">
                  <c:v>0.16884200687652301</c:v>
                </c:pt>
                <c:pt idx="22">
                  <c:v>8.0982741930099814E-2</c:v>
                </c:pt>
                <c:pt idx="23">
                  <c:v>3.7086490636579095E-2</c:v>
                </c:pt>
                <c:pt idx="24">
                  <c:v>6.1087558834329201E-3</c:v>
                </c:pt>
                <c:pt idx="25">
                  <c:v>9.0129185165403747E-4</c:v>
                </c:pt>
                <c:pt idx="26">
                  <c:v>6.6762359381780548E-4</c:v>
                </c:pt>
                <c:pt idx="27">
                  <c:v>5.6748005474513473E-4</c:v>
                </c:pt>
                <c:pt idx="28">
                  <c:v>5.3409887505424445E-4</c:v>
                </c:pt>
                <c:pt idx="29">
                  <c:v>4.0057415629068331E-4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B-4E17-8186-73D770284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3641840"/>
        <c:axId val="1240976512"/>
      </c:barChart>
      <c:catAx>
        <c:axId val="1213641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40976512"/>
        <c:crosses val="autoZero"/>
        <c:auto val="1"/>
        <c:lblAlgn val="ctr"/>
        <c:lblOffset val="100"/>
        <c:noMultiLvlLbl val="0"/>
      </c:catAx>
      <c:valAx>
        <c:axId val="1240976512"/>
        <c:scaling>
          <c:orientation val="minMax"/>
          <c:max val="0.2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1213641840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0.0006 GLR Big Bubble ~7D [v] </a:t>
            </a:r>
            <a:endParaRPr lang="en-US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'v component'!$I$4:$I$33</c:f>
              <c:numCache>
                <c:formatCode>General</c:formatCode>
                <c:ptCount val="30"/>
                <c:pt idx="0">
                  <c:v>0.25</c:v>
                </c:pt>
                <c:pt idx="1">
                  <c:v>0.75</c:v>
                </c:pt>
                <c:pt idx="2">
                  <c:v>1.25</c:v>
                </c:pt>
                <c:pt idx="3">
                  <c:v>1.75</c:v>
                </c:pt>
                <c:pt idx="4">
                  <c:v>2.25</c:v>
                </c:pt>
                <c:pt idx="5">
                  <c:v>2.75</c:v>
                </c:pt>
                <c:pt idx="6">
                  <c:v>3.25</c:v>
                </c:pt>
                <c:pt idx="7">
                  <c:v>3.75</c:v>
                </c:pt>
                <c:pt idx="8">
                  <c:v>4.25</c:v>
                </c:pt>
                <c:pt idx="9">
                  <c:v>4.75</c:v>
                </c:pt>
                <c:pt idx="10">
                  <c:v>5.25</c:v>
                </c:pt>
                <c:pt idx="11">
                  <c:v>5.75</c:v>
                </c:pt>
                <c:pt idx="12">
                  <c:v>6.25</c:v>
                </c:pt>
                <c:pt idx="13">
                  <c:v>6.75</c:v>
                </c:pt>
                <c:pt idx="14">
                  <c:v>7.25</c:v>
                </c:pt>
                <c:pt idx="15">
                  <c:v>7.75</c:v>
                </c:pt>
                <c:pt idx="16">
                  <c:v>8.25</c:v>
                </c:pt>
                <c:pt idx="17">
                  <c:v>8.75</c:v>
                </c:pt>
                <c:pt idx="18">
                  <c:v>9.25</c:v>
                </c:pt>
                <c:pt idx="19">
                  <c:v>9.75</c:v>
                </c:pt>
                <c:pt idx="20">
                  <c:v>10.25</c:v>
                </c:pt>
                <c:pt idx="21">
                  <c:v>10.75</c:v>
                </c:pt>
                <c:pt idx="22">
                  <c:v>11.25</c:v>
                </c:pt>
                <c:pt idx="23">
                  <c:v>11.75</c:v>
                </c:pt>
                <c:pt idx="24">
                  <c:v>12.25</c:v>
                </c:pt>
                <c:pt idx="25">
                  <c:v>12.75</c:v>
                </c:pt>
                <c:pt idx="26">
                  <c:v>13.25</c:v>
                </c:pt>
                <c:pt idx="27">
                  <c:v>13.75</c:v>
                </c:pt>
                <c:pt idx="28">
                  <c:v>14.25</c:v>
                </c:pt>
                <c:pt idx="29">
                  <c:v>14.75</c:v>
                </c:pt>
              </c:numCache>
            </c:numRef>
          </c:cat>
          <c:val>
            <c:numRef>
              <c:f>'v component'!$K$4:$K$33</c:f>
              <c:numCache>
                <c:formatCode>0%</c:formatCode>
                <c:ptCount val="30"/>
                <c:pt idx="0">
                  <c:v>7.2706935123042507E-2</c:v>
                </c:pt>
                <c:pt idx="1">
                  <c:v>4.6151296710580825E-2</c:v>
                </c:pt>
                <c:pt idx="2">
                  <c:v>3.2189908028834202E-2</c:v>
                </c:pt>
                <c:pt idx="3">
                  <c:v>2.8461347253293561E-2</c:v>
                </c:pt>
                <c:pt idx="4">
                  <c:v>2.7922777363493249E-2</c:v>
                </c:pt>
                <c:pt idx="5">
                  <c:v>2.179136631038197E-2</c:v>
                </c:pt>
                <c:pt idx="6">
                  <c:v>2.0009942828734775E-2</c:v>
                </c:pt>
                <c:pt idx="7">
                  <c:v>2.1749937857320406E-2</c:v>
                </c:pt>
                <c:pt idx="8">
                  <c:v>2.1252796420581657E-2</c:v>
                </c:pt>
                <c:pt idx="9">
                  <c:v>2.0838511889966028E-2</c:v>
                </c:pt>
                <c:pt idx="10">
                  <c:v>2.1832794763443533E-2</c:v>
                </c:pt>
                <c:pt idx="11">
                  <c:v>2.3697075151213852E-2</c:v>
                </c:pt>
                <c:pt idx="12">
                  <c:v>2.53127848206148E-2</c:v>
                </c:pt>
                <c:pt idx="13">
                  <c:v>3.0988482890048887E-2</c:v>
                </c:pt>
                <c:pt idx="14">
                  <c:v>4.0351313281962051E-2</c:v>
                </c:pt>
                <c:pt idx="15">
                  <c:v>6.0816969094374014E-2</c:v>
                </c:pt>
                <c:pt idx="16">
                  <c:v>8.8532604192559455E-2</c:v>
                </c:pt>
                <c:pt idx="17">
                  <c:v>0.1341039025602784</c:v>
                </c:pt>
                <c:pt idx="18">
                  <c:v>0.11939680172342365</c:v>
                </c:pt>
                <c:pt idx="19">
                  <c:v>8.4845471870080374E-2</c:v>
                </c:pt>
                <c:pt idx="20">
                  <c:v>3.5255613555389843E-2</c:v>
                </c:pt>
                <c:pt idx="21">
                  <c:v>6.7942663020962796E-3</c:v>
                </c:pt>
                <c:pt idx="22">
                  <c:v>2.8585632612478252E-3</c:v>
                </c:pt>
                <c:pt idx="23">
                  <c:v>2.6928494490015744E-3</c:v>
                </c:pt>
                <c:pt idx="24">
                  <c:v>1.7399950285856326E-3</c:v>
                </c:pt>
                <c:pt idx="25">
                  <c:v>1.7814234816471953E-3</c:v>
                </c:pt>
                <c:pt idx="26">
                  <c:v>1.2428535918468805E-3</c:v>
                </c:pt>
                <c:pt idx="27">
                  <c:v>1.7399950285856326E-3</c:v>
                </c:pt>
                <c:pt idx="28">
                  <c:v>1.5328527632778191E-3</c:v>
                </c:pt>
                <c:pt idx="29">
                  <c:v>1.4085674040931312E-3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v>Frequency</c:v>
                </c15:tx>
              </c15:filteredSeriesTitle>
            </c:ext>
            <c:ext xmlns:c16="http://schemas.microsoft.com/office/drawing/2014/chart" uri="{C3380CC4-5D6E-409C-BE32-E72D297353CC}">
              <c16:uniqueId val="{00000000-DC53-476A-8047-3C8090833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152655"/>
        <c:axId val="1976940975"/>
      </c:barChart>
      <c:catAx>
        <c:axId val="209715265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976940975"/>
        <c:crosses val="autoZero"/>
        <c:auto val="1"/>
        <c:lblAlgn val="ctr"/>
        <c:lblOffset val="100"/>
        <c:noMultiLvlLbl val="0"/>
      </c:catAx>
      <c:valAx>
        <c:axId val="1976940975"/>
        <c:scaling>
          <c:orientation val="minMax"/>
          <c:max val="0.2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2097152655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0.0006 GLR </a:t>
            </a:r>
            <a:r>
              <a:rPr lang="en-US"/>
              <a:t>Big Bubble ~5D [v]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201417160316261"/>
          <c:y val="0.18825300749949408"/>
          <c:w val="0.86528201002738436"/>
          <c:h val="0.62050536260642908"/>
        </c:manualLayout>
      </c:layout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numRef>
              <c:f>Sheet7!$J$4:$J$33</c:f>
              <c:numCache>
                <c:formatCode>General</c:formatCode>
                <c:ptCount val="30"/>
                <c:pt idx="0">
                  <c:v>0.25</c:v>
                </c:pt>
                <c:pt idx="1">
                  <c:v>0.75</c:v>
                </c:pt>
                <c:pt idx="2">
                  <c:v>1.25</c:v>
                </c:pt>
                <c:pt idx="3">
                  <c:v>1.75</c:v>
                </c:pt>
                <c:pt idx="4">
                  <c:v>2.25</c:v>
                </c:pt>
                <c:pt idx="5">
                  <c:v>2.75</c:v>
                </c:pt>
                <c:pt idx="6">
                  <c:v>3.25</c:v>
                </c:pt>
                <c:pt idx="7">
                  <c:v>3.75</c:v>
                </c:pt>
                <c:pt idx="8">
                  <c:v>4.25</c:v>
                </c:pt>
                <c:pt idx="9">
                  <c:v>4.75</c:v>
                </c:pt>
                <c:pt idx="10">
                  <c:v>5.25</c:v>
                </c:pt>
                <c:pt idx="11">
                  <c:v>5.75</c:v>
                </c:pt>
                <c:pt idx="12">
                  <c:v>6.25</c:v>
                </c:pt>
                <c:pt idx="13">
                  <c:v>6.75</c:v>
                </c:pt>
                <c:pt idx="14">
                  <c:v>7.25</c:v>
                </c:pt>
                <c:pt idx="15">
                  <c:v>7.75</c:v>
                </c:pt>
                <c:pt idx="16">
                  <c:v>8.25</c:v>
                </c:pt>
                <c:pt idx="17">
                  <c:v>8.75</c:v>
                </c:pt>
                <c:pt idx="18">
                  <c:v>9.25</c:v>
                </c:pt>
                <c:pt idx="19">
                  <c:v>9.75</c:v>
                </c:pt>
                <c:pt idx="20">
                  <c:v>10.25</c:v>
                </c:pt>
                <c:pt idx="21">
                  <c:v>10.75</c:v>
                </c:pt>
                <c:pt idx="22">
                  <c:v>11.25</c:v>
                </c:pt>
                <c:pt idx="23">
                  <c:v>11.75</c:v>
                </c:pt>
                <c:pt idx="24">
                  <c:v>12.25</c:v>
                </c:pt>
                <c:pt idx="25">
                  <c:v>12.75</c:v>
                </c:pt>
                <c:pt idx="26">
                  <c:v>13.25</c:v>
                </c:pt>
                <c:pt idx="27">
                  <c:v>13.75</c:v>
                </c:pt>
                <c:pt idx="28">
                  <c:v>14.25</c:v>
                </c:pt>
                <c:pt idx="29">
                  <c:v>14.75</c:v>
                </c:pt>
              </c:numCache>
            </c:numRef>
          </c:cat>
          <c:val>
            <c:numRef>
              <c:f>Sheet7!$L$4:$L$33</c:f>
              <c:numCache>
                <c:formatCode>0%</c:formatCode>
                <c:ptCount val="30"/>
                <c:pt idx="0">
                  <c:v>0.13734322557851969</c:v>
                </c:pt>
                <c:pt idx="1">
                  <c:v>5.5953011835364774E-2</c:v>
                </c:pt>
                <c:pt idx="2">
                  <c:v>3.8729906376965204E-2</c:v>
                </c:pt>
                <c:pt idx="3">
                  <c:v>3.2149796855679209E-2</c:v>
                </c:pt>
                <c:pt idx="4">
                  <c:v>2.5128069245716304E-2</c:v>
                </c:pt>
                <c:pt idx="5">
                  <c:v>2.2964140611199436E-2</c:v>
                </c:pt>
                <c:pt idx="6">
                  <c:v>2.3140787846670199E-2</c:v>
                </c:pt>
                <c:pt idx="7">
                  <c:v>2.0623564741211801E-2</c:v>
                </c:pt>
                <c:pt idx="8">
                  <c:v>2.1948419007242537E-2</c:v>
                </c:pt>
                <c:pt idx="9">
                  <c:v>2.1506800918565626E-2</c:v>
                </c:pt>
                <c:pt idx="10">
                  <c:v>2.177177177177177E-2</c:v>
                </c:pt>
                <c:pt idx="11">
                  <c:v>2.2169228051580992E-2</c:v>
                </c:pt>
                <c:pt idx="12">
                  <c:v>2.499558381911323E-2</c:v>
                </c:pt>
                <c:pt idx="13">
                  <c:v>3.0074191838897722E-2</c:v>
                </c:pt>
                <c:pt idx="14">
                  <c:v>3.6345168698109873E-2</c:v>
                </c:pt>
                <c:pt idx="15">
                  <c:v>5.0123653064829535E-2</c:v>
                </c:pt>
                <c:pt idx="16">
                  <c:v>8.5629747394453282E-2</c:v>
                </c:pt>
                <c:pt idx="17">
                  <c:v>0.10355944179473592</c:v>
                </c:pt>
                <c:pt idx="18">
                  <c:v>9.2121533298003891E-2</c:v>
                </c:pt>
                <c:pt idx="19">
                  <c:v>7.2646175587352063E-2</c:v>
                </c:pt>
                <c:pt idx="20">
                  <c:v>3.210563504681152E-2</c:v>
                </c:pt>
                <c:pt idx="21">
                  <c:v>1.0378025083907437E-2</c:v>
                </c:pt>
                <c:pt idx="22">
                  <c:v>6.6242713301536832E-3</c:v>
                </c:pt>
                <c:pt idx="23">
                  <c:v>4.6369899311075784E-3</c:v>
                </c:pt>
                <c:pt idx="24">
                  <c:v>1.7223105458399576E-3</c:v>
                </c:pt>
                <c:pt idx="25">
                  <c:v>1.3248542660307366E-3</c:v>
                </c:pt>
                <c:pt idx="26">
                  <c:v>1.2806924571630454E-3</c:v>
                </c:pt>
                <c:pt idx="27">
                  <c:v>1.0598834128245894E-3</c:v>
                </c:pt>
                <c:pt idx="28">
                  <c:v>1.0598834128245894E-3</c:v>
                </c:pt>
                <c:pt idx="29">
                  <c:v>8.8323617735382436E-4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1B-4CA4-88A9-E396877C0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154255"/>
        <c:axId val="410544703"/>
      </c:barChart>
      <c:catAx>
        <c:axId val="209715425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10544703"/>
        <c:crosses val="autoZero"/>
        <c:auto val="1"/>
        <c:lblAlgn val="ctr"/>
        <c:lblOffset val="100"/>
        <c:noMultiLvlLbl val="0"/>
      </c:catAx>
      <c:valAx>
        <c:axId val="410544703"/>
        <c:scaling>
          <c:orientation val="minMax"/>
          <c:max val="0.2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2097154255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>
                <a:effectLst/>
              </a:rPr>
              <a:t>0.0006 GLR Big Bubble ~5D [u] </a:t>
            </a:r>
            <a:endParaRPr lang="en-US" dirty="0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numRef>
              <c:f>Sheet6!$J$3:$J$26</c:f>
              <c:numCache>
                <c:formatCode>General</c:formatCode>
                <c:ptCount val="24"/>
                <c:pt idx="0">
                  <c:v>-3.1</c:v>
                </c:pt>
                <c:pt idx="1">
                  <c:v>-2.9</c:v>
                </c:pt>
                <c:pt idx="2">
                  <c:v>-2.7</c:v>
                </c:pt>
                <c:pt idx="3">
                  <c:v>-2.5</c:v>
                </c:pt>
                <c:pt idx="4">
                  <c:v>-2.2999999999999998</c:v>
                </c:pt>
                <c:pt idx="5">
                  <c:v>-2.1</c:v>
                </c:pt>
                <c:pt idx="6">
                  <c:v>-1.9</c:v>
                </c:pt>
                <c:pt idx="7">
                  <c:v>-1.7</c:v>
                </c:pt>
                <c:pt idx="8">
                  <c:v>-1.5</c:v>
                </c:pt>
                <c:pt idx="9">
                  <c:v>-1.3</c:v>
                </c:pt>
                <c:pt idx="10">
                  <c:v>-1.1000000000000001</c:v>
                </c:pt>
                <c:pt idx="11">
                  <c:v>-0.9</c:v>
                </c:pt>
                <c:pt idx="12">
                  <c:v>-0.7</c:v>
                </c:pt>
                <c:pt idx="13">
                  <c:v>-0.5</c:v>
                </c:pt>
                <c:pt idx="14">
                  <c:v>-0.3</c:v>
                </c:pt>
                <c:pt idx="15">
                  <c:v>-0.1</c:v>
                </c:pt>
                <c:pt idx="16">
                  <c:v>0.1</c:v>
                </c:pt>
                <c:pt idx="17">
                  <c:v>0.3</c:v>
                </c:pt>
                <c:pt idx="18">
                  <c:v>0.5</c:v>
                </c:pt>
                <c:pt idx="19">
                  <c:v>0.7</c:v>
                </c:pt>
                <c:pt idx="20">
                  <c:v>0.9</c:v>
                </c:pt>
                <c:pt idx="21">
                  <c:v>1.1000000000000001</c:v>
                </c:pt>
                <c:pt idx="22">
                  <c:v>1.3</c:v>
                </c:pt>
                <c:pt idx="23">
                  <c:v>1.5</c:v>
                </c:pt>
              </c:numCache>
            </c:numRef>
          </c:cat>
          <c:val>
            <c:numRef>
              <c:f>Sheet6!$L$4:$L$26</c:f>
              <c:numCache>
                <c:formatCode>0%</c:formatCode>
                <c:ptCount val="23"/>
                <c:pt idx="0">
                  <c:v>1.718148881335674E-3</c:v>
                </c:pt>
                <c:pt idx="1">
                  <c:v>1.9796063197997983E-3</c:v>
                </c:pt>
                <c:pt idx="2">
                  <c:v>2.0543084450752626E-3</c:v>
                </c:pt>
                <c:pt idx="3">
                  <c:v>2.6145743846412431E-3</c:v>
                </c:pt>
                <c:pt idx="4">
                  <c:v>3.1001381989317596E-3</c:v>
                </c:pt>
                <c:pt idx="5">
                  <c:v>4.0712658275127928E-3</c:v>
                </c:pt>
                <c:pt idx="6">
                  <c:v>4.4821275165278455E-3</c:v>
                </c:pt>
                <c:pt idx="7">
                  <c:v>5.0050423934560936E-3</c:v>
                </c:pt>
                <c:pt idx="8">
                  <c:v>8.0304784671123893E-3</c:v>
                </c:pt>
                <c:pt idx="9">
                  <c:v>1.0420946475927241E-2</c:v>
                </c:pt>
                <c:pt idx="10">
                  <c:v>1.1466776229783737E-2</c:v>
                </c:pt>
                <c:pt idx="11">
                  <c:v>2.12154035782318E-2</c:v>
                </c:pt>
                <c:pt idx="12">
                  <c:v>3.402681806297389E-2</c:v>
                </c:pt>
                <c:pt idx="13">
                  <c:v>5.2814402569753109E-2</c:v>
                </c:pt>
                <c:pt idx="14">
                  <c:v>0.12434168752100998</c:v>
                </c:pt>
                <c:pt idx="15">
                  <c:v>0.22317259926044897</c:v>
                </c:pt>
                <c:pt idx="16">
                  <c:v>0.19911851492174953</c:v>
                </c:pt>
                <c:pt idx="17">
                  <c:v>0.11418219848354685</c:v>
                </c:pt>
                <c:pt idx="18">
                  <c:v>6.2899189481940759E-2</c:v>
                </c:pt>
                <c:pt idx="19">
                  <c:v>4.3924849661972881E-2</c:v>
                </c:pt>
                <c:pt idx="20">
                  <c:v>2.9395286295895117E-2</c:v>
                </c:pt>
                <c:pt idx="21">
                  <c:v>2.1327456766144996E-2</c:v>
                </c:pt>
                <c:pt idx="22">
                  <c:v>1.8638180256228289E-2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C6-408E-B896-27C7F44D5E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2880031"/>
        <c:axId val="1358718319"/>
      </c:barChart>
      <c:catAx>
        <c:axId val="204288003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58718319"/>
        <c:crosses val="autoZero"/>
        <c:auto val="1"/>
        <c:lblAlgn val="ctr"/>
        <c:lblOffset val="100"/>
        <c:noMultiLvlLbl val="0"/>
      </c:catAx>
      <c:valAx>
        <c:axId val="1358718319"/>
        <c:scaling>
          <c:orientation val="minMax"/>
          <c:max val="0.60000000000000009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2042880031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0.0006 GLR Small Bubble ~7D [u] </a:t>
            </a:r>
            <a:endParaRPr lang="en-US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numRef>
              <c:f>'u components'!$I$12:$I$35</c:f>
              <c:numCache>
                <c:formatCode>General</c:formatCode>
                <c:ptCount val="24"/>
                <c:pt idx="0">
                  <c:v>-3.1</c:v>
                </c:pt>
                <c:pt idx="1">
                  <c:v>-2.9</c:v>
                </c:pt>
                <c:pt idx="2">
                  <c:v>-2.7</c:v>
                </c:pt>
                <c:pt idx="3">
                  <c:v>-2.5</c:v>
                </c:pt>
                <c:pt idx="4">
                  <c:v>-2.2999999999999998</c:v>
                </c:pt>
                <c:pt idx="5">
                  <c:v>-2.1</c:v>
                </c:pt>
                <c:pt idx="6">
                  <c:v>-1.9</c:v>
                </c:pt>
                <c:pt idx="7">
                  <c:v>-1.7</c:v>
                </c:pt>
                <c:pt idx="8">
                  <c:v>-1.5</c:v>
                </c:pt>
                <c:pt idx="9">
                  <c:v>-1.3</c:v>
                </c:pt>
                <c:pt idx="10">
                  <c:v>-1.1000000000000001</c:v>
                </c:pt>
                <c:pt idx="11">
                  <c:v>-0.9</c:v>
                </c:pt>
                <c:pt idx="12">
                  <c:v>-0.7</c:v>
                </c:pt>
                <c:pt idx="13">
                  <c:v>-0.5</c:v>
                </c:pt>
                <c:pt idx="14">
                  <c:v>-0.3</c:v>
                </c:pt>
                <c:pt idx="15">
                  <c:v>-0.1</c:v>
                </c:pt>
                <c:pt idx="16">
                  <c:v>0.1</c:v>
                </c:pt>
                <c:pt idx="17">
                  <c:v>0.3</c:v>
                </c:pt>
                <c:pt idx="18">
                  <c:v>0.5</c:v>
                </c:pt>
                <c:pt idx="19">
                  <c:v>0.7</c:v>
                </c:pt>
                <c:pt idx="20">
                  <c:v>0.9</c:v>
                </c:pt>
                <c:pt idx="21">
                  <c:v>1.1000000000000001</c:v>
                </c:pt>
                <c:pt idx="22">
                  <c:v>1.3</c:v>
                </c:pt>
                <c:pt idx="23">
                  <c:v>1.5</c:v>
                </c:pt>
              </c:numCache>
            </c:numRef>
          </c:cat>
          <c:val>
            <c:numRef>
              <c:f>'u components'!$K$12:$K$35</c:f>
              <c:numCache>
                <c:formatCode>0%</c:formatCode>
                <c:ptCount val="24"/>
                <c:pt idx="0">
                  <c:v>0</c:v>
                </c:pt>
                <c:pt idx="1">
                  <c:v>9.8092108489871989E-5</c:v>
                </c:pt>
                <c:pt idx="2">
                  <c:v>9.8092108489871989E-5</c:v>
                </c:pt>
                <c:pt idx="3">
                  <c:v>4.9046054244935994E-5</c:v>
                </c:pt>
                <c:pt idx="4">
                  <c:v>9.8092108489871989E-5</c:v>
                </c:pt>
                <c:pt idx="5">
                  <c:v>9.8092108489871989E-5</c:v>
                </c:pt>
                <c:pt idx="6">
                  <c:v>4.9046054244935994E-5</c:v>
                </c:pt>
                <c:pt idx="7">
                  <c:v>9.8092108489871989E-5</c:v>
                </c:pt>
                <c:pt idx="8">
                  <c:v>2.9427632546961599E-4</c:v>
                </c:pt>
                <c:pt idx="9">
                  <c:v>1.4713816273480799E-3</c:v>
                </c:pt>
                <c:pt idx="10">
                  <c:v>1.8637500613075677E-3</c:v>
                </c:pt>
                <c:pt idx="11">
                  <c:v>3.0899014174309678E-3</c:v>
                </c:pt>
                <c:pt idx="12">
                  <c:v>4.16891461081956E-3</c:v>
                </c:pt>
                <c:pt idx="13">
                  <c:v>1.0005395065966942E-2</c:v>
                </c:pt>
                <c:pt idx="14">
                  <c:v>1.8784638775810485E-2</c:v>
                </c:pt>
                <c:pt idx="15">
                  <c:v>8.823385158663985E-2</c:v>
                </c:pt>
                <c:pt idx="16">
                  <c:v>0.38756192064348421</c:v>
                </c:pt>
                <c:pt idx="17">
                  <c:v>0.35406346559419294</c:v>
                </c:pt>
                <c:pt idx="18">
                  <c:v>8.3525430379126006E-2</c:v>
                </c:pt>
                <c:pt idx="19">
                  <c:v>1.8245132179116191E-2</c:v>
                </c:pt>
                <c:pt idx="20">
                  <c:v>8.1906910589043119E-3</c:v>
                </c:pt>
                <c:pt idx="21">
                  <c:v>5.4441120211878953E-3</c:v>
                </c:pt>
                <c:pt idx="22">
                  <c:v>2.4032566580018638E-3</c:v>
                </c:pt>
                <c:pt idx="23">
                  <c:v>1.6675658443278238E-3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D-4FA7-AD1B-374D2828B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1614112"/>
        <c:axId val="2064820192"/>
      </c:barChart>
      <c:catAx>
        <c:axId val="1221614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64820192"/>
        <c:crosses val="autoZero"/>
        <c:auto val="1"/>
        <c:lblAlgn val="ctr"/>
        <c:lblOffset val="100"/>
        <c:noMultiLvlLbl val="0"/>
      </c:catAx>
      <c:valAx>
        <c:axId val="2064820192"/>
        <c:scaling>
          <c:orientation val="minMax"/>
          <c:max val="0.60000000000000009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1221614112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0.0006 GLR Small Bubble ~3D [u] </a:t>
            </a:r>
            <a:endParaRPr lang="en-US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numRef>
              <c:f>'u components'!$I$3:$I$26</c:f>
              <c:numCache>
                <c:formatCode>General</c:formatCode>
                <c:ptCount val="24"/>
                <c:pt idx="0">
                  <c:v>-3.1</c:v>
                </c:pt>
                <c:pt idx="1">
                  <c:v>-2.9</c:v>
                </c:pt>
                <c:pt idx="2">
                  <c:v>-2.7</c:v>
                </c:pt>
                <c:pt idx="3">
                  <c:v>-2.5</c:v>
                </c:pt>
                <c:pt idx="4">
                  <c:v>-2.2999999999999998</c:v>
                </c:pt>
                <c:pt idx="5">
                  <c:v>-2.1</c:v>
                </c:pt>
                <c:pt idx="6">
                  <c:v>-1.9</c:v>
                </c:pt>
                <c:pt idx="7">
                  <c:v>-1.7</c:v>
                </c:pt>
                <c:pt idx="8">
                  <c:v>-1.5</c:v>
                </c:pt>
                <c:pt idx="9">
                  <c:v>-1.3</c:v>
                </c:pt>
                <c:pt idx="10">
                  <c:v>-1.1000000000000001</c:v>
                </c:pt>
                <c:pt idx="11">
                  <c:v>-0.9</c:v>
                </c:pt>
                <c:pt idx="12">
                  <c:v>-0.7</c:v>
                </c:pt>
                <c:pt idx="13">
                  <c:v>-0.5</c:v>
                </c:pt>
                <c:pt idx="14">
                  <c:v>-0.3</c:v>
                </c:pt>
                <c:pt idx="15">
                  <c:v>-0.1</c:v>
                </c:pt>
                <c:pt idx="16">
                  <c:v>0.1</c:v>
                </c:pt>
                <c:pt idx="17">
                  <c:v>0.3</c:v>
                </c:pt>
                <c:pt idx="18">
                  <c:v>0.5</c:v>
                </c:pt>
                <c:pt idx="19">
                  <c:v>0.7</c:v>
                </c:pt>
                <c:pt idx="20">
                  <c:v>0.9</c:v>
                </c:pt>
                <c:pt idx="21">
                  <c:v>1.1000000000000001</c:v>
                </c:pt>
                <c:pt idx="22">
                  <c:v>1.3</c:v>
                </c:pt>
                <c:pt idx="23">
                  <c:v>1.5</c:v>
                </c:pt>
              </c:numCache>
            </c:numRef>
          </c:cat>
          <c:val>
            <c:numRef>
              <c:f>'u components'!$K$3:$K$26</c:f>
              <c:numCache>
                <c:formatCode>0.00%</c:formatCode>
                <c:ptCount val="24"/>
                <c:pt idx="0">
                  <c:v>0</c:v>
                </c:pt>
                <c:pt idx="1">
                  <c:v>6.666666666666667E-5</c:v>
                </c:pt>
                <c:pt idx="2">
                  <c:v>3.3333333333333335E-5</c:v>
                </c:pt>
                <c:pt idx="3">
                  <c:v>3.3333333333333335E-5</c:v>
                </c:pt>
                <c:pt idx="4">
                  <c:v>3.3333333333333335E-5</c:v>
                </c:pt>
                <c:pt idx="5">
                  <c:v>3.3333333333333335E-5</c:v>
                </c:pt>
                <c:pt idx="6">
                  <c:v>3.3333333333333335E-5</c:v>
                </c:pt>
                <c:pt idx="7">
                  <c:v>3.3333333333333335E-5</c:v>
                </c:pt>
                <c:pt idx="8">
                  <c:v>3.3333333333333335E-5</c:v>
                </c:pt>
                <c:pt idx="9">
                  <c:v>6.666666666666667E-5</c:v>
                </c:pt>
                <c:pt idx="10">
                  <c:v>1E-4</c:v>
                </c:pt>
                <c:pt idx="11">
                  <c:v>1E-4</c:v>
                </c:pt>
                <c:pt idx="12">
                  <c:v>1.3333333333333334E-4</c:v>
                </c:pt>
                <c:pt idx="13">
                  <c:v>5.9999999999999995E-4</c:v>
                </c:pt>
                <c:pt idx="14">
                  <c:v>1.9E-3</c:v>
                </c:pt>
                <c:pt idx="15">
                  <c:v>1.2566666666666667E-2</c:v>
                </c:pt>
                <c:pt idx="16">
                  <c:v>0.45713333333333334</c:v>
                </c:pt>
                <c:pt idx="17">
                  <c:v>0.50546666666666662</c:v>
                </c:pt>
                <c:pt idx="18">
                  <c:v>1.8966666666666666E-2</c:v>
                </c:pt>
                <c:pt idx="19">
                  <c:v>1.8333333333333333E-3</c:v>
                </c:pt>
                <c:pt idx="20">
                  <c:v>4.3333333333333331E-4</c:v>
                </c:pt>
                <c:pt idx="21">
                  <c:v>2.6666666666666668E-4</c:v>
                </c:pt>
                <c:pt idx="22">
                  <c:v>1.3333333333333334E-4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1-49CD-AC08-A3084674E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43214752"/>
        <c:axId val="1358144624"/>
      </c:barChart>
      <c:catAx>
        <c:axId val="1943214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58144624"/>
        <c:crosses val="autoZero"/>
        <c:auto val="1"/>
        <c:lblAlgn val="ctr"/>
        <c:lblOffset val="100"/>
        <c:noMultiLvlLbl val="0"/>
      </c:catAx>
      <c:valAx>
        <c:axId val="135814462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crossAx val="1943214752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0.0006 GLR Small Bubble ~3D [v] </a:t>
            </a:r>
            <a:endParaRPr lang="en-US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numRef>
              <c:f>'v components'!$I$4:$I$33</c:f>
              <c:numCache>
                <c:formatCode>General</c:formatCode>
                <c:ptCount val="30"/>
                <c:pt idx="0">
                  <c:v>0.25</c:v>
                </c:pt>
                <c:pt idx="1">
                  <c:v>0.75</c:v>
                </c:pt>
                <c:pt idx="2">
                  <c:v>1.25</c:v>
                </c:pt>
                <c:pt idx="3">
                  <c:v>1.75</c:v>
                </c:pt>
                <c:pt idx="4">
                  <c:v>2.25</c:v>
                </c:pt>
                <c:pt idx="5">
                  <c:v>2.75</c:v>
                </c:pt>
                <c:pt idx="6">
                  <c:v>3.25</c:v>
                </c:pt>
                <c:pt idx="7">
                  <c:v>3.75</c:v>
                </c:pt>
                <c:pt idx="8">
                  <c:v>4.25</c:v>
                </c:pt>
                <c:pt idx="9">
                  <c:v>4.75</c:v>
                </c:pt>
                <c:pt idx="10">
                  <c:v>5.25</c:v>
                </c:pt>
                <c:pt idx="11">
                  <c:v>5.75</c:v>
                </c:pt>
                <c:pt idx="12">
                  <c:v>6.25</c:v>
                </c:pt>
                <c:pt idx="13">
                  <c:v>6.75</c:v>
                </c:pt>
                <c:pt idx="14">
                  <c:v>7.25</c:v>
                </c:pt>
                <c:pt idx="15">
                  <c:v>7.75</c:v>
                </c:pt>
                <c:pt idx="16">
                  <c:v>8.25</c:v>
                </c:pt>
                <c:pt idx="17">
                  <c:v>8.75</c:v>
                </c:pt>
                <c:pt idx="18">
                  <c:v>9.25</c:v>
                </c:pt>
                <c:pt idx="19">
                  <c:v>9.75</c:v>
                </c:pt>
                <c:pt idx="20">
                  <c:v>10.25</c:v>
                </c:pt>
                <c:pt idx="21">
                  <c:v>10.75</c:v>
                </c:pt>
                <c:pt idx="22">
                  <c:v>11.25</c:v>
                </c:pt>
                <c:pt idx="23">
                  <c:v>11.75</c:v>
                </c:pt>
                <c:pt idx="24">
                  <c:v>12.25</c:v>
                </c:pt>
                <c:pt idx="25">
                  <c:v>12.75</c:v>
                </c:pt>
                <c:pt idx="26">
                  <c:v>13.25</c:v>
                </c:pt>
                <c:pt idx="27">
                  <c:v>13.75</c:v>
                </c:pt>
                <c:pt idx="28">
                  <c:v>14.25</c:v>
                </c:pt>
                <c:pt idx="29">
                  <c:v>14.75</c:v>
                </c:pt>
              </c:numCache>
            </c:numRef>
          </c:cat>
          <c:val>
            <c:numRef>
              <c:f>'v components'!$K$4:$K$33</c:f>
              <c:numCache>
                <c:formatCode>0.00%</c:formatCode>
                <c:ptCount val="30"/>
                <c:pt idx="0">
                  <c:v>4.3333333333333331E-3</c:v>
                </c:pt>
                <c:pt idx="1">
                  <c:v>3.0999999999999999E-3</c:v>
                </c:pt>
                <c:pt idx="2">
                  <c:v>4.7999999999999996E-3</c:v>
                </c:pt>
                <c:pt idx="3">
                  <c:v>5.7333333333333333E-3</c:v>
                </c:pt>
                <c:pt idx="4">
                  <c:v>9.4333333333333335E-3</c:v>
                </c:pt>
                <c:pt idx="5">
                  <c:v>1.2933333333333333E-2</c:v>
                </c:pt>
                <c:pt idx="6">
                  <c:v>1.6933333333333335E-2</c:v>
                </c:pt>
                <c:pt idx="7">
                  <c:v>1.9633333333333332E-2</c:v>
                </c:pt>
                <c:pt idx="8">
                  <c:v>2.4199999999999999E-2</c:v>
                </c:pt>
                <c:pt idx="9">
                  <c:v>2.5100000000000001E-2</c:v>
                </c:pt>
                <c:pt idx="10">
                  <c:v>2.6633333333333332E-2</c:v>
                </c:pt>
                <c:pt idx="11">
                  <c:v>3.0499999999999999E-2</c:v>
                </c:pt>
                <c:pt idx="12">
                  <c:v>3.6200000000000003E-2</c:v>
                </c:pt>
                <c:pt idx="13">
                  <c:v>4.0833333333333333E-2</c:v>
                </c:pt>
                <c:pt idx="14">
                  <c:v>4.5433333333333333E-2</c:v>
                </c:pt>
                <c:pt idx="15">
                  <c:v>5.9133333333333336E-2</c:v>
                </c:pt>
                <c:pt idx="16">
                  <c:v>7.0866666666666661E-2</c:v>
                </c:pt>
                <c:pt idx="17">
                  <c:v>9.3633333333333332E-2</c:v>
                </c:pt>
                <c:pt idx="18">
                  <c:v>0.10896666666666667</c:v>
                </c:pt>
                <c:pt idx="19">
                  <c:v>0.11916666666666667</c:v>
                </c:pt>
                <c:pt idx="20">
                  <c:v>0.11106666666666666</c:v>
                </c:pt>
                <c:pt idx="21">
                  <c:v>7.406666666666667E-2</c:v>
                </c:pt>
                <c:pt idx="22">
                  <c:v>3.9033333333333337E-2</c:v>
                </c:pt>
                <c:pt idx="23">
                  <c:v>1.6166666666666666E-2</c:v>
                </c:pt>
                <c:pt idx="24">
                  <c:v>7.6666666666666669E-4</c:v>
                </c:pt>
                <c:pt idx="25">
                  <c:v>5.9999999999999995E-4</c:v>
                </c:pt>
                <c:pt idx="26">
                  <c:v>5.9999999999999995E-4</c:v>
                </c:pt>
                <c:pt idx="27">
                  <c:v>3.3333333333333335E-5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45-4F2C-B746-532102076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4952920"/>
        <c:axId val="914953904"/>
      </c:barChart>
      <c:catAx>
        <c:axId val="914952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 Component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14953904"/>
        <c:crosses val="autoZero"/>
        <c:auto val="1"/>
        <c:lblAlgn val="ctr"/>
        <c:lblOffset val="100"/>
        <c:noMultiLvlLbl val="0"/>
      </c:catAx>
      <c:valAx>
        <c:axId val="914953904"/>
        <c:scaling>
          <c:orientation val="minMax"/>
          <c:max val="0.2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Percent</a:t>
                </a:r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crossAx val="914952920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 dirty="0">
                <a:effectLst/>
              </a:rPr>
              <a:t>0.0006 GLR Small Bubble ~5D [v] 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'v components'!$I$4:$I$33</c:f>
              <c:numCache>
                <c:formatCode>General</c:formatCode>
                <c:ptCount val="30"/>
                <c:pt idx="0">
                  <c:v>0.25</c:v>
                </c:pt>
                <c:pt idx="1">
                  <c:v>0.75</c:v>
                </c:pt>
                <c:pt idx="2">
                  <c:v>1.25</c:v>
                </c:pt>
                <c:pt idx="3">
                  <c:v>1.75</c:v>
                </c:pt>
                <c:pt idx="4">
                  <c:v>2.25</c:v>
                </c:pt>
                <c:pt idx="5">
                  <c:v>2.75</c:v>
                </c:pt>
                <c:pt idx="6">
                  <c:v>3.25</c:v>
                </c:pt>
                <c:pt idx="7">
                  <c:v>3.75</c:v>
                </c:pt>
                <c:pt idx="8">
                  <c:v>4.25</c:v>
                </c:pt>
                <c:pt idx="9">
                  <c:v>4.75</c:v>
                </c:pt>
                <c:pt idx="10">
                  <c:v>5.25</c:v>
                </c:pt>
                <c:pt idx="11">
                  <c:v>5.75</c:v>
                </c:pt>
                <c:pt idx="12">
                  <c:v>6.25</c:v>
                </c:pt>
                <c:pt idx="13">
                  <c:v>6.75</c:v>
                </c:pt>
                <c:pt idx="14">
                  <c:v>7.25</c:v>
                </c:pt>
                <c:pt idx="15">
                  <c:v>7.75</c:v>
                </c:pt>
                <c:pt idx="16">
                  <c:v>8.25</c:v>
                </c:pt>
                <c:pt idx="17">
                  <c:v>8.75</c:v>
                </c:pt>
                <c:pt idx="18">
                  <c:v>9.25</c:v>
                </c:pt>
                <c:pt idx="19">
                  <c:v>9.75</c:v>
                </c:pt>
                <c:pt idx="20">
                  <c:v>10.25</c:v>
                </c:pt>
                <c:pt idx="21">
                  <c:v>10.75</c:v>
                </c:pt>
                <c:pt idx="22">
                  <c:v>11.25</c:v>
                </c:pt>
                <c:pt idx="23">
                  <c:v>11.75</c:v>
                </c:pt>
                <c:pt idx="24">
                  <c:v>12.25</c:v>
                </c:pt>
                <c:pt idx="25">
                  <c:v>12.75</c:v>
                </c:pt>
                <c:pt idx="26">
                  <c:v>13.25</c:v>
                </c:pt>
                <c:pt idx="27">
                  <c:v>13.75</c:v>
                </c:pt>
                <c:pt idx="28">
                  <c:v>14.25</c:v>
                </c:pt>
                <c:pt idx="29">
                  <c:v>14.75</c:v>
                </c:pt>
              </c:numCache>
            </c:numRef>
          </c:cat>
          <c:val>
            <c:numRef>
              <c:f>'v components'!$K$3:$K$34</c:f>
              <c:numCache>
                <c:formatCode>0.00%</c:formatCode>
                <c:ptCount val="32"/>
                <c:pt idx="0">
                  <c:v>0</c:v>
                </c:pt>
                <c:pt idx="1">
                  <c:v>3.6666666666666667E-4</c:v>
                </c:pt>
                <c:pt idx="2">
                  <c:v>1.3333333333333334E-4</c:v>
                </c:pt>
                <c:pt idx="3">
                  <c:v>1.3333333333333334E-4</c:v>
                </c:pt>
                <c:pt idx="4">
                  <c:v>1.3333333333333334E-4</c:v>
                </c:pt>
                <c:pt idx="5">
                  <c:v>3.6666666666666667E-4</c:v>
                </c:pt>
                <c:pt idx="6">
                  <c:v>7.3333333333333334E-4</c:v>
                </c:pt>
                <c:pt idx="7">
                  <c:v>2.0999999999999999E-3</c:v>
                </c:pt>
                <c:pt idx="8">
                  <c:v>3.1333333333333335E-3</c:v>
                </c:pt>
                <c:pt idx="9">
                  <c:v>3.7666666666666669E-3</c:v>
                </c:pt>
                <c:pt idx="10">
                  <c:v>4.7333333333333333E-3</c:v>
                </c:pt>
                <c:pt idx="11">
                  <c:v>6.7000000000000002E-3</c:v>
                </c:pt>
                <c:pt idx="12">
                  <c:v>7.8333333333333328E-3</c:v>
                </c:pt>
                <c:pt idx="13">
                  <c:v>1.2866666666666667E-2</c:v>
                </c:pt>
                <c:pt idx="14">
                  <c:v>2.1600000000000001E-2</c:v>
                </c:pt>
                <c:pt idx="15">
                  <c:v>3.4533333333333333E-2</c:v>
                </c:pt>
                <c:pt idx="16">
                  <c:v>4.4900000000000002E-2</c:v>
                </c:pt>
                <c:pt idx="17">
                  <c:v>5.4666666666666669E-2</c:v>
                </c:pt>
                <c:pt idx="18">
                  <c:v>7.6433333333333339E-2</c:v>
                </c:pt>
                <c:pt idx="19">
                  <c:v>0.1226</c:v>
                </c:pt>
                <c:pt idx="20">
                  <c:v>0.17386666666666667</c:v>
                </c:pt>
                <c:pt idx="21">
                  <c:v>0.1724</c:v>
                </c:pt>
                <c:pt idx="22">
                  <c:v>0.14449999999999999</c:v>
                </c:pt>
                <c:pt idx="23">
                  <c:v>8.0600000000000005E-2</c:v>
                </c:pt>
                <c:pt idx="24">
                  <c:v>2.4566666666666667E-2</c:v>
                </c:pt>
                <c:pt idx="25">
                  <c:v>5.1666666666666666E-3</c:v>
                </c:pt>
                <c:pt idx="26">
                  <c:v>5.6666666666666671E-4</c:v>
                </c:pt>
                <c:pt idx="27">
                  <c:v>2.0000000000000001E-4</c:v>
                </c:pt>
                <c:pt idx="28">
                  <c:v>2.6666666666666668E-4</c:v>
                </c:pt>
                <c:pt idx="29">
                  <c:v>6.666666666666667E-5</c:v>
                </c:pt>
                <c:pt idx="30">
                  <c:v>6.666666666666667E-5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EB-44F5-9DDA-0F69EC75AB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7703296"/>
        <c:axId val="627709200"/>
      </c:barChart>
      <c:catAx>
        <c:axId val="627703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27709200"/>
        <c:crosses val="autoZero"/>
        <c:auto val="1"/>
        <c:lblAlgn val="ctr"/>
        <c:lblOffset val="100"/>
        <c:noMultiLvlLbl val="0"/>
      </c:catAx>
      <c:valAx>
        <c:axId val="627709200"/>
        <c:scaling>
          <c:orientation val="minMax"/>
          <c:max val="0.2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crossAx val="627703296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0.0006 GLR Small Bubble ~5D [u] </a:t>
            </a:r>
            <a:endParaRPr lang="en-US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numRef>
              <c:f>'u component'!$I$3:$I$26</c:f>
              <c:numCache>
                <c:formatCode>General</c:formatCode>
                <c:ptCount val="24"/>
                <c:pt idx="0">
                  <c:v>-3.1</c:v>
                </c:pt>
                <c:pt idx="1">
                  <c:v>-2.9</c:v>
                </c:pt>
                <c:pt idx="2">
                  <c:v>-2.7</c:v>
                </c:pt>
                <c:pt idx="3">
                  <c:v>-2.5</c:v>
                </c:pt>
                <c:pt idx="4">
                  <c:v>-2.2999999999999998</c:v>
                </c:pt>
                <c:pt idx="5">
                  <c:v>-2.1</c:v>
                </c:pt>
                <c:pt idx="6">
                  <c:v>-1.9</c:v>
                </c:pt>
                <c:pt idx="7">
                  <c:v>-1.7</c:v>
                </c:pt>
                <c:pt idx="8">
                  <c:v>-1.5</c:v>
                </c:pt>
                <c:pt idx="9">
                  <c:v>-1.3</c:v>
                </c:pt>
                <c:pt idx="10">
                  <c:v>-1.1000000000000001</c:v>
                </c:pt>
                <c:pt idx="11">
                  <c:v>-0.9</c:v>
                </c:pt>
                <c:pt idx="12">
                  <c:v>-0.7</c:v>
                </c:pt>
                <c:pt idx="13">
                  <c:v>-0.5</c:v>
                </c:pt>
                <c:pt idx="14">
                  <c:v>-0.3</c:v>
                </c:pt>
                <c:pt idx="15">
                  <c:v>-0.1</c:v>
                </c:pt>
                <c:pt idx="16">
                  <c:v>0.1</c:v>
                </c:pt>
                <c:pt idx="17">
                  <c:v>0.3</c:v>
                </c:pt>
                <c:pt idx="18">
                  <c:v>0.5</c:v>
                </c:pt>
                <c:pt idx="19">
                  <c:v>0.7</c:v>
                </c:pt>
                <c:pt idx="20">
                  <c:v>0.9</c:v>
                </c:pt>
                <c:pt idx="21">
                  <c:v>1.1000000000000001</c:v>
                </c:pt>
                <c:pt idx="22">
                  <c:v>1.3</c:v>
                </c:pt>
                <c:pt idx="23">
                  <c:v>1.5</c:v>
                </c:pt>
              </c:numCache>
            </c:numRef>
          </c:cat>
          <c:val>
            <c:numRef>
              <c:f>'u component'!$K$3:$K$26</c:f>
              <c:numCache>
                <c:formatCode>0.00%</c:formatCode>
                <c:ptCount val="24"/>
                <c:pt idx="0">
                  <c:v>8.3333333333333339E-4</c:v>
                </c:pt>
                <c:pt idx="1">
                  <c:v>2.3333333333333333E-4</c:v>
                </c:pt>
                <c:pt idx="2">
                  <c:v>2.3333333333333333E-4</c:v>
                </c:pt>
                <c:pt idx="3">
                  <c:v>2.6666666666666668E-4</c:v>
                </c:pt>
                <c:pt idx="4">
                  <c:v>2.9999999999999997E-4</c:v>
                </c:pt>
                <c:pt idx="5">
                  <c:v>2.3333333333333333E-4</c:v>
                </c:pt>
                <c:pt idx="6">
                  <c:v>2.0000000000000001E-4</c:v>
                </c:pt>
                <c:pt idx="7">
                  <c:v>2.9999999999999997E-4</c:v>
                </c:pt>
                <c:pt idx="8">
                  <c:v>4.0000000000000002E-4</c:v>
                </c:pt>
                <c:pt idx="9">
                  <c:v>4.0000000000000002E-4</c:v>
                </c:pt>
                <c:pt idx="10">
                  <c:v>3.6666666666666667E-4</c:v>
                </c:pt>
                <c:pt idx="11">
                  <c:v>3.3333333333333332E-4</c:v>
                </c:pt>
                <c:pt idx="12">
                  <c:v>4.0000000000000002E-4</c:v>
                </c:pt>
                <c:pt idx="13">
                  <c:v>4.6666666666666666E-4</c:v>
                </c:pt>
                <c:pt idx="14">
                  <c:v>1.4333333333333333E-3</c:v>
                </c:pt>
                <c:pt idx="15">
                  <c:v>2.3333333333333334E-2</c:v>
                </c:pt>
                <c:pt idx="16">
                  <c:v>0.46360000000000001</c:v>
                </c:pt>
                <c:pt idx="17">
                  <c:v>0.47486666666666666</c:v>
                </c:pt>
                <c:pt idx="18">
                  <c:v>2.3466666666666667E-2</c:v>
                </c:pt>
                <c:pt idx="19">
                  <c:v>5.1999999999999998E-3</c:v>
                </c:pt>
                <c:pt idx="20">
                  <c:v>1.0333333333333334E-3</c:v>
                </c:pt>
                <c:pt idx="21">
                  <c:v>4.6666666666666666E-4</c:v>
                </c:pt>
                <c:pt idx="22">
                  <c:v>6.666666666666667E-5</c:v>
                </c:pt>
                <c:pt idx="23">
                  <c:v>1.3333333333333334E-4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8C-4746-BCBC-F20E346518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0017104"/>
        <c:axId val="783911632"/>
      </c:barChart>
      <c:catAx>
        <c:axId val="2040017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83911632"/>
        <c:crosses val="autoZero"/>
        <c:auto val="1"/>
        <c:lblAlgn val="ctr"/>
        <c:lblOffset val="100"/>
        <c:noMultiLvlLbl val="0"/>
      </c:catAx>
      <c:valAx>
        <c:axId val="783911632"/>
        <c:scaling>
          <c:orientation val="minMax"/>
          <c:max val="0.60000000000000009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crossAx val="2040017104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>
                <a:effectLst/>
              </a:rPr>
              <a:t>0.0006 GLR Big Bubble ~3D [u] </a:t>
            </a:r>
            <a:endParaRPr lang="en-US" dirty="0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'U component'!$I$4:$I$26</c:f>
              <c:numCache>
                <c:formatCode>General</c:formatCode>
                <c:ptCount val="23"/>
                <c:pt idx="0">
                  <c:v>-2.9</c:v>
                </c:pt>
                <c:pt idx="1">
                  <c:v>-2.7</c:v>
                </c:pt>
                <c:pt idx="2">
                  <c:v>-2.5</c:v>
                </c:pt>
                <c:pt idx="3">
                  <c:v>-2.2999999999999998</c:v>
                </c:pt>
                <c:pt idx="4">
                  <c:v>-2.1</c:v>
                </c:pt>
                <c:pt idx="5">
                  <c:v>-1.9</c:v>
                </c:pt>
                <c:pt idx="6">
                  <c:v>-1.7</c:v>
                </c:pt>
                <c:pt idx="7">
                  <c:v>-1.5</c:v>
                </c:pt>
                <c:pt idx="8">
                  <c:v>-1.3</c:v>
                </c:pt>
                <c:pt idx="9">
                  <c:v>-1.1000000000000001</c:v>
                </c:pt>
                <c:pt idx="10">
                  <c:v>-0.9</c:v>
                </c:pt>
                <c:pt idx="11">
                  <c:v>-0.7</c:v>
                </c:pt>
                <c:pt idx="12">
                  <c:v>-0.5</c:v>
                </c:pt>
                <c:pt idx="13">
                  <c:v>-0.3</c:v>
                </c:pt>
                <c:pt idx="14">
                  <c:v>-0.1</c:v>
                </c:pt>
                <c:pt idx="15">
                  <c:v>0.1</c:v>
                </c:pt>
                <c:pt idx="16">
                  <c:v>0.3</c:v>
                </c:pt>
                <c:pt idx="17">
                  <c:v>0.5</c:v>
                </c:pt>
                <c:pt idx="18">
                  <c:v>0.7</c:v>
                </c:pt>
                <c:pt idx="19">
                  <c:v>0.9</c:v>
                </c:pt>
                <c:pt idx="20">
                  <c:v>1.1000000000000001</c:v>
                </c:pt>
                <c:pt idx="21">
                  <c:v>1.3</c:v>
                </c:pt>
                <c:pt idx="22">
                  <c:v>1.5</c:v>
                </c:pt>
              </c:numCache>
            </c:numRef>
          </c:cat>
          <c:val>
            <c:numRef>
              <c:f>'U component'!$K$4:$K$26</c:f>
              <c:numCache>
                <c:formatCode>0%</c:formatCode>
                <c:ptCount val="23"/>
                <c:pt idx="0">
                  <c:v>1.4230823964707557E-3</c:v>
                </c:pt>
                <c:pt idx="1">
                  <c:v>1.4230823964707557E-3</c:v>
                </c:pt>
                <c:pt idx="2">
                  <c:v>1.5653906361178312E-3</c:v>
                </c:pt>
                <c:pt idx="3">
                  <c:v>1.5653906361178312E-3</c:v>
                </c:pt>
                <c:pt idx="4">
                  <c:v>1.4230823964707557E-3</c:v>
                </c:pt>
                <c:pt idx="5">
                  <c:v>2.5615483136473601E-3</c:v>
                </c:pt>
                <c:pt idx="6">
                  <c:v>3.1307812722356624E-3</c:v>
                </c:pt>
                <c:pt idx="7">
                  <c:v>4.1269389497651911E-3</c:v>
                </c:pt>
                <c:pt idx="8">
                  <c:v>5.5500213462359466E-3</c:v>
                </c:pt>
                <c:pt idx="9">
                  <c:v>5.5500213462359466E-3</c:v>
                </c:pt>
                <c:pt idx="10">
                  <c:v>8.3961861391774577E-3</c:v>
                </c:pt>
                <c:pt idx="11">
                  <c:v>1.3803899245766331E-2</c:v>
                </c:pt>
                <c:pt idx="12">
                  <c:v>2.433470897964992E-2</c:v>
                </c:pt>
                <c:pt idx="13">
                  <c:v>4.3546321332005124E-2</c:v>
                </c:pt>
                <c:pt idx="14">
                  <c:v>0.15938522840472463</c:v>
                </c:pt>
                <c:pt idx="15">
                  <c:v>0.2440586309947346</c:v>
                </c:pt>
                <c:pt idx="16">
                  <c:v>0.22470471040273232</c:v>
                </c:pt>
                <c:pt idx="17">
                  <c:v>0.11455813291589582</c:v>
                </c:pt>
                <c:pt idx="18">
                  <c:v>4.8811726198946921E-2</c:v>
                </c:pt>
                <c:pt idx="19">
                  <c:v>2.8603956169062188E-2</c:v>
                </c:pt>
                <c:pt idx="20">
                  <c:v>1.6792372278354915E-2</c:v>
                </c:pt>
                <c:pt idx="21">
                  <c:v>1.0815426213177742E-2</c:v>
                </c:pt>
                <c:pt idx="22">
                  <c:v>1.1953892130354348E-2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5D-4A51-B3D3-73D9F91ED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2886431"/>
        <c:axId val="10868303"/>
      </c:barChart>
      <c:catAx>
        <c:axId val="204288643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868303"/>
        <c:crosses val="autoZero"/>
        <c:auto val="1"/>
        <c:lblAlgn val="ctr"/>
        <c:lblOffset val="100"/>
        <c:noMultiLvlLbl val="0"/>
      </c:catAx>
      <c:valAx>
        <c:axId val="10868303"/>
        <c:scaling>
          <c:orientation val="minMax"/>
          <c:max val="0.60000000000000009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2042886431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0.0006 GLR Big Bubble ~3D [v] </a:t>
            </a:r>
            <a:endParaRPr lang="en-US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numRef>
              <c:f>'V Component'!$I$4:$I$33</c:f>
              <c:numCache>
                <c:formatCode>General</c:formatCode>
                <c:ptCount val="30"/>
                <c:pt idx="1">
                  <c:v>0.25</c:v>
                </c:pt>
                <c:pt idx="2">
                  <c:v>0.75</c:v>
                </c:pt>
                <c:pt idx="3">
                  <c:v>1.25</c:v>
                </c:pt>
                <c:pt idx="4">
                  <c:v>1.75</c:v>
                </c:pt>
                <c:pt idx="5">
                  <c:v>2.25</c:v>
                </c:pt>
                <c:pt idx="6">
                  <c:v>2.75</c:v>
                </c:pt>
                <c:pt idx="7">
                  <c:v>3.25</c:v>
                </c:pt>
                <c:pt idx="8">
                  <c:v>3.75</c:v>
                </c:pt>
                <c:pt idx="9">
                  <c:v>4.25</c:v>
                </c:pt>
                <c:pt idx="10">
                  <c:v>4.75</c:v>
                </c:pt>
                <c:pt idx="11">
                  <c:v>5.25</c:v>
                </c:pt>
                <c:pt idx="12">
                  <c:v>5.75</c:v>
                </c:pt>
                <c:pt idx="13">
                  <c:v>6.25</c:v>
                </c:pt>
                <c:pt idx="14">
                  <c:v>6.75</c:v>
                </c:pt>
                <c:pt idx="15">
                  <c:v>7.25</c:v>
                </c:pt>
                <c:pt idx="16">
                  <c:v>7.75</c:v>
                </c:pt>
                <c:pt idx="17">
                  <c:v>8.25</c:v>
                </c:pt>
                <c:pt idx="18">
                  <c:v>8.75</c:v>
                </c:pt>
                <c:pt idx="19">
                  <c:v>9.25</c:v>
                </c:pt>
                <c:pt idx="20">
                  <c:v>9.75</c:v>
                </c:pt>
                <c:pt idx="21">
                  <c:v>10.25</c:v>
                </c:pt>
                <c:pt idx="22">
                  <c:v>10.75</c:v>
                </c:pt>
                <c:pt idx="23">
                  <c:v>11.25</c:v>
                </c:pt>
                <c:pt idx="24">
                  <c:v>11.75</c:v>
                </c:pt>
                <c:pt idx="25">
                  <c:v>12.25</c:v>
                </c:pt>
                <c:pt idx="26">
                  <c:v>12.75</c:v>
                </c:pt>
                <c:pt idx="27">
                  <c:v>13.25</c:v>
                </c:pt>
                <c:pt idx="28">
                  <c:v>13.75</c:v>
                </c:pt>
                <c:pt idx="29">
                  <c:v>14.25</c:v>
                </c:pt>
              </c:numCache>
            </c:numRef>
          </c:cat>
          <c:val>
            <c:numRef>
              <c:f>'V Component'!$K$4:$K$33</c:f>
              <c:numCache>
                <c:formatCode>0%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2E-3</c:v>
                </c:pt>
                <c:pt idx="3">
                  <c:v>7.1428571428571429E-4</c:v>
                </c:pt>
                <c:pt idx="4">
                  <c:v>8.571428571428571E-4</c:v>
                </c:pt>
                <c:pt idx="5">
                  <c:v>1.5714285714285715E-3</c:v>
                </c:pt>
                <c:pt idx="6">
                  <c:v>1.4285714285714286E-3</c:v>
                </c:pt>
                <c:pt idx="7">
                  <c:v>2E-3</c:v>
                </c:pt>
                <c:pt idx="8">
                  <c:v>2.142857142857143E-3</c:v>
                </c:pt>
                <c:pt idx="9">
                  <c:v>2.142857142857143E-3</c:v>
                </c:pt>
                <c:pt idx="10">
                  <c:v>3.142857142857143E-3</c:v>
                </c:pt>
                <c:pt idx="11">
                  <c:v>4.2857142857142859E-3</c:v>
                </c:pt>
                <c:pt idx="12">
                  <c:v>6.1428571428571426E-3</c:v>
                </c:pt>
                <c:pt idx="13">
                  <c:v>1.0857142857142857E-2</c:v>
                </c:pt>
                <c:pt idx="14">
                  <c:v>2.0285714285714285E-2</c:v>
                </c:pt>
                <c:pt idx="15">
                  <c:v>3.9E-2</c:v>
                </c:pt>
                <c:pt idx="16">
                  <c:v>6.4571428571428571E-2</c:v>
                </c:pt>
                <c:pt idx="17">
                  <c:v>0.12885714285714286</c:v>
                </c:pt>
                <c:pt idx="18">
                  <c:v>0.19428571428571428</c:v>
                </c:pt>
                <c:pt idx="19">
                  <c:v>0.18785714285714286</c:v>
                </c:pt>
                <c:pt idx="20">
                  <c:v>0.15414285714285714</c:v>
                </c:pt>
                <c:pt idx="21">
                  <c:v>0.11157142857142857</c:v>
                </c:pt>
                <c:pt idx="22">
                  <c:v>3.5142857142857142E-2</c:v>
                </c:pt>
                <c:pt idx="23">
                  <c:v>1.6428571428571428E-2</c:v>
                </c:pt>
                <c:pt idx="24">
                  <c:v>6.4285714285714285E-3</c:v>
                </c:pt>
                <c:pt idx="25">
                  <c:v>1.7142857142857142E-3</c:v>
                </c:pt>
                <c:pt idx="26">
                  <c:v>1.2857142857142856E-3</c:v>
                </c:pt>
                <c:pt idx="27">
                  <c:v>4.2857142857142855E-4</c:v>
                </c:pt>
                <c:pt idx="28">
                  <c:v>1.4285714285714287E-4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5-4C49-A7AC-765D25120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089855"/>
        <c:axId val="1976957199"/>
      </c:barChart>
      <c:catAx>
        <c:axId val="209708985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976957199"/>
        <c:crosses val="autoZero"/>
        <c:auto val="1"/>
        <c:lblAlgn val="ctr"/>
        <c:lblOffset val="100"/>
        <c:noMultiLvlLbl val="0"/>
      </c:catAx>
      <c:valAx>
        <c:axId val="1976957199"/>
        <c:scaling>
          <c:orientation val="minMax"/>
          <c:max val="0.2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2097089855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0.0006 GLR Big Bubble ~7D [u] </a:t>
            </a:r>
            <a:endParaRPr lang="en-US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numRef>
              <c:f>'u component'!$I$4:$I$26</c:f>
              <c:numCache>
                <c:formatCode>General</c:formatCode>
                <c:ptCount val="23"/>
                <c:pt idx="0">
                  <c:v>-2.9</c:v>
                </c:pt>
                <c:pt idx="1">
                  <c:v>-2.7</c:v>
                </c:pt>
                <c:pt idx="2">
                  <c:v>-2.5</c:v>
                </c:pt>
                <c:pt idx="3">
                  <c:v>-2.2999999999999998</c:v>
                </c:pt>
                <c:pt idx="4">
                  <c:v>-2.1</c:v>
                </c:pt>
                <c:pt idx="5">
                  <c:v>-1.9</c:v>
                </c:pt>
                <c:pt idx="6">
                  <c:v>-1.7</c:v>
                </c:pt>
                <c:pt idx="7">
                  <c:v>-1.5</c:v>
                </c:pt>
                <c:pt idx="8">
                  <c:v>-1.3</c:v>
                </c:pt>
                <c:pt idx="9">
                  <c:v>-1.1000000000000001</c:v>
                </c:pt>
                <c:pt idx="10">
                  <c:v>-0.9</c:v>
                </c:pt>
                <c:pt idx="11">
                  <c:v>-0.7</c:v>
                </c:pt>
                <c:pt idx="12">
                  <c:v>-0.5</c:v>
                </c:pt>
                <c:pt idx="13">
                  <c:v>-0.3</c:v>
                </c:pt>
                <c:pt idx="14">
                  <c:v>-0.1</c:v>
                </c:pt>
                <c:pt idx="15">
                  <c:v>0.1</c:v>
                </c:pt>
                <c:pt idx="16">
                  <c:v>0.3</c:v>
                </c:pt>
                <c:pt idx="17">
                  <c:v>0.5</c:v>
                </c:pt>
                <c:pt idx="18">
                  <c:v>0.7</c:v>
                </c:pt>
                <c:pt idx="19">
                  <c:v>0.9</c:v>
                </c:pt>
                <c:pt idx="20">
                  <c:v>1.1000000000000001</c:v>
                </c:pt>
                <c:pt idx="21">
                  <c:v>1.3</c:v>
                </c:pt>
                <c:pt idx="22">
                  <c:v>1.5</c:v>
                </c:pt>
              </c:numCache>
            </c:numRef>
          </c:cat>
          <c:val>
            <c:numRef>
              <c:f>'u component'!$K$4:$K$26</c:f>
              <c:numCache>
                <c:formatCode>0%</c:formatCode>
                <c:ptCount val="23"/>
                <c:pt idx="0">
                  <c:v>2.4650464122019798E-3</c:v>
                </c:pt>
                <c:pt idx="1">
                  <c:v>2.6961445133459154E-3</c:v>
                </c:pt>
                <c:pt idx="2">
                  <c:v>4.0442167700188731E-3</c:v>
                </c:pt>
                <c:pt idx="3">
                  <c:v>4.1597658205908411E-3</c:v>
                </c:pt>
                <c:pt idx="4">
                  <c:v>4.3908639217347762E-3</c:v>
                </c:pt>
                <c:pt idx="5">
                  <c:v>6.2011323806956051E-3</c:v>
                </c:pt>
                <c:pt idx="6">
                  <c:v>8.0114008396564348E-3</c:v>
                </c:pt>
                <c:pt idx="7">
                  <c:v>1.2286715710819242E-2</c:v>
                </c:pt>
                <c:pt idx="8">
                  <c:v>1.3673304317682856E-2</c:v>
                </c:pt>
                <c:pt idx="9">
                  <c:v>1.9835920348187805E-2</c:v>
                </c:pt>
                <c:pt idx="10">
                  <c:v>1.9489273196471903E-2</c:v>
                </c:pt>
                <c:pt idx="11">
                  <c:v>2.7616223086700305E-2</c:v>
                </c:pt>
                <c:pt idx="12">
                  <c:v>4.2059854408196276E-2</c:v>
                </c:pt>
                <c:pt idx="13">
                  <c:v>7.8111158186650237E-2</c:v>
                </c:pt>
                <c:pt idx="14">
                  <c:v>0.12637214497554211</c:v>
                </c:pt>
                <c:pt idx="15">
                  <c:v>0.16604398567191772</c:v>
                </c:pt>
                <c:pt idx="16">
                  <c:v>0.14848052998497863</c:v>
                </c:pt>
                <c:pt idx="17">
                  <c:v>0.10183722990409429</c:v>
                </c:pt>
                <c:pt idx="18">
                  <c:v>6.1202480452952276E-2</c:v>
                </c:pt>
                <c:pt idx="19">
                  <c:v>4.7683241536032046E-2</c:v>
                </c:pt>
                <c:pt idx="20">
                  <c:v>3.5550591225975425E-2</c:v>
                </c:pt>
                <c:pt idx="21">
                  <c:v>2.7693255787081615E-2</c:v>
                </c:pt>
                <c:pt idx="22">
                  <c:v>2.2300966760389784E-2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F6-44C8-ADBD-2B09EF50F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7130255"/>
        <c:axId val="1976940975"/>
      </c:barChart>
      <c:catAx>
        <c:axId val="209713025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976940975"/>
        <c:crosses val="autoZero"/>
        <c:auto val="1"/>
        <c:lblAlgn val="ctr"/>
        <c:lblOffset val="100"/>
        <c:noMultiLvlLbl val="0"/>
      </c:catAx>
      <c:valAx>
        <c:axId val="1976940975"/>
        <c:scaling>
          <c:orientation val="minMax"/>
          <c:max val="0.60000000000000009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2097130255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872-C78E-4F17-9488-DB8098C92F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3A37-52D1-42B9-966A-89E13789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872-C78E-4F17-9488-DB8098C92F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3A37-52D1-42B9-966A-89E13789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872-C78E-4F17-9488-DB8098C92F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3A37-52D1-42B9-966A-89E13789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872-C78E-4F17-9488-DB8098C92F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3A37-52D1-42B9-966A-89E13789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872-C78E-4F17-9488-DB8098C92F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3A37-52D1-42B9-966A-89E13789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872-C78E-4F17-9488-DB8098C92F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3A37-52D1-42B9-966A-89E13789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872-C78E-4F17-9488-DB8098C92F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3A37-52D1-42B9-966A-89E13789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5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872-C78E-4F17-9488-DB8098C92F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3A37-52D1-42B9-966A-89E13789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872-C78E-4F17-9488-DB8098C92F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3A37-52D1-42B9-966A-89E13789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872-C78E-4F17-9488-DB8098C92F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3A37-52D1-42B9-966A-89E13789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872-C78E-4F17-9488-DB8098C92F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F3A37-52D1-42B9-966A-89E13789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30872-C78E-4F17-9488-DB8098C92FF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F3A37-52D1-42B9-966A-89E13789C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9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10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9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11" Type="http://schemas.openxmlformats.org/officeDocument/2006/relationships/chart" Target="../charts/chart8.xml"/><Relationship Id="rId5" Type="http://schemas.openxmlformats.org/officeDocument/2006/relationships/chart" Target="../charts/chart3.xml"/><Relationship Id="rId15" Type="http://schemas.openxmlformats.org/officeDocument/2006/relationships/chart" Target="../charts/chart12.xml"/><Relationship Id="rId10" Type="http://schemas.openxmlformats.org/officeDocument/2006/relationships/chart" Target="../charts/chart7.xml"/><Relationship Id="rId4" Type="http://schemas.openxmlformats.org/officeDocument/2006/relationships/chart" Target="../charts/chart2.xml"/><Relationship Id="rId9" Type="http://schemas.openxmlformats.org/officeDocument/2006/relationships/image" Target="../media/image2.png"/><Relationship Id="rId1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909"/>
            <a:ext cx="7315200" cy="2973658"/>
          </a:xfrm>
          <a:prstGeom prst="rect">
            <a:avLst/>
          </a:prstGeom>
        </p:spPr>
      </p:pic>
      <p:sp>
        <p:nvSpPr>
          <p:cNvPr id="7" name="Shape 89"/>
          <p:cNvSpPr txBox="1"/>
          <p:nvPr/>
        </p:nvSpPr>
        <p:spPr>
          <a:xfrm>
            <a:off x="7315200" y="171008"/>
            <a:ext cx="29578852" cy="1323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800" b="1" dirty="0">
                <a:solidFill>
                  <a:schemeClr val="dk1"/>
                </a:solidFill>
                <a:latin typeface="AvenirNext LT Pro Medium" panose="020B0803020202020204" pitchFamily="34" charset="0"/>
                <a:ea typeface="Arial"/>
                <a:cs typeface="Arial"/>
                <a:sym typeface="Arial"/>
              </a:rPr>
              <a:t>Effect of Bubble Size and Gas-to-Liquid Ratio on the Velocity Distribution of an Effervescent Jet</a:t>
            </a:r>
            <a:endParaRPr lang="en-US" sz="8800" b="1" i="0" u="none" strike="noStrike" cap="none" dirty="0">
              <a:solidFill>
                <a:schemeClr val="dk1"/>
              </a:solidFill>
              <a:latin typeface="AvenirNext LT Pro Medium" panose="020B08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" name="Shape 90"/>
          <p:cNvSpPr txBox="1"/>
          <p:nvPr/>
        </p:nvSpPr>
        <p:spPr>
          <a:xfrm>
            <a:off x="159026" y="2962415"/>
            <a:ext cx="43891200" cy="25853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5400" b="0" i="0" u="none" strike="noStrike" cap="none" baseline="30000" dirty="0">
              <a:solidFill>
                <a:schemeClr val="dk1"/>
              </a:solidFill>
              <a:latin typeface="AvenirNext LT Pro Regular" panose="020B0503020202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0" b="0" i="0" u="none" strike="noStrike" cap="none" baseline="30000" dirty="0">
                <a:solidFill>
                  <a:schemeClr val="dk1"/>
                </a:solidFill>
                <a:latin typeface="AvenirNext LT Pro Regular" panose="020B0503020202020204" pitchFamily="34" charset="0"/>
                <a:ea typeface="Arial"/>
                <a:cs typeface="Arial"/>
                <a:sym typeface="Arial"/>
              </a:rPr>
              <a:t>Samuel Johnson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0" b="0" i="0" u="none" strike="noStrike" cap="none" baseline="30000" dirty="0">
                <a:solidFill>
                  <a:schemeClr val="dk1"/>
                </a:solidFill>
                <a:latin typeface="AvenirNext LT Pro Regular" panose="020B0503020202020204" pitchFamily="34" charset="0"/>
                <a:ea typeface="Arial"/>
                <a:cs typeface="Arial"/>
                <a:sym typeface="Arial"/>
              </a:rPr>
              <a:t>Under Direction of Professor Thomas Shepard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AvenirNext LT Pro Regular" panose="020B0503020202020204" pitchFamily="34" charset="0"/>
                <a:ea typeface="Arial"/>
                <a:cs typeface="Arial"/>
                <a:sym typeface="Arial"/>
              </a:rPr>
              <a:t>University of St. Thomas, St. Paul, Minnesota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venirNext LT Pro Regular" panose="020B0503020202020204" pitchFamily="34" charset="0"/>
                <a:ea typeface="Arial"/>
                <a:cs typeface="Arial"/>
                <a:sym typeface="Arial"/>
              </a:rPr>
              <a:t>This research was made possible in part by the Undergraduate Research Opportunities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272" y="8234546"/>
            <a:ext cx="13414248" cy="1766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The goal of this research is to document how velocity of an effervescent jet is affected by distance, bubble size and gas-to-liquid ratio (GLR) within a jet.</a:t>
            </a:r>
          </a:p>
          <a:p>
            <a:endParaRPr lang="en-US" sz="6600" dirty="0"/>
          </a:p>
          <a:p>
            <a:r>
              <a:rPr lang="en-US" sz="6600" dirty="0"/>
              <a:t>Air was injected perpendicular to liquid flow and recorded with a high-speed video. Controlling the amount of air injected allowed for manipulation of the GLR and bubble sizes of each jet flow trial.</a:t>
            </a:r>
          </a:p>
          <a:p>
            <a:endParaRPr lang="en-US" sz="6600" dirty="0"/>
          </a:p>
          <a:p>
            <a:r>
              <a:rPr lang="en-US" sz="6600" dirty="0"/>
              <a:t>GLRs ranged from 0.0006 to 0.0023, and bubble diameters of 0.258(mm) and 1.748(mm).</a:t>
            </a:r>
          </a:p>
          <a:p>
            <a:endParaRPr lang="en-US" sz="6600" dirty="0"/>
          </a:p>
        </p:txBody>
      </p:sp>
      <p:sp>
        <p:nvSpPr>
          <p:cNvPr id="11" name="Rounded Rectangle 10"/>
          <p:cNvSpPr/>
          <p:nvPr/>
        </p:nvSpPr>
        <p:spPr>
          <a:xfrm>
            <a:off x="831272" y="7199037"/>
            <a:ext cx="13414248" cy="914400"/>
          </a:xfrm>
          <a:prstGeom prst="roundRect">
            <a:avLst/>
          </a:prstGeom>
          <a:solidFill>
            <a:srgbClr val="510C76"/>
          </a:solidFill>
          <a:effectLst>
            <a:glow rad="228600">
              <a:srgbClr val="8348A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venirNext LT Pro Regular" panose="020B0503020202020204" pitchFamily="34" charset="0"/>
              </a:rPr>
              <a:t>Introduction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479424" y="7199037"/>
            <a:ext cx="13414248" cy="914400"/>
          </a:xfrm>
          <a:prstGeom prst="roundRect">
            <a:avLst/>
          </a:prstGeom>
          <a:solidFill>
            <a:srgbClr val="510C76"/>
          </a:solidFill>
          <a:effectLst>
            <a:glow rad="228600">
              <a:srgbClr val="8348A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venirNext LT Pro Regular" panose="020B0503020202020204" pitchFamily="34" charset="0"/>
              </a:rPr>
              <a:t>Methods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9372041" y="20597352"/>
            <a:ext cx="13414248" cy="914400"/>
          </a:xfrm>
          <a:prstGeom prst="roundRect">
            <a:avLst/>
          </a:prstGeom>
          <a:solidFill>
            <a:srgbClr val="510C76"/>
          </a:solidFill>
          <a:effectLst>
            <a:glow rad="228600">
              <a:srgbClr val="8348A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venirNext LT Pro Regular" panose="020B0503020202020204" pitchFamily="34" charset="0"/>
              </a:rPr>
              <a:t>Conclusions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8076" y="24814445"/>
            <a:ext cx="13414248" cy="914400"/>
          </a:xfrm>
          <a:prstGeom prst="roundRect">
            <a:avLst/>
          </a:prstGeom>
          <a:solidFill>
            <a:srgbClr val="510C76"/>
          </a:solidFill>
          <a:effectLst>
            <a:glow rad="228600">
              <a:srgbClr val="8348A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venirNext LT Pro Regular" panose="020B0503020202020204" pitchFamily="34" charset="0"/>
              </a:rPr>
              <a:t>Thank you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8076" y="25702872"/>
            <a:ext cx="1341424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venirNext LT Pro Regular" panose="020B0503020202020204" pitchFamily="34" charset="0"/>
              </a:rPr>
              <a:t>Thank you to Dr. Shepard for allowing me this opportunity to partake in undergraduate research. Special thanks to Aleksey </a:t>
            </a:r>
            <a:r>
              <a:rPr lang="en-US" sz="6000" dirty="0" err="1">
                <a:latin typeface="AvenirNext LT Pro Regular" panose="020B0503020202020204" pitchFamily="34" charset="0"/>
              </a:rPr>
              <a:t>Garbaly</a:t>
            </a:r>
            <a:r>
              <a:rPr lang="en-US" sz="6000" dirty="0">
                <a:latin typeface="AvenirNext LT Pro Regular" panose="020B0503020202020204" pitchFamily="34" charset="0"/>
              </a:rPr>
              <a:t> for collecting extensive jet flow footage.</a:t>
            </a:r>
          </a:p>
          <a:p>
            <a:r>
              <a:rPr lang="en-US" sz="6000" dirty="0">
                <a:latin typeface="AvenirNext LT Pro Regular" panose="020B0503020202020204" pitchFamily="34" charset="0"/>
              </a:rPr>
              <a:t>Thank you to Saint Thomas Engineering for making remote research possible.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155348" y="7199037"/>
            <a:ext cx="13414248" cy="914400"/>
          </a:xfrm>
          <a:prstGeom prst="roundRect">
            <a:avLst/>
          </a:prstGeom>
          <a:solidFill>
            <a:srgbClr val="510C76"/>
          </a:solidFill>
          <a:effectLst>
            <a:glow rad="228600">
              <a:srgbClr val="8348A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venirNext LT Pro Regular" panose="020B0503020202020204" pitchFamily="34" charset="0"/>
              </a:rPr>
              <a:t>Small Bubble Sizes (0.258mm)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556063" y="8669201"/>
            <a:ext cx="8084033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High-speed video was captured of different GLRs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Large bubble 3.83x bigger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200 Frames from video were imported into a MATLAB based PIV program.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Frame-by-frame vector analysis was performed on lines that spanned the jet flow three, five, and seven diameters (of the jet nozzle) away from the jet nozzle.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Radial and axial velocity vector data at each diameter was imported into Microsoft Excel and further data analysis was performed.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Histograms for selected radial and axial velocities were created in Excel.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17F0F5C1-D945-402B-934F-F75A1FBBA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019394"/>
              </p:ext>
            </p:extLst>
          </p:nvPr>
        </p:nvGraphicFramePr>
        <p:xfrm>
          <a:off x="21402863" y="16169320"/>
          <a:ext cx="7736989" cy="4210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9AE15446-B2C8-40BB-ADF5-17DA793A7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12360"/>
              </p:ext>
            </p:extLst>
          </p:nvPr>
        </p:nvGraphicFramePr>
        <p:xfrm>
          <a:off x="14661731" y="16202527"/>
          <a:ext cx="6853514" cy="4062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2B771098-AACC-45BE-BE31-3585457F4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07496"/>
              </p:ext>
            </p:extLst>
          </p:nvPr>
        </p:nvGraphicFramePr>
        <p:xfrm>
          <a:off x="14507874" y="8418174"/>
          <a:ext cx="6952111" cy="3787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B6B2E061-ADEE-4B9F-B4D7-D722E89BEB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730289"/>
              </p:ext>
            </p:extLst>
          </p:nvPr>
        </p:nvGraphicFramePr>
        <p:xfrm>
          <a:off x="21457400" y="8282225"/>
          <a:ext cx="7915425" cy="390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56341B5-D2BC-4945-ABC4-143F4D818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94460"/>
              </p:ext>
            </p:extLst>
          </p:nvPr>
        </p:nvGraphicFramePr>
        <p:xfrm>
          <a:off x="21520641" y="12205944"/>
          <a:ext cx="8273675" cy="3996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FBA7541B-89F8-4600-96BA-C26A343D0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863090"/>
              </p:ext>
            </p:extLst>
          </p:nvPr>
        </p:nvGraphicFramePr>
        <p:xfrm>
          <a:off x="14814372" y="12375216"/>
          <a:ext cx="6853514" cy="382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492DCA4-DDF8-4158-8EC5-DE2D2AF9D7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76877" y="8702783"/>
            <a:ext cx="5358186" cy="107163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ACF0A4-DA26-4EBB-AC75-5E51BAB4B4B7}"/>
              </a:ext>
            </a:extLst>
          </p:cNvPr>
          <p:cNvCxnSpPr/>
          <p:nvPr/>
        </p:nvCxnSpPr>
        <p:spPr>
          <a:xfrm>
            <a:off x="38473287" y="10704868"/>
            <a:ext cx="3173477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CD8F08-7619-4A05-90BA-CA164E0854CD}"/>
              </a:ext>
            </a:extLst>
          </p:cNvPr>
          <p:cNvCxnSpPr/>
          <p:nvPr/>
        </p:nvCxnSpPr>
        <p:spPr>
          <a:xfrm>
            <a:off x="38473287" y="12062613"/>
            <a:ext cx="3173477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CE7AD3-F358-402A-890E-D07A71DBF191}"/>
              </a:ext>
            </a:extLst>
          </p:cNvPr>
          <p:cNvCxnSpPr/>
          <p:nvPr/>
        </p:nvCxnSpPr>
        <p:spPr>
          <a:xfrm>
            <a:off x="38473287" y="13300443"/>
            <a:ext cx="3173477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463B45-EC56-4A4C-8ABC-14F1BB48A2C5}"/>
              </a:ext>
            </a:extLst>
          </p:cNvPr>
          <p:cNvSpPr txBox="1"/>
          <p:nvPr/>
        </p:nvSpPr>
        <p:spPr>
          <a:xfrm>
            <a:off x="41991929" y="10052096"/>
            <a:ext cx="2058297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FFAC83-50D9-4058-B94A-048C215662C8}"/>
              </a:ext>
            </a:extLst>
          </p:cNvPr>
          <p:cNvSpPr txBox="1"/>
          <p:nvPr/>
        </p:nvSpPr>
        <p:spPr>
          <a:xfrm>
            <a:off x="41991928" y="11413834"/>
            <a:ext cx="2058297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5D*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5347DF-07FA-4BA0-833A-E1D0ED534395}"/>
              </a:ext>
            </a:extLst>
          </p:cNvPr>
          <p:cNvSpPr txBox="1"/>
          <p:nvPr/>
        </p:nvSpPr>
        <p:spPr>
          <a:xfrm>
            <a:off x="41991927" y="12695822"/>
            <a:ext cx="2058297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7D*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E6520-4C13-4C87-BDFB-E26811A6070E}"/>
              </a:ext>
            </a:extLst>
          </p:cNvPr>
          <p:cNvSpPr txBox="1"/>
          <p:nvPr/>
        </p:nvSpPr>
        <p:spPr>
          <a:xfrm>
            <a:off x="37427440" y="19357694"/>
            <a:ext cx="7620724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*Approximations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3D743A-7CC5-4C8C-8DBF-6DCEAD331B89}"/>
              </a:ext>
            </a:extLst>
          </p:cNvPr>
          <p:cNvCxnSpPr>
            <a:cxnSpLocks/>
          </p:cNvCxnSpPr>
          <p:nvPr/>
        </p:nvCxnSpPr>
        <p:spPr>
          <a:xfrm>
            <a:off x="39861586" y="9301184"/>
            <a:ext cx="644730" cy="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0336F1-CAD7-416A-A1E1-DE06DD18053A}"/>
              </a:ext>
            </a:extLst>
          </p:cNvPr>
          <p:cNvSpPr txBox="1"/>
          <p:nvPr/>
        </p:nvSpPr>
        <p:spPr>
          <a:xfrm>
            <a:off x="40577012" y="8729535"/>
            <a:ext cx="2058297" cy="12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1D*</a:t>
            </a:r>
          </a:p>
        </p:txBody>
      </p:sp>
      <p:sp>
        <p:nvSpPr>
          <p:cNvPr id="44" name="Rounded Rectangle 19">
            <a:extLst>
              <a:ext uri="{FF2B5EF4-FFF2-40B4-BE49-F238E27FC236}">
                <a16:creationId xmlns:a16="http://schemas.microsoft.com/office/drawing/2014/main" id="{E7C2041C-1084-4EAE-A5AF-35B2B0C4D350}"/>
              </a:ext>
            </a:extLst>
          </p:cNvPr>
          <p:cNvSpPr/>
          <p:nvPr/>
        </p:nvSpPr>
        <p:spPr>
          <a:xfrm>
            <a:off x="15294470" y="20963761"/>
            <a:ext cx="13414248" cy="914400"/>
          </a:xfrm>
          <a:prstGeom prst="roundRect">
            <a:avLst/>
          </a:prstGeom>
          <a:solidFill>
            <a:srgbClr val="510C76"/>
          </a:solidFill>
          <a:effectLst>
            <a:glow rad="228600">
              <a:srgbClr val="8348A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venirNext LT Pro Regular" panose="020B0503020202020204" pitchFamily="34" charset="0"/>
              </a:rPr>
              <a:t>Large Bubble Sizes (1.748mm)</a:t>
            </a: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72186A48-EF16-4EB1-9FA8-C56F32D34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684900"/>
              </p:ext>
            </p:extLst>
          </p:nvPr>
        </p:nvGraphicFramePr>
        <p:xfrm>
          <a:off x="14661731" y="22350022"/>
          <a:ext cx="6526610" cy="3378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02D6C069-D113-4A82-AD14-F5EB9CA0F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902359"/>
              </p:ext>
            </p:extLst>
          </p:nvPr>
        </p:nvGraphicFramePr>
        <p:xfrm>
          <a:off x="21515245" y="22106673"/>
          <a:ext cx="7710102" cy="3611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15844901-C497-4F43-937A-7901BC0307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750361"/>
              </p:ext>
            </p:extLst>
          </p:nvPr>
        </p:nvGraphicFramePr>
        <p:xfrm>
          <a:off x="14718704" y="29685402"/>
          <a:ext cx="6648644" cy="3061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60C1690A-7AFA-4944-AB3F-5204E6DFB5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085421"/>
              </p:ext>
            </p:extLst>
          </p:nvPr>
        </p:nvGraphicFramePr>
        <p:xfrm>
          <a:off x="21859176" y="29443684"/>
          <a:ext cx="7606835" cy="3612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64F913D3-1BD0-4227-AE78-416725C2E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420467"/>
              </p:ext>
            </p:extLst>
          </p:nvPr>
        </p:nvGraphicFramePr>
        <p:xfrm>
          <a:off x="21741827" y="25812837"/>
          <a:ext cx="7609977" cy="351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id="{E93746F4-CEDE-4A01-9830-D1A0D0A4BE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256835"/>
              </p:ext>
            </p:extLst>
          </p:nvPr>
        </p:nvGraphicFramePr>
        <p:xfrm>
          <a:off x="14727017" y="25844200"/>
          <a:ext cx="6675846" cy="359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7EF615D3-5EA1-4FB9-B3B5-C3EF2A5F2149}"/>
              </a:ext>
            </a:extLst>
          </p:cNvPr>
          <p:cNvSpPr txBox="1"/>
          <p:nvPr/>
        </p:nvSpPr>
        <p:spPr>
          <a:xfrm>
            <a:off x="29606827" y="21806594"/>
            <a:ext cx="13414248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AvenirNext LT Pro Regular" panose="020B0503020202020204" pitchFamily="34" charset="0"/>
              </a:rPr>
              <a:t>Radial (u) flow activity is essentially constant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AvenirNext LT Pro Regular" panose="020B0503020202020204" pitchFamily="34" charset="0"/>
              </a:rPr>
              <a:t>As measurements trend further away from the jet nozzle, axial (v) velocities become more widely distributed.</a:t>
            </a:r>
          </a:p>
          <a:p>
            <a:pPr marL="2700680" lvl="1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AvenirNext LT Pro Regular" panose="020B0503020202020204" pitchFamily="34" charset="0"/>
              </a:rPr>
              <a:t>As fluid particles spread out in space, they start to travel slower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AvenirNext LT Pro Regular" panose="020B0503020202020204" pitchFamily="34" charset="0"/>
              </a:rPr>
              <a:t>It’s difficult to compare Large Bubble trials vs Small Bubble trials with different analysis parameters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60D50-6C2A-4F62-8D07-9CA91741BA25}"/>
              </a:ext>
            </a:extLst>
          </p:cNvPr>
          <p:cNvSpPr txBox="1"/>
          <p:nvPr/>
        </p:nvSpPr>
        <p:spPr>
          <a:xfrm>
            <a:off x="29957839" y="31442570"/>
            <a:ext cx="12809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References:</a:t>
            </a:r>
          </a:p>
          <a:p>
            <a:r>
              <a:rPr lang="en-US" sz="4000" dirty="0"/>
              <a:t>Dr. Luiz Lourenco, </a:t>
            </a:r>
            <a:r>
              <a:rPr lang="en-US" sz="4000" dirty="0">
                <a:latin typeface="AvenirNext LT Pro Regular" panose="020B0503020202020204" pitchFamily="34" charset="0"/>
              </a:rPr>
              <a:t>“Jet Flow Field”, FAMU-FSU, 1999</a:t>
            </a: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0453B6AB-BF85-4460-8FC9-3C565A71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Jet Flow Field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4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74B47C4BBCE54292C94E4A1C27F221" ma:contentTypeVersion="13" ma:contentTypeDescription="Create a new document." ma:contentTypeScope="" ma:versionID="8a89c478f0448619993ad4261aa334de">
  <xsd:schema xmlns:xsd="http://www.w3.org/2001/XMLSchema" xmlns:xs="http://www.w3.org/2001/XMLSchema" xmlns:p="http://schemas.microsoft.com/office/2006/metadata/properties" xmlns:ns3="1dc44358-246a-42aa-93a6-8696552e3748" xmlns:ns4="4ac737f7-3cb0-4384-a009-b87e4cd81b3d" targetNamespace="http://schemas.microsoft.com/office/2006/metadata/properties" ma:root="true" ma:fieldsID="68000dcf70568b4eb939d1c70db9582a" ns3:_="" ns4:_="">
    <xsd:import namespace="1dc44358-246a-42aa-93a6-8696552e3748"/>
    <xsd:import namespace="4ac737f7-3cb0-4384-a009-b87e4cd81b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44358-246a-42aa-93a6-8696552e3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c737f7-3cb0-4384-a009-b87e4cd81b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3BAA36-F1CF-4EB1-B897-3E192B0F2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c44358-246a-42aa-93a6-8696552e3748"/>
    <ds:schemaRef ds:uri="4ac737f7-3cb0-4384-a009-b87e4cd81b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AB2CA3-886A-467C-8C91-78FEA93CC6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E9E3C9-4CE9-4493-9565-304176457ED8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4ac737f7-3cb0-4384-a009-b87e4cd81b3d"/>
    <ds:schemaRef ds:uri="1dc44358-246a-42aa-93a6-8696552e3748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1151</TotalTime>
  <Words>497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AvenirNext LT Pro Medium</vt:lpstr>
      <vt:lpstr>AvenirNext LT Pro Regular</vt:lpstr>
      <vt:lpstr>Calibri</vt:lpstr>
      <vt:lpstr>Calibri Light</vt:lpstr>
      <vt:lpstr>Times New Roman</vt:lpstr>
      <vt:lpstr>Office Theme</vt:lpstr>
      <vt:lpstr>PowerPoint Presentation</vt:lpstr>
    </vt:vector>
  </TitlesOfParts>
  <Company>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Bru, Laura E.</dc:creator>
  <cp:lastModifiedBy>Johnson, Sam A.</cp:lastModifiedBy>
  <cp:revision>29</cp:revision>
  <dcterms:created xsi:type="dcterms:W3CDTF">2017-05-30T14:30:05Z</dcterms:created>
  <dcterms:modified xsi:type="dcterms:W3CDTF">2020-05-12T17:32:51Z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0x0101002974B47C4BBCE54292C94E4A1C27F221</vt:lpwstr>
  </property>
</Properties>
</file>