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Libre Franklin"/>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QtGB+ybeutErBhJf/aWBCSz64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regular.fntdata"/><Relationship Id="rId25" Type="http://schemas.openxmlformats.org/officeDocument/2006/relationships/slide" Target="slides/slide21.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cf7da3e1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cf7da3e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cfbfc925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cfbfc92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cfbfc925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cfbfc92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cfbfc925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cfbfc92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cfbfc9255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cfbfc925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cfbfc9255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cfbfc925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cfbfc9255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cfbfc925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cfbfc925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cfbfc92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cfbfc925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fbfc92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cfbfc925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cfbfc92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cf7da3e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f7da3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cfbfc92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8cfbfc925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5" name="Google Shape;15;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0"/>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1"/>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8" name="Shape 18"/>
        <p:cNvGrpSpPr/>
        <p:nvPr/>
      </p:nvGrpSpPr>
      <p:grpSpPr>
        <a:xfrm>
          <a:off x="0" y="0"/>
          <a:ext cx="0" cy="0"/>
          <a:chOff x="0" y="0"/>
          <a:chExt cx="0" cy="0"/>
        </a:xfrm>
      </p:grpSpPr>
      <p:sp>
        <p:nvSpPr>
          <p:cNvPr id="19" name="Google Shape;19;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21" name="Google Shape;21;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grpSp>
        <p:nvGrpSpPr>
          <p:cNvPr id="24" name="Google Shape;24;p12"/>
          <p:cNvGrpSpPr/>
          <p:nvPr/>
        </p:nvGrpSpPr>
        <p:grpSpPr>
          <a:xfrm>
            <a:off x="752858" y="744469"/>
            <a:ext cx="10674116" cy="5349671"/>
            <a:chOff x="752858" y="744469"/>
            <a:chExt cx="10674116" cy="5349671"/>
          </a:xfrm>
        </p:grpSpPr>
        <p:sp>
          <p:nvSpPr>
            <p:cNvPr id="25" name="Google Shape;25;p1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6" name="Google Shape;26;p1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1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13"/>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13"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14"/>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5"/>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5"/>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5"/>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8"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8"/>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8"/>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18"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2" name="Google Shape;72;p19"/>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10"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1" Type="http://schemas.openxmlformats.org/officeDocument/2006/relationships/hyperlink" Target="https://www.mckinsey.com/business-functions/strategy-and-corporate-finance/our-insights/the-coronavirus-effect-on-global-economic-sentiment#" TargetMode="External"/><Relationship Id="rId10" Type="http://schemas.openxmlformats.org/officeDocument/2006/relationships/hyperlink" Target="https://www.spglobal.com/marketintelligence/en/news-insights/research/measuring-sentiments-during-the-covid-19-outbreak" TargetMode="External"/><Relationship Id="rId13" Type="http://schemas.openxmlformats.org/officeDocument/2006/relationships/hyperlink" Target="https://www.kaggle.com/sudalairajkumar/covid19-in-usa" TargetMode="External"/><Relationship Id="rId12" Type="http://schemas.openxmlformats.org/officeDocument/2006/relationships/hyperlink" Target="https://datasetsearch.research.google.com/" TargetMode="External"/><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arxiv.org/ftp/arxiv/papers/1812/1812.04199.pdf" TargetMode="External"/><Relationship Id="rId4" Type="http://schemas.openxmlformats.org/officeDocument/2006/relationships/hyperlink" Target="https://github.com/likarajo/covid19Sentiments" TargetMode="External"/><Relationship Id="rId9" Type="http://schemas.openxmlformats.org/officeDocument/2006/relationships/hyperlink" Target="http://www.console.google.com/bigquery" TargetMode="External"/><Relationship Id="rId15" Type="http://schemas.openxmlformats.org/officeDocument/2006/relationships/hyperlink" Target="https://ieee-dataport.org/open-access/coronavirus-covid-19-geo-tagged-tweets-dataset" TargetMode="External"/><Relationship Id="rId14" Type="http://schemas.openxmlformats.org/officeDocument/2006/relationships/hyperlink" Target="https://data.humdata.org/dataset/novel-coronavirus-2019-ncov-cases" TargetMode="External"/><Relationship Id="rId17" Type="http://schemas.openxmlformats.org/officeDocument/2006/relationships/hyperlink" Target="https://www.dropbox.com/s/wm521646rszpl90/slides_Covid19_final.pdf?dl=0" TargetMode="External"/><Relationship Id="rId16" Type="http://schemas.openxmlformats.org/officeDocument/2006/relationships/hyperlink" Target="https://www.investing.com/indices/us-30-historical-data" TargetMode="External"/><Relationship Id="rId5" Type="http://schemas.openxmlformats.org/officeDocument/2006/relationships/hyperlink" Target="https://medicalxpress.com/news/2020-07-global-sentiments-covid-shifting-anger.html" TargetMode="External"/><Relationship Id="rId19" Type="http://schemas.openxmlformats.org/officeDocument/2006/relationships/hyperlink" Target="https://tracktherecovery.org/" TargetMode="External"/><Relationship Id="rId6" Type="http://schemas.openxmlformats.org/officeDocument/2006/relationships/hyperlink" Target="https://www.statista.com/statistics/1130802/opinion-no-face-mask-adults-us-covid-19/" TargetMode="External"/><Relationship Id="rId18" Type="http://schemas.openxmlformats.org/officeDocument/2006/relationships/hyperlink" Target="https://lnkd.in/eKEGwRg" TargetMode="External"/><Relationship Id="rId7" Type="http://schemas.openxmlformats.org/officeDocument/2006/relationships/hyperlink" Target="http://www.investing.com" TargetMode="External"/><Relationship Id="rId8" Type="http://schemas.openxmlformats.org/officeDocument/2006/relationships/hyperlink" Target="http://www.yahoofinanc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pp.slack.com/team/U017FR1VD1T" TargetMode="External"/><Relationship Id="rId4" Type="http://schemas.openxmlformats.org/officeDocument/2006/relationships/hyperlink" Target="https://buildwithai.slack.com/archives/G017MEMF45Q/p1595696190087600" TargetMode="External"/><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app.slack.com/team/U017VR3721X" TargetMode="External"/><Relationship Id="rId4" Type="http://schemas.openxmlformats.org/officeDocument/2006/relationships/hyperlink" Target="https://buildwithai.slack.com/archives/G017MEMF45Q/p15956967510911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app.slack.com/team/U0189GHMXC0" TargetMode="External"/><Relationship Id="rId4" Type="http://schemas.openxmlformats.org/officeDocument/2006/relationships/hyperlink" Target="https://buildwithai.slack.com/archives/G017MEMF45Q/p1595697142096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app.slack.com/team/U017ERCPH9Q" TargetMode="External"/><Relationship Id="rId4" Type="http://schemas.openxmlformats.org/officeDocument/2006/relationships/hyperlink" Target="https://buildwithai.slack.com/archives/G017MEMF45Q/p1595697152096200" TargetMode="External"/><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1697350" y="188575"/>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GB"/>
              <a:t>HACKATHON BRIEF</a:t>
            </a:r>
            <a:endParaRPr b="1"/>
          </a:p>
          <a:p>
            <a:pPr indent="0" lvl="0" marL="0" rtl="0" algn="l">
              <a:lnSpc>
                <a:spcPct val="89000"/>
              </a:lnSpc>
              <a:spcBef>
                <a:spcPts val="0"/>
              </a:spcBef>
              <a:spcAft>
                <a:spcPts val="0"/>
              </a:spcAft>
              <a:buClr>
                <a:schemeClr val="dk2"/>
              </a:buClr>
              <a:buSzPts val="4400"/>
              <a:buFont typeface="Libre Franklin"/>
              <a:buNone/>
            </a:pPr>
            <a:r>
              <a:rPr lang="en-GB"/>
              <a:t>#</a:t>
            </a:r>
            <a:r>
              <a:rPr lang="en-GB"/>
              <a:t>BuildwihAI Global Hack: Natural Language Processing!</a:t>
            </a:r>
            <a:endParaRPr/>
          </a:p>
        </p:txBody>
      </p:sp>
      <p:sp>
        <p:nvSpPr>
          <p:cNvPr id="94" name="Google Shape;94;p1"/>
          <p:cNvSpPr txBox="1"/>
          <p:nvPr>
            <p:ph idx="1" type="body"/>
          </p:nvPr>
        </p:nvSpPr>
        <p:spPr>
          <a:xfrm>
            <a:off x="1371600" y="2286000"/>
            <a:ext cx="10469400" cy="4280400"/>
          </a:xfrm>
          <a:prstGeom prst="rect">
            <a:avLst/>
          </a:prstGeom>
          <a:noFill/>
          <a:ln>
            <a:noFill/>
          </a:ln>
        </p:spPr>
        <p:txBody>
          <a:bodyPr anchorCtr="0" anchor="t" bIns="45700" lIns="91425" spcFirstLastPara="1" rIns="91425" wrap="square" tIns="45700">
            <a:normAutofit/>
          </a:bodyPr>
          <a:lstStyle/>
          <a:p>
            <a:pPr indent="-396748" lvl="0" marL="384048" rtl="0" algn="l">
              <a:lnSpc>
                <a:spcPct val="74000"/>
              </a:lnSpc>
              <a:spcBef>
                <a:spcPts val="0"/>
              </a:spcBef>
              <a:spcAft>
                <a:spcPts val="0"/>
              </a:spcAft>
              <a:buClr>
                <a:schemeClr val="dk2"/>
              </a:buClr>
              <a:buSzPts val="2050"/>
              <a:buChar char="■"/>
            </a:pPr>
            <a:r>
              <a:rPr b="1" lang="en-GB" sz="2050"/>
              <a:t>Details:</a:t>
            </a:r>
            <a:r>
              <a:rPr lang="en-GB" sz="2050"/>
              <a:t> Everyday, thousands of messages, conversations and tweets are shaped by worldwide events, interesting trends and other community phenomena. From Presidential tweets affecting stock prices, hashtags affecting social issues, or protests influencing public policies: causes and effects based on the human language are insightful as they are impactful. We want teams to use any social media posts, news feed articles, policy decisions and COVID statistics, to extract interesting insights or correlations.</a:t>
            </a:r>
            <a:endParaRPr sz="2200"/>
          </a:p>
          <a:p>
            <a:pPr indent="-396748" lvl="0" marL="384048" rtl="0" algn="l">
              <a:lnSpc>
                <a:spcPct val="74000"/>
              </a:lnSpc>
              <a:spcBef>
                <a:spcPts val="1200"/>
              </a:spcBef>
              <a:spcAft>
                <a:spcPts val="0"/>
              </a:spcAft>
              <a:buClr>
                <a:schemeClr val="dk2"/>
              </a:buClr>
              <a:buSzPts val="2050"/>
              <a:buChar char="■"/>
            </a:pPr>
            <a:r>
              <a:rPr b="1" lang="en-GB" sz="2050"/>
              <a:t>Requirements:</a:t>
            </a:r>
            <a:r>
              <a:rPr lang="en-GB" sz="2050"/>
              <a:t> Solutions must have a component using natural language processing techniques. There are no database restrictions.</a:t>
            </a:r>
            <a:endParaRPr sz="2200"/>
          </a:p>
          <a:p>
            <a:pPr indent="-396748" lvl="0" marL="384048" rtl="0" algn="l">
              <a:lnSpc>
                <a:spcPct val="74000"/>
              </a:lnSpc>
              <a:spcBef>
                <a:spcPts val="1200"/>
              </a:spcBef>
              <a:spcAft>
                <a:spcPts val="0"/>
              </a:spcAft>
              <a:buClr>
                <a:schemeClr val="dk2"/>
              </a:buClr>
              <a:buSzPts val="2050"/>
              <a:buChar char="■"/>
            </a:pPr>
            <a:r>
              <a:rPr b="1" lang="en-GB" sz="2050"/>
              <a:t>Judging Criteria:</a:t>
            </a:r>
            <a:r>
              <a:rPr lang="en-GB" sz="2050"/>
              <a:t> There are three equally weighted judging criteria for this challenge:</a:t>
            </a:r>
            <a:endParaRPr sz="2200"/>
          </a:p>
          <a:p>
            <a:pPr indent="-396748" lvl="0" marL="384048" rtl="0" algn="l">
              <a:lnSpc>
                <a:spcPct val="74000"/>
              </a:lnSpc>
              <a:spcBef>
                <a:spcPts val="1200"/>
              </a:spcBef>
              <a:spcAft>
                <a:spcPts val="0"/>
              </a:spcAft>
              <a:buClr>
                <a:schemeClr val="dk2"/>
              </a:buClr>
              <a:buSzPts val="2050"/>
              <a:buChar char="■"/>
            </a:pPr>
            <a:r>
              <a:rPr b="1" lang="en-GB" sz="2050"/>
              <a:t>1. Innovation and originality of solution</a:t>
            </a:r>
            <a:br>
              <a:rPr lang="en-GB" sz="2050"/>
            </a:br>
            <a:r>
              <a:rPr b="1" lang="en-GB" sz="2050"/>
              <a:t>2. Potential economic or social impact of model</a:t>
            </a:r>
            <a:br>
              <a:rPr lang="en-GB" sz="2050"/>
            </a:br>
            <a:r>
              <a:rPr b="1" lang="en-GB" sz="2050"/>
              <a:t>3. Technique of solution</a:t>
            </a:r>
            <a:endParaRPr sz="20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97874" y="90677"/>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IDEAS STORMING</a:t>
            </a:r>
            <a:endParaRPr/>
          </a:p>
        </p:txBody>
      </p:sp>
      <p:pic>
        <p:nvPicPr>
          <p:cNvPr id="149" name="Google Shape;149;p9"/>
          <p:cNvPicPr preferRelativeResize="0"/>
          <p:nvPr/>
        </p:nvPicPr>
        <p:blipFill rotWithShape="1">
          <a:blip r:embed="rId3">
            <a:alphaModFix/>
          </a:blip>
          <a:srcRect b="21734" l="20870" r="1107" t="29026"/>
          <a:stretch/>
        </p:blipFill>
        <p:spPr>
          <a:xfrm>
            <a:off x="4136597" y="2171701"/>
            <a:ext cx="7922054" cy="2812350"/>
          </a:xfrm>
          <a:prstGeom prst="rect">
            <a:avLst/>
          </a:prstGeom>
          <a:noFill/>
          <a:ln>
            <a:noFill/>
          </a:ln>
        </p:spPr>
      </p:pic>
      <p:pic>
        <p:nvPicPr>
          <p:cNvPr id="150" name="Google Shape;150;p9"/>
          <p:cNvPicPr preferRelativeResize="0"/>
          <p:nvPr/>
        </p:nvPicPr>
        <p:blipFill rotWithShape="1">
          <a:blip r:embed="rId4">
            <a:alphaModFix/>
          </a:blip>
          <a:srcRect b="33767" l="20393" r="2123" t="43222"/>
          <a:stretch/>
        </p:blipFill>
        <p:spPr>
          <a:xfrm>
            <a:off x="2403500" y="5071975"/>
            <a:ext cx="9523200" cy="1590851"/>
          </a:xfrm>
          <a:prstGeom prst="rect">
            <a:avLst/>
          </a:prstGeom>
          <a:noFill/>
          <a:ln>
            <a:noFill/>
          </a:ln>
        </p:spPr>
      </p:pic>
      <p:sp>
        <p:nvSpPr>
          <p:cNvPr id="151" name="Google Shape;151;p9"/>
          <p:cNvSpPr txBox="1"/>
          <p:nvPr/>
        </p:nvSpPr>
        <p:spPr>
          <a:xfrm>
            <a:off x="897875" y="786000"/>
            <a:ext cx="3000000" cy="30000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As an initial idea for the NLP project I think we can find geo-tagged tweets and do sentiment analysis and then find correlation between the sentiment and jobs and wages data in Australia (as this dataset has been shared by Steve Nouri). What do you think? Similarly we can find correlation with stock market in USA if we have the needed data.</a:t>
            </a:r>
            <a:endParaRPr/>
          </a:p>
        </p:txBody>
      </p:sp>
      <p:sp>
        <p:nvSpPr>
          <p:cNvPr id="152" name="Google Shape;152;p9"/>
          <p:cNvSpPr txBox="1"/>
          <p:nvPr/>
        </p:nvSpPr>
        <p:spPr>
          <a:xfrm>
            <a:off x="9058650" y="685800"/>
            <a:ext cx="3000000" cy="1042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1D1C1D"/>
                </a:solidFill>
              </a:rPr>
              <a:t> I was thinking  along the lines to investigate how public perception of covid 19 would affect the no of cases in the country.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8cf7da3e13_0_10"/>
          <p:cNvSpPr txBox="1"/>
          <p:nvPr>
            <p:ph type="title"/>
          </p:nvPr>
        </p:nvSpPr>
        <p:spPr>
          <a:xfrm>
            <a:off x="651500" y="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IDEAS STORMING</a:t>
            </a:r>
            <a:endParaRPr/>
          </a:p>
        </p:txBody>
      </p:sp>
      <p:pic>
        <p:nvPicPr>
          <p:cNvPr id="158" name="Google Shape;158;g8cf7da3e13_0_10"/>
          <p:cNvPicPr preferRelativeResize="0"/>
          <p:nvPr/>
        </p:nvPicPr>
        <p:blipFill>
          <a:blip r:embed="rId3">
            <a:alphaModFix/>
          </a:blip>
          <a:stretch>
            <a:fillRect/>
          </a:stretch>
        </p:blipFill>
        <p:spPr>
          <a:xfrm>
            <a:off x="6258101" y="140963"/>
            <a:ext cx="5762426" cy="5589276"/>
          </a:xfrm>
          <a:prstGeom prst="rect">
            <a:avLst/>
          </a:prstGeom>
          <a:noFill/>
          <a:ln>
            <a:noFill/>
          </a:ln>
        </p:spPr>
      </p:pic>
      <p:sp>
        <p:nvSpPr>
          <p:cNvPr id="159" name="Google Shape;159;g8cf7da3e13_0_10"/>
          <p:cNvSpPr txBox="1"/>
          <p:nvPr/>
        </p:nvSpPr>
        <p:spPr>
          <a:xfrm>
            <a:off x="816725" y="782925"/>
            <a:ext cx="42348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ibre Franklin"/>
                <a:ea typeface="Libre Franklin"/>
                <a:cs typeface="Libre Franklin"/>
                <a:sym typeface="Libre Franklin"/>
              </a:rPr>
              <a:t>What data / models already exist on our 2 key project ideas online?</a:t>
            </a:r>
            <a:endParaRPr b="1">
              <a:latin typeface="Libre Franklin"/>
              <a:ea typeface="Libre Franklin"/>
              <a:cs typeface="Libre Franklin"/>
              <a:sym typeface="Libre Franklin"/>
            </a:endParaRPr>
          </a:p>
        </p:txBody>
      </p:sp>
      <p:sp>
        <p:nvSpPr>
          <p:cNvPr id="160" name="Google Shape;160;g8cf7da3e13_0_10"/>
          <p:cNvSpPr txBox="1"/>
          <p:nvPr/>
        </p:nvSpPr>
        <p:spPr>
          <a:xfrm>
            <a:off x="10066025" y="6206425"/>
            <a:ext cx="19545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ibre Franklin"/>
                <a:ea typeface="Libre Franklin"/>
                <a:cs typeface="Libre Franklin"/>
                <a:sym typeface="Libre Franklin"/>
              </a:rPr>
              <a:t>Internet search 25/07/20</a:t>
            </a:r>
            <a:endParaRPr>
              <a:latin typeface="Libre Franklin"/>
              <a:ea typeface="Libre Franklin"/>
              <a:cs typeface="Libre Franklin"/>
              <a:sym typeface="Libre Franklin"/>
            </a:endParaRPr>
          </a:p>
        </p:txBody>
      </p:sp>
      <p:pic>
        <p:nvPicPr>
          <p:cNvPr id="161" name="Google Shape;161;g8cf7da3e13_0_10"/>
          <p:cNvPicPr preferRelativeResize="0"/>
          <p:nvPr/>
        </p:nvPicPr>
        <p:blipFill>
          <a:blip r:embed="rId4">
            <a:alphaModFix/>
          </a:blip>
          <a:stretch>
            <a:fillRect/>
          </a:stretch>
        </p:blipFill>
        <p:spPr>
          <a:xfrm>
            <a:off x="76200" y="3430625"/>
            <a:ext cx="8850098" cy="332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8cfbfc9255_0_42"/>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PROBLEM WE ARE SOLVING </a:t>
            </a:r>
            <a:endParaRPr/>
          </a:p>
        </p:txBody>
      </p:sp>
      <p:sp>
        <p:nvSpPr>
          <p:cNvPr id="167" name="Google Shape;167;g8cfbfc9255_0_42"/>
          <p:cNvSpPr txBox="1"/>
          <p:nvPr>
            <p:ph idx="1" type="body"/>
          </p:nvPr>
        </p:nvSpPr>
        <p:spPr>
          <a:xfrm>
            <a:off x="1371600" y="1531625"/>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We believe there is a </a:t>
            </a:r>
            <a:r>
              <a:rPr lang="en-GB"/>
              <a:t> lack of analysis of </a:t>
            </a:r>
            <a:r>
              <a:rPr lang="en-GB"/>
              <a:t>responsiveness of </a:t>
            </a:r>
            <a:r>
              <a:rPr lang="en-GB"/>
              <a:t>daily sentiment changes to the next day stock changes </a:t>
            </a:r>
            <a:r>
              <a:rPr lang="en-GB"/>
              <a:t>of key industries  e.g.</a:t>
            </a:r>
            <a:r>
              <a:rPr lang="en-GB"/>
              <a:t> Dow Jones U.S. Consumer Goods Index, and more so now during COVID-19.</a:t>
            </a:r>
            <a:endParaRPr/>
          </a:p>
          <a:p>
            <a:pPr indent="0" lvl="0" marL="0" rtl="0" algn="l">
              <a:spcBef>
                <a:spcPts val="1000"/>
              </a:spcBef>
              <a:spcAft>
                <a:spcPts val="0"/>
              </a:spcAft>
              <a:buNone/>
            </a:pPr>
            <a:r>
              <a:t/>
            </a:r>
            <a:endParaRPr/>
          </a:p>
          <a:p>
            <a:pPr indent="0" lvl="0" marL="0" rtl="0" algn="l">
              <a:spcBef>
                <a:spcPts val="1000"/>
              </a:spcBef>
              <a:spcAft>
                <a:spcPts val="200"/>
              </a:spcAft>
              <a:buNone/>
            </a:pPr>
            <a:r>
              <a:rPr lang="en-GB"/>
              <a:t>Using Sentiment Analysis of Covid-19 twitter data we wish to  find correlations and relationships with key NASDAQ / S&amp;P 500 Industry stock changes (consumer durables/healthcare/IT services/Internet companies) in addition to predicting patterns and be able to analyse daily changes more closely.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8cfbfc9255_0_48"/>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OUR SOLUTION</a:t>
            </a:r>
            <a:endParaRPr/>
          </a:p>
        </p:txBody>
      </p:sp>
      <p:sp>
        <p:nvSpPr>
          <p:cNvPr id="173" name="Google Shape;173;g8cfbfc9255_0_48"/>
          <p:cNvSpPr txBox="1"/>
          <p:nvPr>
            <p:ph idx="1" type="body"/>
          </p:nvPr>
        </p:nvSpPr>
        <p:spPr>
          <a:xfrm>
            <a:off x="1485900" y="1823100"/>
            <a:ext cx="10046400" cy="4794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We have created an NLP model that tracks sentiment changes from Covid-19 twitter data and Industry  stock data from the NASDAQ and S&amp;P. By predicting patterns and changes in sentiment on daily / weekly / quarterly stock data across industries and correlation between the sentiment and how it changes could be helpful for analysts and decision makers in business.  </a:t>
            </a:r>
            <a:endParaRPr/>
          </a:p>
          <a:p>
            <a:pPr indent="0" lvl="0" marL="0" rtl="0" algn="l">
              <a:spcBef>
                <a:spcPts val="1000"/>
              </a:spcBef>
              <a:spcAft>
                <a:spcPts val="0"/>
              </a:spcAft>
              <a:buNone/>
            </a:pPr>
            <a:r>
              <a:t/>
            </a:r>
            <a:endParaRPr/>
          </a:p>
          <a:p>
            <a:pPr indent="0" lvl="0" marL="0" rtl="0" algn="l">
              <a:lnSpc>
                <a:spcPct val="74000"/>
              </a:lnSpc>
              <a:spcBef>
                <a:spcPts val="1200"/>
              </a:spcBef>
              <a:spcAft>
                <a:spcPts val="0"/>
              </a:spcAft>
              <a:buClr>
                <a:schemeClr val="dk1"/>
              </a:buClr>
              <a:buSzPts val="1100"/>
              <a:buFont typeface="Arial"/>
              <a:buNone/>
            </a:pPr>
            <a:r>
              <a:rPr lang="en-GB" sz="2050"/>
              <a:t>It will also have </a:t>
            </a:r>
            <a:r>
              <a:rPr lang="en-GB" sz="2050"/>
              <a:t> social impact too -  users of the NLP model and app will be able to see key correlations across different Topic areas such as Politics, The Economy and COVID-19 and set their desired Industry of interest (Healthcare/Finance/Tech/Internet services).</a:t>
            </a:r>
            <a:endParaRPr sz="2050"/>
          </a:p>
          <a:p>
            <a:pPr indent="0" lvl="0" marL="0" rtl="0" algn="l">
              <a:lnSpc>
                <a:spcPct val="74000"/>
              </a:lnSpc>
              <a:spcBef>
                <a:spcPts val="1200"/>
              </a:spcBef>
              <a:spcAft>
                <a:spcPts val="0"/>
              </a:spcAft>
              <a:buClr>
                <a:schemeClr val="dk1"/>
              </a:buClr>
              <a:buSzPts val="1100"/>
              <a:buFont typeface="Arial"/>
              <a:buNone/>
            </a:pPr>
            <a:r>
              <a:t/>
            </a:r>
            <a:endParaRPr sz="2050"/>
          </a:p>
          <a:p>
            <a:pPr indent="0" lvl="0" marL="0" rtl="0" algn="l">
              <a:lnSpc>
                <a:spcPct val="74000"/>
              </a:lnSpc>
              <a:spcBef>
                <a:spcPts val="1200"/>
              </a:spcBef>
              <a:spcAft>
                <a:spcPts val="0"/>
              </a:spcAft>
              <a:buClr>
                <a:schemeClr val="dk1"/>
              </a:buClr>
              <a:buSzPts val="1100"/>
              <a:buFont typeface="Arial"/>
              <a:buNone/>
            </a:pPr>
            <a:r>
              <a:rPr b="1" lang="en-GB" sz="2050"/>
              <a:t>What techniques or topic areas make your solution impactful and/or effective?</a:t>
            </a:r>
            <a:endParaRPr b="1" sz="2050"/>
          </a:p>
          <a:p>
            <a:pPr indent="0" lvl="0" marL="0" rtl="0" algn="l">
              <a:lnSpc>
                <a:spcPct val="74000"/>
              </a:lnSpc>
              <a:spcBef>
                <a:spcPts val="1200"/>
              </a:spcBef>
              <a:spcAft>
                <a:spcPts val="0"/>
              </a:spcAft>
              <a:buClr>
                <a:schemeClr val="dk1"/>
              </a:buClr>
              <a:buSzPts val="1100"/>
              <a:buFont typeface="Arial"/>
              <a:buNone/>
            </a:pPr>
            <a:r>
              <a:rPr lang="en-GB" sz="2050"/>
              <a:t>There is evidence  that twitter sentiment predicts changes in key industry stocks from the NLP model and visualization tools of COVID-19 twitter sentiment versus key data from the NASDAQ  and S&amp;P.</a:t>
            </a:r>
            <a:endParaRPr sz="20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8cfbfc9255_2_0"/>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APP UI MODEL</a:t>
            </a:r>
            <a:endParaRPr/>
          </a:p>
        </p:txBody>
      </p:sp>
      <p:sp>
        <p:nvSpPr>
          <p:cNvPr id="179" name="Google Shape;179;g8cfbfc9255_2_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80" name="Google Shape;180;g8cfbfc9255_2_0"/>
          <p:cNvPicPr preferRelativeResize="0"/>
          <p:nvPr/>
        </p:nvPicPr>
        <p:blipFill>
          <a:blip r:embed="rId3">
            <a:alphaModFix/>
          </a:blip>
          <a:stretch>
            <a:fillRect/>
          </a:stretch>
        </p:blipFill>
        <p:spPr>
          <a:xfrm>
            <a:off x="6993101" y="202625"/>
            <a:ext cx="3140650" cy="6312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8cfbfc9255_2_12"/>
          <p:cNvSpPr txBox="1"/>
          <p:nvPr>
            <p:ph type="title"/>
          </p:nvPr>
        </p:nvSpPr>
        <p:spPr>
          <a:xfrm>
            <a:off x="1217300" y="1543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NASDAQ Biotech stocks vs Twitter Sentiment (March-July) </a:t>
            </a:r>
            <a:endParaRPr/>
          </a:p>
        </p:txBody>
      </p:sp>
      <p:sp>
        <p:nvSpPr>
          <p:cNvPr id="186" name="Google Shape;186;g8cfbfc9255_2_12"/>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87" name="Google Shape;187;g8cfbfc9255_2_12"/>
          <p:cNvPicPr preferRelativeResize="0"/>
          <p:nvPr/>
        </p:nvPicPr>
        <p:blipFill>
          <a:blip r:embed="rId3">
            <a:alphaModFix/>
          </a:blip>
          <a:stretch>
            <a:fillRect/>
          </a:stretch>
        </p:blipFill>
        <p:spPr>
          <a:xfrm>
            <a:off x="361950" y="1562100"/>
            <a:ext cx="11830050" cy="502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8cfbfc9255_2_6"/>
          <p:cNvSpPr txBox="1"/>
          <p:nvPr>
            <p:ph type="title"/>
          </p:nvPr>
        </p:nvSpPr>
        <p:spPr>
          <a:xfrm>
            <a:off x="1485900" y="17145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NASDAQ Biotech stocks vs Twitter Sentiment (June 1-5) </a:t>
            </a:r>
            <a:endParaRPr/>
          </a:p>
        </p:txBody>
      </p:sp>
      <p:sp>
        <p:nvSpPr>
          <p:cNvPr id="193" name="Google Shape;193;g8cfbfc9255_2_6"/>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94" name="Google Shape;194;g8cfbfc9255_2_6"/>
          <p:cNvPicPr preferRelativeResize="0"/>
          <p:nvPr/>
        </p:nvPicPr>
        <p:blipFill>
          <a:blip r:embed="rId3">
            <a:alphaModFix/>
          </a:blip>
          <a:stretch>
            <a:fillRect/>
          </a:stretch>
        </p:blipFill>
        <p:spPr>
          <a:xfrm>
            <a:off x="1485899" y="1548775"/>
            <a:ext cx="10008528" cy="530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8cfbfc9255_2_18"/>
          <p:cNvSpPr txBox="1"/>
          <p:nvPr>
            <p:ph type="title"/>
          </p:nvPr>
        </p:nvSpPr>
        <p:spPr>
          <a:xfrm>
            <a:off x="1114425" y="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Key Industry Stocks vs Twitter Sentiment (July)</a:t>
            </a:r>
            <a:endParaRPr/>
          </a:p>
        </p:txBody>
      </p:sp>
      <p:sp>
        <p:nvSpPr>
          <p:cNvPr id="200" name="Google Shape;200;g8cfbfc9255_2_18"/>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201" name="Google Shape;201;g8cfbfc9255_2_18"/>
          <p:cNvPicPr preferRelativeResize="0"/>
          <p:nvPr/>
        </p:nvPicPr>
        <p:blipFill>
          <a:blip r:embed="rId3">
            <a:alphaModFix/>
          </a:blip>
          <a:stretch>
            <a:fillRect/>
          </a:stretch>
        </p:blipFill>
        <p:spPr>
          <a:xfrm>
            <a:off x="756925" y="1251875"/>
            <a:ext cx="11143627" cy="564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8cfbfc9255_0_30"/>
          <p:cNvSpPr txBox="1"/>
          <p:nvPr>
            <p:ph type="title"/>
          </p:nvPr>
        </p:nvSpPr>
        <p:spPr>
          <a:xfrm>
            <a:off x="1295400" y="165725"/>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Data Pipeline (NLP Model)</a:t>
            </a:r>
            <a:endParaRPr/>
          </a:p>
        </p:txBody>
      </p:sp>
      <p:sp>
        <p:nvSpPr>
          <p:cNvPr id="207" name="Google Shape;207;g8cfbfc9255_0_3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208" name="Google Shape;208;g8cfbfc9255_0_30"/>
          <p:cNvPicPr preferRelativeResize="0"/>
          <p:nvPr/>
        </p:nvPicPr>
        <p:blipFill>
          <a:blip r:embed="rId3">
            <a:alphaModFix/>
          </a:blip>
          <a:stretch>
            <a:fillRect/>
          </a:stretch>
        </p:blipFill>
        <p:spPr>
          <a:xfrm>
            <a:off x="1485900" y="1152525"/>
            <a:ext cx="9723101" cy="546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8cfbfc9255_0_0"/>
          <p:cNvSpPr txBox="1"/>
          <p:nvPr>
            <p:ph type="title"/>
          </p:nvPr>
        </p:nvSpPr>
        <p:spPr>
          <a:xfrm>
            <a:off x="1028700" y="137175"/>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NLP Model </a:t>
            </a:r>
            <a:endParaRPr/>
          </a:p>
        </p:txBody>
      </p:sp>
      <p:sp>
        <p:nvSpPr>
          <p:cNvPr id="214" name="Google Shape;214;g8cfbfc9255_0_0"/>
          <p:cNvSpPr txBox="1"/>
          <p:nvPr>
            <p:ph idx="1" type="body"/>
          </p:nvPr>
        </p:nvSpPr>
        <p:spPr>
          <a:xfrm>
            <a:off x="1114425" y="1051575"/>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a:t>
            </a:r>
            <a:r>
              <a:rPr lang="en-GB"/>
              <a:t>Looking into one example to see if changes (differences) correlates between sentiment and stock for Dow Jones U.S. Consumer Goods Index.</a:t>
            </a:r>
            <a:endParaRPr/>
          </a:p>
          <a:p>
            <a:pPr indent="0" lvl="0" marL="0" rtl="0" algn="l">
              <a:spcBef>
                <a:spcPts val="1000"/>
              </a:spcBef>
              <a:spcAft>
                <a:spcPts val="200"/>
              </a:spcAft>
              <a:buNone/>
            </a:pPr>
            <a:r>
              <a:rPr lang="en-GB"/>
              <a:t>The second chart when I shift stock change one day backward to compare daily sentiment change with the next day stock change.”</a:t>
            </a:r>
            <a:endParaRPr/>
          </a:p>
        </p:txBody>
      </p:sp>
      <p:pic>
        <p:nvPicPr>
          <p:cNvPr id="215" name="Google Shape;215;g8cfbfc9255_0_0"/>
          <p:cNvPicPr preferRelativeResize="0"/>
          <p:nvPr/>
        </p:nvPicPr>
        <p:blipFill>
          <a:blip r:embed="rId3">
            <a:alphaModFix/>
          </a:blip>
          <a:stretch>
            <a:fillRect/>
          </a:stretch>
        </p:blipFill>
        <p:spPr>
          <a:xfrm>
            <a:off x="6694375" y="3005925"/>
            <a:ext cx="4302360" cy="2942550"/>
          </a:xfrm>
          <a:prstGeom prst="rect">
            <a:avLst/>
          </a:prstGeom>
          <a:noFill/>
          <a:ln>
            <a:noFill/>
          </a:ln>
        </p:spPr>
      </p:pic>
      <p:pic>
        <p:nvPicPr>
          <p:cNvPr id="216" name="Google Shape;216;g8cfbfc9255_0_0"/>
          <p:cNvPicPr preferRelativeResize="0"/>
          <p:nvPr/>
        </p:nvPicPr>
        <p:blipFill rotWithShape="1">
          <a:blip r:embed="rId4">
            <a:alphaModFix/>
          </a:blip>
          <a:srcRect b="0" l="-1993" r="-1816" t="-4220"/>
          <a:stretch/>
        </p:blipFill>
        <p:spPr>
          <a:xfrm>
            <a:off x="1584500" y="3125125"/>
            <a:ext cx="4667200" cy="2942550"/>
          </a:xfrm>
          <a:prstGeom prst="rect">
            <a:avLst/>
          </a:prstGeom>
          <a:noFill/>
          <a:ln>
            <a:noFill/>
          </a:ln>
        </p:spPr>
      </p:pic>
      <p:sp>
        <p:nvSpPr>
          <p:cNvPr id="217" name="Google Shape;217;g8cfbfc9255_0_0"/>
          <p:cNvSpPr txBox="1"/>
          <p:nvPr/>
        </p:nvSpPr>
        <p:spPr>
          <a:xfrm>
            <a:off x="10239525" y="6257100"/>
            <a:ext cx="18453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Author O.</a:t>
            </a:r>
            <a:r>
              <a:rPr lang="en-GB"/>
              <a:t>Hamed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GB"/>
              <a:t>THE TEAM </a:t>
            </a:r>
            <a:endParaRPr/>
          </a:p>
        </p:txBody>
      </p:sp>
      <p:sp>
        <p:nvSpPr>
          <p:cNvPr id="100" name="Google Shape;100;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GB"/>
              <a:t>REACH FOR THESTARS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8cfbfc9255_0_12"/>
          <p:cNvSpPr txBox="1"/>
          <p:nvPr>
            <p:ph idx="1" type="body"/>
          </p:nvPr>
        </p:nvSpPr>
        <p:spPr>
          <a:xfrm>
            <a:off x="805825" y="381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a:t>
            </a:r>
            <a:r>
              <a:rPr lang="en-GB"/>
              <a:t>I believe building and training a LSTM model will require some more time, and hope we can find a ready model to use/test.</a:t>
            </a:r>
            <a:endParaRPr/>
          </a:p>
          <a:p>
            <a:pPr indent="0" lvl="0" marL="0" rtl="0" algn="l">
              <a:spcBef>
                <a:spcPts val="1000"/>
              </a:spcBef>
              <a:spcAft>
                <a:spcPts val="200"/>
              </a:spcAft>
              <a:buNone/>
            </a:pPr>
            <a:r>
              <a:rPr lang="en-GB"/>
              <a:t>Following is the summary of the sentiment analysis model:”</a:t>
            </a:r>
            <a:endParaRPr/>
          </a:p>
        </p:txBody>
      </p:sp>
      <p:pic>
        <p:nvPicPr>
          <p:cNvPr id="223" name="Google Shape;223;g8cfbfc9255_0_12"/>
          <p:cNvPicPr preferRelativeResize="0"/>
          <p:nvPr/>
        </p:nvPicPr>
        <p:blipFill>
          <a:blip r:embed="rId3">
            <a:alphaModFix/>
          </a:blip>
          <a:stretch>
            <a:fillRect/>
          </a:stretch>
        </p:blipFill>
        <p:spPr>
          <a:xfrm>
            <a:off x="1371600" y="2074550"/>
            <a:ext cx="6531050" cy="3973825"/>
          </a:xfrm>
          <a:prstGeom prst="rect">
            <a:avLst/>
          </a:prstGeom>
          <a:noFill/>
          <a:ln>
            <a:noFill/>
          </a:ln>
        </p:spPr>
      </p:pic>
      <p:pic>
        <p:nvPicPr>
          <p:cNvPr id="224" name="Google Shape;224;g8cfbfc9255_0_12"/>
          <p:cNvPicPr preferRelativeResize="0"/>
          <p:nvPr/>
        </p:nvPicPr>
        <p:blipFill>
          <a:blip r:embed="rId4">
            <a:alphaModFix/>
          </a:blip>
          <a:stretch>
            <a:fillRect/>
          </a:stretch>
        </p:blipFill>
        <p:spPr>
          <a:xfrm>
            <a:off x="8789175" y="1436548"/>
            <a:ext cx="2906100" cy="5071875"/>
          </a:xfrm>
          <a:prstGeom prst="rect">
            <a:avLst/>
          </a:prstGeom>
          <a:noFill/>
          <a:ln>
            <a:noFill/>
          </a:ln>
        </p:spPr>
      </p:pic>
      <p:sp>
        <p:nvSpPr>
          <p:cNvPr id="225" name="Google Shape;225;g8cfbfc9255_0_12"/>
          <p:cNvSpPr txBox="1"/>
          <p:nvPr/>
        </p:nvSpPr>
        <p:spPr>
          <a:xfrm>
            <a:off x="6669400" y="6236975"/>
            <a:ext cx="1794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Author O.Hamed</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8cf7da3e13_0_0"/>
          <p:cNvSpPr txBox="1"/>
          <p:nvPr>
            <p:ph type="title"/>
          </p:nvPr>
        </p:nvSpPr>
        <p:spPr>
          <a:xfrm>
            <a:off x="1001725" y="-57150"/>
            <a:ext cx="9601200" cy="522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GB" sz="3900"/>
              <a:t>Bibliography</a:t>
            </a:r>
            <a:endParaRPr b="1" sz="3900"/>
          </a:p>
        </p:txBody>
      </p:sp>
      <p:sp>
        <p:nvSpPr>
          <p:cNvPr id="231" name="Google Shape;231;g8cf7da3e13_0_0"/>
          <p:cNvSpPr txBox="1"/>
          <p:nvPr>
            <p:ph idx="1" type="body"/>
          </p:nvPr>
        </p:nvSpPr>
        <p:spPr>
          <a:xfrm>
            <a:off x="491100" y="125425"/>
            <a:ext cx="11700900" cy="7793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GB" sz="1500"/>
              <a:t>" Predicting the Effects of News Sentiments on the Stock Market" </a:t>
            </a:r>
            <a:r>
              <a:rPr lang="en-GB" sz="1700"/>
              <a:t>Arxiv.org. 2020. [online] Available at: </a:t>
            </a:r>
            <a:r>
              <a:rPr lang="en-GB" sz="1700" u="sng">
                <a:solidFill>
                  <a:schemeClr val="hlink"/>
                </a:solidFill>
                <a:hlinkClick r:id="rId3"/>
              </a:rPr>
              <a:t>https://arxiv.org/ftp/arxiv/papers/1812/1812.04199.pdf</a:t>
            </a:r>
            <a:r>
              <a:rPr lang="en-GB" sz="1700"/>
              <a:t> [Accessed 25 July 2020].</a:t>
            </a:r>
            <a:endParaRPr sz="1500"/>
          </a:p>
          <a:p>
            <a:pPr indent="-317500" lvl="0" marL="457200" rtl="0" algn="l">
              <a:spcBef>
                <a:spcPts val="0"/>
              </a:spcBef>
              <a:spcAft>
                <a:spcPts val="0"/>
              </a:spcAft>
              <a:buSzPts val="1400"/>
              <a:buChar char="■"/>
            </a:pPr>
            <a:r>
              <a:rPr lang="en-GB" sz="1600"/>
              <a:t>US/Texas Twitter data set, github.com, 2020. [online] Available at </a:t>
            </a:r>
            <a:r>
              <a:rPr lang="en-GB" sz="1600" u="sng">
                <a:solidFill>
                  <a:schemeClr val="hlink"/>
                </a:solidFill>
                <a:hlinkClick r:id="rId4"/>
              </a:rPr>
              <a:t>Https://github.com/likarajo/covid19Sentiments</a:t>
            </a:r>
            <a:r>
              <a:rPr lang="en-GB" sz="1600"/>
              <a:t>. </a:t>
            </a:r>
            <a:endParaRPr sz="1600"/>
          </a:p>
          <a:p>
            <a:pPr indent="-317500" lvl="0" marL="457200" rtl="0" algn="l">
              <a:spcBef>
                <a:spcPts val="0"/>
              </a:spcBef>
              <a:spcAft>
                <a:spcPts val="0"/>
              </a:spcAft>
              <a:buSzPts val="1400"/>
              <a:buChar char="■"/>
            </a:pPr>
            <a:r>
              <a:rPr lang="en-GB" sz="1600"/>
              <a:t>“Study finds global sentiments toward COVID-19 shifting from fear to anger”2020. [online] Available at </a:t>
            </a:r>
            <a:r>
              <a:rPr lang="en-GB" sz="1600" u="sng">
                <a:solidFill>
                  <a:schemeClr val="hlink"/>
                </a:solidFill>
                <a:hlinkClick r:id="rId5"/>
              </a:rPr>
              <a:t>https://medicalxpress.com/news/2020-07-global-sentiments-covid-shifting-anger.html</a:t>
            </a:r>
            <a:r>
              <a:rPr lang="en-GB" sz="1600"/>
              <a:t>  [Accessed 25  July 2020].</a:t>
            </a:r>
            <a:endParaRPr sz="1600"/>
          </a:p>
          <a:p>
            <a:pPr indent="-317500" lvl="0" marL="457200" rtl="0" algn="l">
              <a:spcBef>
                <a:spcPts val="0"/>
              </a:spcBef>
              <a:spcAft>
                <a:spcPts val="0"/>
              </a:spcAft>
              <a:buSzPts val="1400"/>
              <a:buChar char="■"/>
            </a:pPr>
            <a:r>
              <a:rPr lang="en-GB" sz="1600"/>
              <a:t>“Opinion on no face masks among adults in US” Statistica.com. 2020. [online] Available at </a:t>
            </a:r>
            <a:r>
              <a:rPr lang="en-GB" sz="1600" u="sng">
                <a:solidFill>
                  <a:schemeClr val="hlink"/>
                </a:solidFill>
                <a:hlinkClick r:id="rId6"/>
              </a:rPr>
              <a:t>https://www.statista.com/statistics/1130802/opinion-no-face-mask-adults-us-covid-19/</a:t>
            </a:r>
            <a:r>
              <a:rPr lang="en-GB" sz="1600"/>
              <a:t>.</a:t>
            </a:r>
            <a:endParaRPr sz="1600"/>
          </a:p>
          <a:p>
            <a:pPr indent="-317500" lvl="0" marL="457200" rtl="0" algn="l">
              <a:spcBef>
                <a:spcPts val="0"/>
              </a:spcBef>
              <a:spcAft>
                <a:spcPts val="0"/>
              </a:spcAft>
              <a:buSzPts val="1400"/>
              <a:buChar char="■"/>
            </a:pPr>
            <a:r>
              <a:rPr lang="en-GB" sz="1600"/>
              <a:t>2020. [online] </a:t>
            </a:r>
            <a:r>
              <a:rPr lang="en-GB" sz="1600" u="sng">
                <a:solidFill>
                  <a:schemeClr val="hlink"/>
                </a:solidFill>
                <a:hlinkClick r:id="rId7"/>
              </a:rPr>
              <a:t>www.investing.com</a:t>
            </a:r>
            <a:r>
              <a:rPr lang="en-GB" sz="1600"/>
              <a:t>  [Accessed 25 July 2020]</a:t>
            </a:r>
            <a:endParaRPr sz="1600"/>
          </a:p>
          <a:p>
            <a:pPr indent="-317500" lvl="0" marL="457200" rtl="0" algn="l">
              <a:spcBef>
                <a:spcPts val="0"/>
              </a:spcBef>
              <a:spcAft>
                <a:spcPts val="0"/>
              </a:spcAft>
              <a:buSzPts val="1400"/>
              <a:buChar char="■"/>
            </a:pPr>
            <a:r>
              <a:rPr lang="en-GB" sz="1600"/>
              <a:t>2020. [online] </a:t>
            </a:r>
            <a:r>
              <a:rPr lang="en-GB" sz="1600" u="sng">
                <a:solidFill>
                  <a:schemeClr val="hlink"/>
                </a:solidFill>
                <a:hlinkClick r:id="rId8"/>
              </a:rPr>
              <a:t>www.yahoofinance.com</a:t>
            </a:r>
            <a:r>
              <a:rPr lang="en-GB" sz="1600"/>
              <a:t> [Accessed 25 July 2020]</a:t>
            </a:r>
            <a:endParaRPr sz="1600"/>
          </a:p>
          <a:p>
            <a:pPr indent="-317500" lvl="0" marL="457200" rtl="0" algn="l">
              <a:spcBef>
                <a:spcPts val="0"/>
              </a:spcBef>
              <a:spcAft>
                <a:spcPts val="0"/>
              </a:spcAft>
              <a:buSzPts val="1400"/>
              <a:buChar char="■"/>
            </a:pPr>
            <a:r>
              <a:rPr lang="en-GB" sz="1600"/>
              <a:t>Publicly available data (this focuses more on </a:t>
            </a:r>
            <a:r>
              <a:rPr lang="en-GB" sz="1600"/>
              <a:t>GDP changes and quarterly SEC publications</a:t>
            </a:r>
            <a:r>
              <a:rPr lang="en-GB" sz="1600"/>
              <a:t>) </a:t>
            </a:r>
            <a:r>
              <a:rPr lang="en-GB" sz="1600" u="sng">
                <a:solidFill>
                  <a:schemeClr val="hlink"/>
                </a:solidFill>
                <a:hlinkClick r:id="rId9"/>
              </a:rPr>
              <a:t>www.console.google.com/bigquery</a:t>
            </a:r>
            <a:r>
              <a:rPr lang="en-GB" sz="1600"/>
              <a:t>, 2020. [online] [Accessed 26 July 2020]</a:t>
            </a:r>
            <a:endParaRPr sz="1600"/>
          </a:p>
          <a:p>
            <a:pPr indent="-317500" lvl="0" marL="457200" rtl="0" algn="l">
              <a:spcBef>
                <a:spcPts val="0"/>
              </a:spcBef>
              <a:spcAft>
                <a:spcPts val="0"/>
              </a:spcAft>
              <a:buSzPts val="1400"/>
              <a:buChar char="■"/>
            </a:pPr>
            <a:r>
              <a:rPr lang="en-GB" sz="1600" u="sng">
                <a:solidFill>
                  <a:schemeClr val="hlink"/>
                </a:solidFill>
                <a:hlinkClick r:id="rId10"/>
              </a:rPr>
              <a:t>https://www.spglobal.com/marketintelligence/en/news-insights/research/measuring-sentiments-during-the-covid-19-outbreak</a:t>
            </a:r>
            <a:r>
              <a:rPr lang="en-GB" sz="1600"/>
              <a:t>  </a:t>
            </a:r>
            <a:r>
              <a:rPr lang="en-GB" sz="1600"/>
              <a:t>2020. [online] [Accessed 26 July 2020].</a:t>
            </a:r>
            <a:endParaRPr sz="1600"/>
          </a:p>
          <a:p>
            <a:pPr indent="-317500" lvl="0" marL="457200" rtl="0" algn="l">
              <a:spcBef>
                <a:spcPts val="0"/>
              </a:spcBef>
              <a:spcAft>
                <a:spcPts val="0"/>
              </a:spcAft>
              <a:buSzPts val="1400"/>
              <a:buChar char="■"/>
            </a:pPr>
            <a:r>
              <a:rPr lang="en-GB" sz="1600" u="sng">
                <a:solidFill>
                  <a:schemeClr val="hlink"/>
                </a:solidFill>
                <a:hlinkClick r:id="rId11"/>
              </a:rPr>
              <a:t>https://www.mckinsey.com/business-functions/strategy-and-corporate-finance/our-insights/the-coronavirus-effect-on-global-economic-sentiment#</a:t>
            </a:r>
            <a:r>
              <a:rPr lang="en-GB" sz="1600"/>
              <a:t>  </a:t>
            </a:r>
            <a:r>
              <a:rPr lang="en-GB" sz="1600"/>
              <a:t>2020. [online] [Accessed 25 July 2020].</a:t>
            </a:r>
            <a:endParaRPr sz="1600"/>
          </a:p>
          <a:p>
            <a:pPr indent="-317500" lvl="0" marL="457200" rtl="0" algn="l">
              <a:spcBef>
                <a:spcPts val="0"/>
              </a:spcBef>
              <a:spcAft>
                <a:spcPts val="0"/>
              </a:spcAft>
              <a:buSzPts val="1400"/>
              <a:buChar char="■"/>
            </a:pPr>
            <a:r>
              <a:rPr lang="en-GB" sz="1600" u="sng">
                <a:solidFill>
                  <a:schemeClr val="hlink"/>
                </a:solidFill>
                <a:hlinkClick r:id="rId12"/>
              </a:rPr>
              <a:t>https://datasetsearch.research.google.com/</a:t>
            </a:r>
            <a:r>
              <a:rPr lang="en-GB" sz="1600"/>
              <a:t>  </a:t>
            </a:r>
            <a:r>
              <a:rPr lang="en-GB" sz="1600"/>
              <a:t>2020. [online] [Accessed 25 July 2020]</a:t>
            </a:r>
            <a:endParaRPr sz="1600"/>
          </a:p>
          <a:p>
            <a:pPr indent="-317500" lvl="0" marL="457200" rtl="0" algn="l">
              <a:spcBef>
                <a:spcPts val="0"/>
              </a:spcBef>
              <a:spcAft>
                <a:spcPts val="0"/>
              </a:spcAft>
              <a:buSzPts val="1400"/>
              <a:buChar char="■"/>
            </a:pPr>
            <a:r>
              <a:rPr lang="en-GB" sz="1600" u="sng">
                <a:solidFill>
                  <a:schemeClr val="hlink"/>
                </a:solidFill>
                <a:hlinkClick r:id="rId13"/>
              </a:rPr>
              <a:t>https://www.kaggle.com/sudalairajkumar/covid19-in-usa</a:t>
            </a:r>
            <a:r>
              <a:rPr lang="en-GB" sz="1600"/>
              <a:t>  </a:t>
            </a:r>
            <a:r>
              <a:rPr lang="en-GB" sz="1600"/>
              <a:t>2020. [online] [Accessed 25 July 2020]</a:t>
            </a:r>
            <a:endParaRPr sz="1600"/>
          </a:p>
          <a:p>
            <a:pPr indent="-317500" lvl="0" marL="457200" rtl="0" algn="l">
              <a:spcBef>
                <a:spcPts val="0"/>
              </a:spcBef>
              <a:spcAft>
                <a:spcPts val="0"/>
              </a:spcAft>
              <a:buSzPts val="1400"/>
              <a:buChar char="■"/>
            </a:pPr>
            <a:r>
              <a:rPr lang="en-GB" sz="1600" u="sng">
                <a:solidFill>
                  <a:schemeClr val="hlink"/>
                </a:solidFill>
                <a:hlinkClick r:id="rId14"/>
              </a:rPr>
              <a:t>https://data.humdata.org/dataset/novel-coronavirus-2019-ncov-cases</a:t>
            </a:r>
            <a:r>
              <a:rPr lang="en-GB" sz="1600"/>
              <a:t>  global datasets of COVID 19 </a:t>
            </a:r>
            <a:r>
              <a:rPr lang="en-GB" sz="1600"/>
              <a:t>2020. [online] [Accessed 25 July 2020].</a:t>
            </a:r>
            <a:endParaRPr sz="1600"/>
          </a:p>
          <a:p>
            <a:pPr indent="-317500" lvl="0" marL="457200" rtl="0" algn="l">
              <a:spcBef>
                <a:spcPts val="0"/>
              </a:spcBef>
              <a:spcAft>
                <a:spcPts val="0"/>
              </a:spcAft>
              <a:buSzPts val="1400"/>
              <a:buChar char="■"/>
            </a:pPr>
            <a:r>
              <a:rPr lang="en-GB" sz="1600" u="sng">
                <a:solidFill>
                  <a:schemeClr val="hlink"/>
                </a:solidFill>
                <a:hlinkClick r:id="rId15"/>
              </a:rPr>
              <a:t>https://ieee-dataport.org/open-access/coronavirus-covid-19-geo-tagged-tweets-dataset</a:t>
            </a:r>
            <a:r>
              <a:rPr lang="en-GB" sz="1600"/>
              <a:t>  “geo-tagged tweets related to the COVID-19 pandemic.” </a:t>
            </a:r>
            <a:r>
              <a:rPr lang="en-GB" sz="1600"/>
              <a:t>2020. [online] [Accessed 25 July 2020]</a:t>
            </a:r>
            <a:endParaRPr sz="1600"/>
          </a:p>
          <a:p>
            <a:pPr indent="-317500" lvl="0" marL="457200" rtl="0" algn="l">
              <a:spcBef>
                <a:spcPts val="0"/>
              </a:spcBef>
              <a:spcAft>
                <a:spcPts val="0"/>
              </a:spcAft>
              <a:buSzPts val="1400"/>
              <a:buChar char="■"/>
            </a:pPr>
            <a:r>
              <a:rPr lang="en-GB" sz="1600"/>
              <a:t> </a:t>
            </a:r>
            <a:r>
              <a:rPr lang="en-GB" sz="1600" u="sng">
                <a:solidFill>
                  <a:schemeClr val="hlink"/>
                </a:solidFill>
                <a:hlinkClick r:id="rId16"/>
              </a:rPr>
              <a:t>https://www.investing.com/indices/us-30-historical-data</a:t>
            </a:r>
            <a:r>
              <a:rPr lang="en-GB" sz="1600"/>
              <a:t>  “Historical data for the Dow Jones”, </a:t>
            </a:r>
            <a:r>
              <a:rPr lang="en-GB" sz="1600"/>
              <a:t> 2020. [online] [Accessed 25-26 July 2020].</a:t>
            </a:r>
            <a:endParaRPr sz="1600"/>
          </a:p>
          <a:p>
            <a:pPr indent="-330200" lvl="0" marL="457200" rtl="0" algn="l">
              <a:spcBef>
                <a:spcPts val="0"/>
              </a:spcBef>
              <a:spcAft>
                <a:spcPts val="0"/>
              </a:spcAft>
              <a:buSzPts val="1600"/>
              <a:buChar char="■"/>
            </a:pPr>
            <a:r>
              <a:rPr lang="en-GB" sz="1600"/>
              <a:t> ,,The Economics of a Pandemic: a case OF COVID-19” </a:t>
            </a:r>
            <a:r>
              <a:rPr lang="en-GB" sz="1600"/>
              <a:t>Dropbox.com. 2020.  [online] Available at: </a:t>
            </a:r>
            <a:r>
              <a:rPr lang="en-GB" sz="1600" u="sng">
                <a:solidFill>
                  <a:schemeClr val="hlink"/>
                </a:solidFill>
                <a:hlinkClick r:id="rId17"/>
              </a:rPr>
              <a:t>https://www.dropbox.com/s/wm521646rszpl90/slides_Covid19_final.pdf?dl=0</a:t>
            </a:r>
            <a:r>
              <a:rPr lang="en-GB" sz="1600"/>
              <a:t>   [Accessed 25 July].</a:t>
            </a:r>
            <a:endParaRPr sz="1600"/>
          </a:p>
          <a:p>
            <a:pPr indent="-330200" lvl="0" marL="457200" rtl="0" algn="l">
              <a:spcBef>
                <a:spcPts val="0"/>
              </a:spcBef>
              <a:spcAft>
                <a:spcPts val="0"/>
              </a:spcAft>
              <a:buSzPts val="1600"/>
              <a:buChar char="■"/>
            </a:pPr>
            <a:r>
              <a:rPr lang="en-GB" sz="1600"/>
              <a:t>“Text pre-processing , Topic Modeling using LDA and NMF Algorithm” - rapraka/NLP  </a:t>
            </a:r>
            <a:r>
              <a:rPr lang="en-GB" sz="1600" u="sng">
                <a:solidFill>
                  <a:schemeClr val="hlink"/>
                </a:solidFill>
                <a:hlinkClick r:id="rId18"/>
              </a:rPr>
              <a:t>https://lnkd.in/eKEGwRg</a:t>
            </a:r>
            <a:r>
              <a:rPr lang="en-GB" sz="1600"/>
              <a:t> </a:t>
            </a:r>
            <a:r>
              <a:rPr lang="en-GB" sz="1600"/>
              <a:t> 2020. [online] [Accessed 25 July 2020].</a:t>
            </a:r>
            <a:endParaRPr sz="1600"/>
          </a:p>
          <a:p>
            <a:pPr indent="0" lvl="0" marL="457200" rtl="0" algn="l">
              <a:spcBef>
                <a:spcPts val="1000"/>
              </a:spcBef>
              <a:spcAft>
                <a:spcPts val="0"/>
              </a:spcAft>
              <a:buNone/>
            </a:pPr>
            <a:r>
              <a:rPr lang="en-GB" sz="1600"/>
              <a:t>“Covid cases in the US “ </a:t>
            </a:r>
            <a:r>
              <a:rPr lang="en-GB" sz="1500">
                <a:latin typeface="Arial"/>
                <a:ea typeface="Arial"/>
                <a:cs typeface="Arial"/>
                <a:sym typeface="Arial"/>
              </a:rPr>
              <a:t>tracktherecovery.org</a:t>
            </a:r>
            <a:r>
              <a:rPr lang="en-GB"/>
              <a:t>. 2020. [online] Available at: </a:t>
            </a:r>
            <a:r>
              <a:rPr lang="en-GB" sz="1400" u="sng">
                <a:solidFill>
                  <a:schemeClr val="hlink"/>
                </a:solidFill>
                <a:latin typeface="Arial"/>
                <a:ea typeface="Arial"/>
                <a:cs typeface="Arial"/>
                <a:sym typeface="Arial"/>
                <a:hlinkClick r:id="rId19"/>
              </a:rPr>
              <a:t>https://tracktherecovery.org/</a:t>
            </a:r>
            <a:endParaRPr sz="2300"/>
          </a:p>
          <a:p>
            <a:pPr indent="0" lvl="0" marL="0" rtl="0" algn="l">
              <a:spcBef>
                <a:spcPts val="1000"/>
              </a:spcBef>
              <a:spcAft>
                <a:spcPts val="0"/>
              </a:spcAft>
              <a:buNone/>
            </a:pPr>
            <a:r>
              <a:t/>
            </a:r>
            <a:endParaRPr sz="1800"/>
          </a:p>
          <a:p>
            <a:pPr indent="0" lvl="0" marL="0" rtl="0" algn="l">
              <a:spcBef>
                <a:spcPts val="1000"/>
              </a:spcBef>
              <a:spcAft>
                <a:spcPts val="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1239398" y="3652091"/>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GB" u="sng">
                <a:solidFill>
                  <a:schemeClr val="hlink"/>
                </a:solidFill>
                <a:hlinkClick r:id="rId3"/>
              </a:rPr>
              <a:t>Omar Hamed</a:t>
            </a:r>
            <a:r>
              <a:rPr lang="en-GB"/>
              <a:t>  </a:t>
            </a:r>
            <a:r>
              <a:rPr lang="en-GB" u="sng">
                <a:solidFill>
                  <a:schemeClr val="hlink"/>
                </a:solidFill>
                <a:hlinkClick r:id="rId4"/>
              </a:rPr>
              <a:t>5:56 PM</a:t>
            </a:r>
            <a:br>
              <a:rPr lang="en-GB"/>
            </a:br>
            <a:r>
              <a:rPr lang="en-GB"/>
              <a:t>Hello, I am Omar from Sweden. I’ve just completed my master’s study in Data Science and currently working on my thesis project. I have good experience working on machine learning, deep learning, NLP and computer vision project. I also have a wide experience working in software project management. I am most interested in NLP challenge.</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06" name="Google Shape;106;p3"/>
          <p:cNvPicPr preferRelativeResize="0"/>
          <p:nvPr/>
        </p:nvPicPr>
        <p:blipFill rotWithShape="1">
          <a:blip r:embed="rId5">
            <a:alphaModFix/>
          </a:blip>
          <a:srcRect b="0" l="0" r="0" t="0"/>
          <a:stretch/>
        </p:blipFill>
        <p:spPr>
          <a:xfrm>
            <a:off x="771176" y="154226"/>
            <a:ext cx="2726100" cy="2726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GB" u="sng">
                <a:solidFill>
                  <a:schemeClr val="hlink"/>
                </a:solidFill>
                <a:hlinkClick r:id="rId3"/>
              </a:rPr>
              <a:t>Rapraka90</a:t>
            </a:r>
            <a:r>
              <a:rPr lang="en-GB"/>
              <a:t>  </a:t>
            </a:r>
            <a:r>
              <a:rPr lang="en-GB" u="sng">
                <a:solidFill>
                  <a:schemeClr val="hlink"/>
                </a:solidFill>
                <a:hlinkClick r:id="rId4"/>
              </a:rPr>
              <a:t>6:05 PM</a:t>
            </a:r>
            <a:br>
              <a:rPr lang="en-GB"/>
            </a:br>
            <a:r>
              <a:rPr lang="en-GB"/>
              <a:t>Hi , My name is Raj Laxmi Prakash, graduated in Business Analytics and Data Sciences in May 2020. I have 6+ years of technical/data science/analytics experience in diverse field. I have used SQL, Hadoop, Python, Tableau, SAS, Alteryx for customer segmentation/ profiling, descriptive, predictive and time-series forecasting. I have worked on various projects related to NLP. Last I worked with Federal Aviation Administration as Data Science intern related to NLP where I automated the reviews process.</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112" name="Google Shape;112;p4"/>
          <p:cNvSpPr/>
          <p:nvPr/>
        </p:nvSpPr>
        <p:spPr>
          <a:xfrm>
            <a:off x="1371600" y="330506"/>
            <a:ext cx="1983036" cy="1817783"/>
          </a:xfrm>
          <a:prstGeom prst="ellipse">
            <a:avLst/>
          </a:prstGeom>
          <a:solidFill>
            <a:schemeClr val="accent5"/>
          </a:solidFill>
          <a:ln cap="flat" cmpd="sng" w="34925">
            <a:solidFill>
              <a:srgbClr val="5676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8cfbfc9255_0_6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GB"/>
              <a:t>Rishab Panyam</a:t>
            </a:r>
            <a:br>
              <a:rPr lang="en-GB"/>
            </a:br>
            <a:endParaRPr/>
          </a:p>
          <a:p>
            <a:pPr indent="-257048" lvl="0" marL="384048" rtl="0" algn="l">
              <a:lnSpc>
                <a:spcPct val="94000"/>
              </a:lnSpc>
              <a:spcBef>
                <a:spcPts val="1200"/>
              </a:spcBef>
              <a:spcAft>
                <a:spcPts val="0"/>
              </a:spcAft>
              <a:buClr>
                <a:schemeClr val="dk2"/>
              </a:buClr>
              <a:buSzPts val="2000"/>
              <a:buNone/>
            </a:pPr>
            <a:r>
              <a:t/>
            </a:r>
            <a:endParaRPr/>
          </a:p>
        </p:txBody>
      </p:sp>
      <p:sp>
        <p:nvSpPr>
          <p:cNvPr id="118" name="Google Shape;118;g8cfbfc9255_0_65"/>
          <p:cNvSpPr/>
          <p:nvPr/>
        </p:nvSpPr>
        <p:spPr>
          <a:xfrm>
            <a:off x="1371600" y="330506"/>
            <a:ext cx="1983000" cy="1817700"/>
          </a:xfrm>
          <a:prstGeom prst="ellipse">
            <a:avLst/>
          </a:prstGeom>
          <a:solidFill>
            <a:schemeClr val="accent5"/>
          </a:solidFill>
          <a:ln cap="flat" cmpd="sng" w="34925">
            <a:solidFill>
              <a:srgbClr val="5676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GB" u="sng">
                <a:solidFill>
                  <a:schemeClr val="hlink"/>
                </a:solidFill>
                <a:hlinkClick r:id="rId3"/>
              </a:rPr>
              <a:t>Vkunkerkar</a:t>
            </a:r>
            <a:r>
              <a:rPr lang="en-GB"/>
              <a:t>  </a:t>
            </a:r>
            <a:r>
              <a:rPr lang="en-GB" u="sng">
                <a:solidFill>
                  <a:schemeClr val="hlink"/>
                </a:solidFill>
                <a:hlinkClick r:id="rId4"/>
              </a:rPr>
              <a:t>6:12 PM</a:t>
            </a:r>
            <a:br>
              <a:rPr lang="en-GB"/>
            </a:br>
            <a:r>
              <a:rPr lang="en-GB"/>
              <a:t>I am Vaibhav. I am doing my Masters in Data Science at Illinois Institute of Technology. I completed my Bachelors degree in Computer Engineering from Mumbai University in 2019. I have also completed 2 semesters at Illinois Institute of Technology attending courses in Data Preparation and Analysis, Big Data, Time Series and Database Organization among others. While attending these courses I have worked in R, Python and SQL. I have completed online courses in Machine</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124" name="Google Shape;124;p5"/>
          <p:cNvSpPr/>
          <p:nvPr/>
        </p:nvSpPr>
        <p:spPr>
          <a:xfrm>
            <a:off x="1371600" y="330506"/>
            <a:ext cx="1983036" cy="1817783"/>
          </a:xfrm>
          <a:prstGeom prst="ellipse">
            <a:avLst/>
          </a:prstGeom>
          <a:solidFill>
            <a:schemeClr val="accent5"/>
          </a:solidFill>
          <a:ln cap="flat" cmpd="sng" w="34925">
            <a:solidFill>
              <a:srgbClr val="5676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 type="body"/>
          </p:nvPr>
        </p:nvSpPr>
        <p:spPr>
          <a:xfrm>
            <a:off x="1371600" y="2572439"/>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n-GB" u="sng">
                <a:solidFill>
                  <a:schemeClr val="hlink"/>
                </a:solidFill>
                <a:hlinkClick r:id="rId3"/>
              </a:rPr>
              <a:t>Samantha Wigglesworth</a:t>
            </a:r>
            <a:r>
              <a:rPr lang="en-GB"/>
              <a:t>  </a:t>
            </a:r>
            <a:r>
              <a:rPr lang="en-GB" u="sng">
                <a:solidFill>
                  <a:schemeClr val="hlink"/>
                </a:solidFill>
                <a:hlinkClick r:id="rId4"/>
              </a:rPr>
              <a:t>6:12 PM</a:t>
            </a:r>
            <a:endParaRPr/>
          </a:p>
          <a:p>
            <a:pPr indent="-384048" lvl="0" marL="384048" rtl="0" algn="l">
              <a:lnSpc>
                <a:spcPct val="94000"/>
              </a:lnSpc>
              <a:spcBef>
                <a:spcPts val="1200"/>
              </a:spcBef>
              <a:spcAft>
                <a:spcPts val="0"/>
              </a:spcAft>
              <a:buClr>
                <a:schemeClr val="dk2"/>
              </a:buClr>
              <a:buSzPts val="2000"/>
              <a:buChar char="■"/>
            </a:pPr>
            <a:r>
              <a:rPr lang="en-GB"/>
              <a:t>Hi everyone, my name is Samantha &amp; I am a teacher of languages and economics, I have a background in data analytics/BI, web building and CRM Project implementations in both the public &amp; private sector and have worked for multinationals in medical /manufacturing/finance sector. Recently I started to re-build my skills in SQL and learn more Python and now trying to gain experience in ML and AutoML tools, AI and NLP! </a:t>
            </a:r>
            <a:endParaRPr/>
          </a:p>
        </p:txBody>
      </p:sp>
      <p:pic>
        <p:nvPicPr>
          <p:cNvPr descr="Profile photo for Samantha Wigglesworth" id="130" name="Google Shape;130;p6"/>
          <p:cNvPicPr preferRelativeResize="0"/>
          <p:nvPr/>
        </p:nvPicPr>
        <p:blipFill rotWithShape="1">
          <a:blip r:embed="rId5">
            <a:alphaModFix/>
          </a:blip>
          <a:srcRect b="0" l="0" r="0" t="0"/>
          <a:stretch/>
        </p:blipFill>
        <p:spPr>
          <a:xfrm>
            <a:off x="1189820" y="122561"/>
            <a:ext cx="2335578" cy="233557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OUR MENTORS</a:t>
            </a:r>
            <a:endParaRPr/>
          </a:p>
        </p:txBody>
      </p:sp>
      <p:sp>
        <p:nvSpPr>
          <p:cNvPr id="136" name="Google Shape;136;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GB"/>
              <a:t>Magno Silva -  Expert in XAI,  NLP, Time-series data analysis</a:t>
            </a:r>
            <a:endParaRPr/>
          </a:p>
          <a:p>
            <a:pPr indent="-257048" lvl="0" marL="384048"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GB"/>
              <a:t>Susanna Raj  - Cognitive Science/HCI Researcher, AI Ethicist, AI Ethics Advisor, Artist and Writer</a:t>
            </a:r>
            <a:endParaRPr/>
          </a:p>
          <a:p>
            <a:pPr indent="-257048" lvl="0" marL="384048"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en-GB"/>
              <a:t>Johnathan Spitz - Idea generator | Problem solver | Tech+Business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680072" y="169677"/>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GB"/>
              <a:t>Initial Meeting</a:t>
            </a:r>
            <a:endParaRPr/>
          </a:p>
        </p:txBody>
      </p:sp>
      <p:pic>
        <p:nvPicPr>
          <p:cNvPr id="142" name="Google Shape;142;p8"/>
          <p:cNvPicPr preferRelativeResize="0"/>
          <p:nvPr>
            <p:ph idx="1" type="body"/>
          </p:nvPr>
        </p:nvPicPr>
        <p:blipFill rotWithShape="1">
          <a:blip r:embed="rId3">
            <a:alphaModFix/>
          </a:blip>
          <a:srcRect b="0" l="0" r="0" t="0"/>
          <a:stretch/>
        </p:blipFill>
        <p:spPr>
          <a:xfrm>
            <a:off x="644288" y="1129118"/>
            <a:ext cx="6526687" cy="3581400"/>
          </a:xfrm>
          <a:prstGeom prst="rect">
            <a:avLst/>
          </a:prstGeom>
          <a:noFill/>
          <a:ln>
            <a:noFill/>
          </a:ln>
        </p:spPr>
      </p:pic>
      <p:pic>
        <p:nvPicPr>
          <p:cNvPr id="143" name="Google Shape;143;p8"/>
          <p:cNvPicPr preferRelativeResize="0"/>
          <p:nvPr/>
        </p:nvPicPr>
        <p:blipFill rotWithShape="1">
          <a:blip r:embed="rId4">
            <a:alphaModFix/>
          </a:blip>
          <a:srcRect b="0" l="0" r="0" t="0"/>
          <a:stretch/>
        </p:blipFill>
        <p:spPr>
          <a:xfrm>
            <a:off x="5030867" y="3525398"/>
            <a:ext cx="6898392" cy="31428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2020-07-26T22:25:37Z</dcterms:created>
  <dc:creator>Sam Wigglesworth</dc:creator>
</cp:coreProperties>
</file>