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7" r:id="rId2"/>
    <p:sldId id="258" r:id="rId3"/>
  </p:sldIdLst>
  <p:sldSz cx="10972800" cy="10972800"/>
  <p:notesSz cx="6858000" cy="9144000"/>
  <p:defaultTextStyle>
    <a:defPPr>
      <a:defRPr lang="en-US"/>
    </a:defPPr>
    <a:lvl1pPr marL="0" algn="l" defTabSz="664122" rtl="0" eaLnBrk="1" latinLnBrk="0" hangingPunct="1">
      <a:defRPr sz="1307" kern="1200">
        <a:solidFill>
          <a:schemeClr val="tx1"/>
        </a:solidFill>
        <a:latin typeface="+mn-lt"/>
        <a:ea typeface="+mn-ea"/>
        <a:cs typeface="+mn-cs"/>
      </a:defRPr>
    </a:lvl1pPr>
    <a:lvl2pPr marL="332061" algn="l" defTabSz="664122" rtl="0" eaLnBrk="1" latinLnBrk="0" hangingPunct="1">
      <a:defRPr sz="1307" kern="1200">
        <a:solidFill>
          <a:schemeClr val="tx1"/>
        </a:solidFill>
        <a:latin typeface="+mn-lt"/>
        <a:ea typeface="+mn-ea"/>
        <a:cs typeface="+mn-cs"/>
      </a:defRPr>
    </a:lvl2pPr>
    <a:lvl3pPr marL="664122" algn="l" defTabSz="664122" rtl="0" eaLnBrk="1" latinLnBrk="0" hangingPunct="1">
      <a:defRPr sz="1307" kern="1200">
        <a:solidFill>
          <a:schemeClr val="tx1"/>
        </a:solidFill>
        <a:latin typeface="+mn-lt"/>
        <a:ea typeface="+mn-ea"/>
        <a:cs typeface="+mn-cs"/>
      </a:defRPr>
    </a:lvl3pPr>
    <a:lvl4pPr marL="996184" algn="l" defTabSz="664122" rtl="0" eaLnBrk="1" latinLnBrk="0" hangingPunct="1">
      <a:defRPr sz="1307" kern="1200">
        <a:solidFill>
          <a:schemeClr val="tx1"/>
        </a:solidFill>
        <a:latin typeface="+mn-lt"/>
        <a:ea typeface="+mn-ea"/>
        <a:cs typeface="+mn-cs"/>
      </a:defRPr>
    </a:lvl4pPr>
    <a:lvl5pPr marL="1328244" algn="l" defTabSz="664122" rtl="0" eaLnBrk="1" latinLnBrk="0" hangingPunct="1">
      <a:defRPr sz="1307" kern="1200">
        <a:solidFill>
          <a:schemeClr val="tx1"/>
        </a:solidFill>
        <a:latin typeface="+mn-lt"/>
        <a:ea typeface="+mn-ea"/>
        <a:cs typeface="+mn-cs"/>
      </a:defRPr>
    </a:lvl5pPr>
    <a:lvl6pPr marL="1660305" algn="l" defTabSz="664122" rtl="0" eaLnBrk="1" latinLnBrk="0" hangingPunct="1">
      <a:defRPr sz="1307" kern="1200">
        <a:solidFill>
          <a:schemeClr val="tx1"/>
        </a:solidFill>
        <a:latin typeface="+mn-lt"/>
        <a:ea typeface="+mn-ea"/>
        <a:cs typeface="+mn-cs"/>
      </a:defRPr>
    </a:lvl6pPr>
    <a:lvl7pPr marL="1992366" algn="l" defTabSz="664122" rtl="0" eaLnBrk="1" latinLnBrk="0" hangingPunct="1">
      <a:defRPr sz="1307" kern="1200">
        <a:solidFill>
          <a:schemeClr val="tx1"/>
        </a:solidFill>
        <a:latin typeface="+mn-lt"/>
        <a:ea typeface="+mn-ea"/>
        <a:cs typeface="+mn-cs"/>
      </a:defRPr>
    </a:lvl7pPr>
    <a:lvl8pPr marL="2324427" algn="l" defTabSz="664122" rtl="0" eaLnBrk="1" latinLnBrk="0" hangingPunct="1">
      <a:defRPr sz="1307" kern="1200">
        <a:solidFill>
          <a:schemeClr val="tx1"/>
        </a:solidFill>
        <a:latin typeface="+mn-lt"/>
        <a:ea typeface="+mn-ea"/>
        <a:cs typeface="+mn-cs"/>
      </a:defRPr>
    </a:lvl8pPr>
    <a:lvl9pPr marL="2656489" algn="l" defTabSz="664122" rtl="0" eaLnBrk="1" latinLnBrk="0" hangingPunct="1">
      <a:defRPr sz="130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D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8"/>
    <p:restoredTop sz="94622"/>
  </p:normalViewPr>
  <p:slideViewPr>
    <p:cSldViewPr snapToGrid="0" snapToObjects="1">
      <p:cViewPr>
        <p:scale>
          <a:sx n="89" d="100"/>
          <a:sy n="89" d="100"/>
        </p:scale>
        <p:origin x="246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795781"/>
            <a:ext cx="9326880" cy="3820160"/>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371600" y="5763261"/>
            <a:ext cx="8229600" cy="2649219"/>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0BEF54-15DB-7049-85B4-692833A0521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BEF54-15DB-7049-85B4-692833A0521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584200"/>
            <a:ext cx="2366010" cy="929894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54381" y="584200"/>
            <a:ext cx="6960870" cy="92989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BEF54-15DB-7049-85B4-692833A0521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BEF54-15DB-7049-85B4-692833A0521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2735583"/>
            <a:ext cx="9464040" cy="4564379"/>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748666" y="7343143"/>
            <a:ext cx="9464040" cy="2400299"/>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0BEF54-15DB-7049-85B4-692833A0521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54380" y="2921000"/>
            <a:ext cx="4663440" cy="69621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54980" y="2921000"/>
            <a:ext cx="4663440" cy="69621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0BEF54-15DB-7049-85B4-692833A0521E}"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584202"/>
            <a:ext cx="9464040" cy="21209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55810" y="2689861"/>
            <a:ext cx="4642008" cy="131825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755810" y="4008120"/>
            <a:ext cx="4642008" cy="5895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554981" y="2689861"/>
            <a:ext cx="4664869" cy="131825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5554981" y="4008120"/>
            <a:ext cx="4664869" cy="5895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0BEF54-15DB-7049-85B4-692833A0521E}" type="datetimeFigureOut">
              <a:rPr lang="en-US" smtClean="0"/>
              <a:t>3/12/18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0BEF54-15DB-7049-85B4-692833A0521E}" type="datetimeFigureOut">
              <a:rPr lang="en-US" smtClean="0"/>
              <a:t>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BEF54-15DB-7049-85B4-692833A0521E}" type="datetimeFigureOut">
              <a:rPr lang="en-US" smtClean="0"/>
              <a:t>3/12/18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731520"/>
            <a:ext cx="3539014" cy="256032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4664869" y="1579882"/>
            <a:ext cx="5554980" cy="77978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55809" y="3291840"/>
            <a:ext cx="3539014" cy="6098541"/>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BEF54-15DB-7049-85B4-692833A0521E}"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731520"/>
            <a:ext cx="3539014" cy="256032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664869" y="1579882"/>
            <a:ext cx="5554980" cy="779780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5809" y="3291840"/>
            <a:ext cx="3539014" cy="6098541"/>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BEF54-15DB-7049-85B4-692833A0521E}"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B176-4D8F-E840-80EB-259453588A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584202"/>
            <a:ext cx="9464040" cy="21209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54380" y="2921000"/>
            <a:ext cx="9464040" cy="696214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4380" y="10170162"/>
            <a:ext cx="2468880" cy="584200"/>
          </a:xfrm>
          <a:prstGeom prst="rect">
            <a:avLst/>
          </a:prstGeom>
        </p:spPr>
        <p:txBody>
          <a:bodyPr vert="horz" lIns="91440" tIns="45720" rIns="91440" bIns="45720" rtlCol="0" anchor="ctr"/>
          <a:lstStyle>
            <a:lvl1pPr algn="l">
              <a:defRPr sz="1440">
                <a:solidFill>
                  <a:schemeClr val="tx1">
                    <a:tint val="75000"/>
                  </a:schemeClr>
                </a:solidFill>
              </a:defRPr>
            </a:lvl1pPr>
          </a:lstStyle>
          <a:p>
            <a:fld id="{DF0BEF54-15DB-7049-85B4-692833A0521E}" type="datetimeFigureOut">
              <a:rPr lang="en-US" smtClean="0"/>
              <a:t>3/12/18</a:t>
            </a:fld>
            <a:endParaRPr lang="en-US"/>
          </a:p>
        </p:txBody>
      </p:sp>
      <p:sp>
        <p:nvSpPr>
          <p:cNvPr id="5" name="Footer Placeholder 4"/>
          <p:cNvSpPr>
            <a:spLocks noGrp="1"/>
          </p:cNvSpPr>
          <p:nvPr>
            <p:ph type="ftr" sz="quarter" idx="3"/>
          </p:nvPr>
        </p:nvSpPr>
        <p:spPr>
          <a:xfrm>
            <a:off x="3634740" y="10170162"/>
            <a:ext cx="3703320" cy="58420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10170162"/>
            <a:ext cx="2468880" cy="584200"/>
          </a:xfrm>
          <a:prstGeom prst="rect">
            <a:avLst/>
          </a:prstGeom>
        </p:spPr>
        <p:txBody>
          <a:bodyPr vert="horz" lIns="91440" tIns="45720" rIns="91440" bIns="45720" rtlCol="0" anchor="ctr"/>
          <a:lstStyle>
            <a:lvl1pPr algn="r">
              <a:defRPr sz="1440">
                <a:solidFill>
                  <a:schemeClr val="tx1">
                    <a:tint val="75000"/>
                  </a:schemeClr>
                </a:solidFill>
              </a:defRPr>
            </a:lvl1pPr>
          </a:lstStyle>
          <a:p>
            <a:fld id="{DE0BB176-4D8F-E840-80EB-259453588A7E}" type="slidenum">
              <a:rPr lang="en-US" smtClean="0"/>
              <a:t>‹#›</a:t>
            </a:fld>
            <a:endParaRPr lang="en-US"/>
          </a:p>
        </p:txBody>
      </p:sp>
    </p:spTree>
    <p:extLst>
      <p:ext uri="{BB962C8B-B14F-4D97-AF65-F5344CB8AC3E}">
        <p14:creationId xmlns:p14="http://schemas.microsoft.com/office/powerpoint/2010/main" val="5566919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040736" y="760912"/>
            <a:ext cx="6891328" cy="2378671"/>
            <a:chOff x="2040736" y="1532462"/>
            <a:chExt cx="6891328" cy="2378671"/>
          </a:xfrm>
        </p:grpSpPr>
        <p:pic>
          <p:nvPicPr>
            <p:cNvPr id="4" name="Picture 3" descr="MP.tiff"/>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60448" t="19867" r="22541" b="57742"/>
            <a:stretch/>
          </p:blipFill>
          <p:spPr>
            <a:xfrm>
              <a:off x="2040736" y="1532462"/>
              <a:ext cx="2378671" cy="2378671"/>
            </a:xfrm>
            <a:prstGeom prst="rect">
              <a:avLst/>
            </a:prstGeom>
          </p:spPr>
        </p:pic>
        <p:pic>
          <p:nvPicPr>
            <p:cNvPr id="5" name="Picture 4" descr="A 40X dilution factor 2_gs8.tif"/>
            <p:cNvPicPr>
              <a:picLocks noChangeAspect="1"/>
            </p:cNvPicPr>
            <p:nvPr/>
          </p:nvPicPr>
          <p:blipFill rotWithShape="1">
            <a:blip r:embed="rId4">
              <a:extLst>
                <a:ext uri="{BEBA8EAE-BF5A-486C-A8C5-ECC9F3942E4B}">
                  <a14:imgProps xmlns:a14="http://schemas.microsoft.com/office/drawing/2010/main">
                    <a14:imgLayer r:embed="rId5">
                      <a14:imgEffect>
                        <a14:sharpenSoften amount="61000"/>
                      </a14:imgEffect>
                      <a14:imgEffect>
                        <a14:brightnessContrast bright="89000" contrast="-33000"/>
                      </a14:imgEffect>
                    </a14:imgLayer>
                  </a14:imgProps>
                </a:ext>
                <a:ext uri="{28A0092B-C50C-407E-A947-70E740481C1C}">
                  <a14:useLocalDpi xmlns:a14="http://schemas.microsoft.com/office/drawing/2010/main" val="0"/>
                </a:ext>
              </a:extLst>
            </a:blip>
            <a:srcRect l="47377" t="3330" r="1198" b="27838"/>
            <a:stretch/>
          </p:blipFill>
          <p:spPr>
            <a:xfrm>
              <a:off x="6554624" y="1533693"/>
              <a:ext cx="2377440" cy="2377440"/>
            </a:xfrm>
            <a:prstGeom prst="rect">
              <a:avLst/>
            </a:prstGeom>
          </p:spPr>
        </p:pic>
      </p:grpSp>
      <p:cxnSp>
        <p:nvCxnSpPr>
          <p:cNvPr id="7" name="Straight Arrow Connector 6"/>
          <p:cNvCxnSpPr/>
          <p:nvPr/>
        </p:nvCxnSpPr>
        <p:spPr>
          <a:xfrm>
            <a:off x="4832604" y="1484512"/>
            <a:ext cx="1307592" cy="0"/>
          </a:xfrm>
          <a:prstGeom prst="straightConnector1">
            <a:avLst/>
          </a:prstGeom>
          <a:ln w="762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62321" y="1727256"/>
            <a:ext cx="2048156" cy="646331"/>
          </a:xfrm>
          <a:prstGeom prst="rect">
            <a:avLst/>
          </a:prstGeom>
          <a:noFill/>
        </p:spPr>
        <p:txBody>
          <a:bodyPr wrap="square" rtlCol="0">
            <a:spAutoFit/>
          </a:bodyPr>
          <a:lstStyle/>
          <a:p>
            <a:pPr algn="ctr"/>
            <a:r>
              <a:rPr lang="en-US" sz="1800" b="1" dirty="0">
                <a:latin typeface="Helvetica" charset="0"/>
                <a:ea typeface="Helvetica" charset="0"/>
                <a:cs typeface="Helvetica" charset="0"/>
              </a:rPr>
              <a:t>Differentially expressed genes</a:t>
            </a:r>
          </a:p>
        </p:txBody>
      </p:sp>
      <p:sp>
        <p:nvSpPr>
          <p:cNvPr id="10" name="TextBox 9"/>
          <p:cNvSpPr txBox="1"/>
          <p:nvPr/>
        </p:nvSpPr>
        <p:spPr>
          <a:xfrm>
            <a:off x="1761830" y="187977"/>
            <a:ext cx="2936482" cy="553998"/>
          </a:xfrm>
          <a:prstGeom prst="rect">
            <a:avLst/>
          </a:prstGeom>
          <a:noFill/>
        </p:spPr>
        <p:txBody>
          <a:bodyPr wrap="square" rtlCol="0">
            <a:spAutoFit/>
          </a:bodyPr>
          <a:lstStyle/>
          <a:p>
            <a:pPr algn="ctr"/>
            <a:r>
              <a:rPr lang="en-US" sz="3000" b="1" dirty="0">
                <a:solidFill>
                  <a:schemeClr val="accent4"/>
                </a:solidFill>
                <a:latin typeface="Helvetica" charset="0"/>
                <a:ea typeface="Helvetica" charset="0"/>
                <a:cs typeface="Helvetica" charset="0"/>
              </a:rPr>
              <a:t>Mature Pollen</a:t>
            </a:r>
          </a:p>
        </p:txBody>
      </p:sp>
      <p:sp>
        <p:nvSpPr>
          <p:cNvPr id="11" name="TextBox 10"/>
          <p:cNvSpPr txBox="1"/>
          <p:nvPr/>
        </p:nvSpPr>
        <p:spPr>
          <a:xfrm>
            <a:off x="6409393" y="187977"/>
            <a:ext cx="2667909" cy="553998"/>
          </a:xfrm>
          <a:prstGeom prst="rect">
            <a:avLst/>
          </a:prstGeom>
          <a:noFill/>
        </p:spPr>
        <p:txBody>
          <a:bodyPr wrap="square" rtlCol="0">
            <a:spAutoFit/>
          </a:bodyPr>
          <a:lstStyle/>
          <a:p>
            <a:pPr algn="ctr"/>
            <a:r>
              <a:rPr lang="en-US" sz="3000" b="1" dirty="0">
                <a:solidFill>
                  <a:schemeClr val="accent1"/>
                </a:solidFill>
                <a:latin typeface="Helvetica" charset="0"/>
                <a:ea typeface="Helvetica" charset="0"/>
                <a:cs typeface="Helvetica" charset="0"/>
              </a:rPr>
              <a:t>Sperm Cell</a:t>
            </a:r>
          </a:p>
        </p:txBody>
      </p:sp>
      <p:cxnSp>
        <p:nvCxnSpPr>
          <p:cNvPr id="14" name="Straight Arrow Connector 13"/>
          <p:cNvCxnSpPr/>
          <p:nvPr/>
        </p:nvCxnSpPr>
        <p:spPr>
          <a:xfrm flipH="1">
            <a:off x="5486404" y="2447492"/>
            <a:ext cx="1" cy="1118133"/>
          </a:xfrm>
          <a:prstGeom prst="straightConnector1">
            <a:avLst/>
          </a:prstGeom>
          <a:ln w="1016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96193" y="3535705"/>
            <a:ext cx="7780421" cy="461665"/>
          </a:xfrm>
          <a:prstGeom prst="rect">
            <a:avLst/>
          </a:prstGeom>
          <a:noFill/>
        </p:spPr>
        <p:txBody>
          <a:bodyPr wrap="square" rtlCol="0">
            <a:spAutoFit/>
          </a:bodyPr>
          <a:lstStyle/>
          <a:p>
            <a:pPr algn="ctr"/>
            <a:r>
              <a:rPr lang="en-US" sz="2400" b="1" dirty="0">
                <a:latin typeface="Helvetica" charset="0"/>
                <a:ea typeface="Helvetica" charset="0"/>
                <a:cs typeface="Helvetica" charset="0"/>
              </a:rPr>
              <a:t>Top significantly overrepresented GO terms</a:t>
            </a:r>
          </a:p>
        </p:txBody>
      </p:sp>
      <p:graphicFrame>
        <p:nvGraphicFramePr>
          <p:cNvPr id="2" name="Table 1"/>
          <p:cNvGraphicFramePr>
            <a:graphicFrameLocks noGrp="1"/>
          </p:cNvGraphicFramePr>
          <p:nvPr>
            <p:extLst>
              <p:ext uri="{D42A27DB-BD31-4B8C-83A1-F6EECF244321}">
                <p14:modId xmlns:p14="http://schemas.microsoft.com/office/powerpoint/2010/main" val="984034589"/>
              </p:ext>
            </p:extLst>
          </p:nvPr>
        </p:nvGraphicFramePr>
        <p:xfrm>
          <a:off x="343981" y="3997367"/>
          <a:ext cx="4985925" cy="6585902"/>
        </p:xfrm>
        <a:graphic>
          <a:graphicData uri="http://schemas.openxmlformats.org/drawingml/2006/table">
            <a:tbl>
              <a:tblPr firstRow="1" bandRow="1">
                <a:tableStyleId>{073A0DAA-6AF3-43AB-8588-CEC1D06C72B9}</a:tableStyleId>
              </a:tblPr>
              <a:tblGrid>
                <a:gridCol w="1191847"/>
                <a:gridCol w="2756848"/>
                <a:gridCol w="1037230"/>
              </a:tblGrid>
              <a:tr h="0">
                <a:tc>
                  <a:txBody>
                    <a:bodyPr/>
                    <a:lstStyle/>
                    <a:p>
                      <a:pPr algn="ctr"/>
                      <a:r>
                        <a:rPr lang="en-US" sz="1800" dirty="0" smtClean="0">
                          <a:latin typeface="Helvetica" charset="0"/>
                          <a:ea typeface="Helvetica" charset="0"/>
                          <a:cs typeface="Helvetica" charset="0"/>
                        </a:rPr>
                        <a:t>GO Term</a:t>
                      </a:r>
                      <a:endParaRPr lang="en-US" sz="1800" dirty="0">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latin typeface="Helvetica" charset="0"/>
                          <a:ea typeface="Helvetica" charset="0"/>
                          <a:cs typeface="Helvetica" charset="0"/>
                        </a:rPr>
                        <a:t>Description</a:t>
                      </a:r>
                      <a:endParaRPr lang="en-US" sz="1800" dirty="0">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latin typeface="Helvetica" charset="0"/>
                          <a:ea typeface="Helvetica" charset="0"/>
                          <a:cs typeface="Helvetica" charset="0"/>
                        </a:rPr>
                        <a:t>p-value</a:t>
                      </a:r>
                      <a:endParaRPr lang="en-US" sz="1800" dirty="0">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9422">
                <a:tc>
                  <a:txBody>
                    <a:bodyPr/>
                    <a:lstStyle/>
                    <a:p>
                      <a:pPr algn="ctr" fontAlgn="b"/>
                      <a:r>
                        <a:rPr lang="is-IS" sz="1300" b="1" i="0" u="none" strike="noStrike" dirty="0">
                          <a:solidFill>
                            <a:srgbClr val="000000"/>
                          </a:solidFill>
                          <a:effectLst/>
                          <a:latin typeface="Helvetica" charset="0"/>
                          <a:ea typeface="Helvetica" charset="0"/>
                          <a:cs typeface="Helvetica" charset="0"/>
                        </a:rPr>
                        <a:t>GO:0043687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Post-translational protein modification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3.50E-17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GO:0046686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Response to cadmium 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5.70E-16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GO:0051788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Response to misfolded protein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1.40E-15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457200">
                <a:tc>
                  <a:txBody>
                    <a:bodyPr/>
                    <a:lstStyle/>
                    <a:p>
                      <a:pPr algn="ctr" fontAlgn="b"/>
                      <a:r>
                        <a:rPr lang="is-IS" sz="1300" b="1" i="0" u="none" strike="noStrike">
                          <a:solidFill>
                            <a:srgbClr val="000000"/>
                          </a:solidFill>
                          <a:effectLst/>
                          <a:latin typeface="Helvetica" charset="0"/>
                          <a:ea typeface="Helvetica" charset="0"/>
                          <a:cs typeface="Helvetica" charset="0"/>
                        </a:rPr>
                        <a:t>GO:0044710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Single-organism metabolic process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5.20E-15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457200">
                <a:tc>
                  <a:txBody>
                    <a:bodyPr/>
                    <a:lstStyle/>
                    <a:p>
                      <a:pPr algn="ctr" fontAlgn="b"/>
                      <a:r>
                        <a:rPr lang="is-IS" sz="1300" b="1" i="0" u="none" strike="noStrike">
                          <a:solidFill>
                            <a:srgbClr val="000000"/>
                          </a:solidFill>
                          <a:effectLst/>
                          <a:latin typeface="Helvetica" charset="0"/>
                          <a:ea typeface="Helvetica" charset="0"/>
                          <a:cs typeface="Helvetica" charset="0"/>
                        </a:rPr>
                        <a:t>GO:0080129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Proteasome core complex assembly</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3.40E-14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fi-FI" sz="1300" b="1" i="0" u="none" strike="noStrike" dirty="0">
                          <a:solidFill>
                            <a:srgbClr val="000000"/>
                          </a:solidFill>
                          <a:effectLst/>
                          <a:latin typeface="Helvetica" charset="0"/>
                          <a:ea typeface="Helvetica" charset="0"/>
                          <a:cs typeface="Helvetica" charset="0"/>
                        </a:rPr>
                        <a:t>GO:0061025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Membrane fusion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1.50E-12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457200">
                <a:tc>
                  <a:txBody>
                    <a:bodyPr/>
                    <a:lstStyle/>
                    <a:p>
                      <a:pPr algn="ctr" fontAlgn="b"/>
                      <a:r>
                        <a:rPr lang="cs-CZ" sz="1300" b="1" i="0" u="none" strike="noStrike" dirty="0">
                          <a:solidFill>
                            <a:srgbClr val="000000"/>
                          </a:solidFill>
                          <a:effectLst/>
                          <a:latin typeface="Helvetica" charset="0"/>
                          <a:ea typeface="Helvetica" charset="0"/>
                          <a:cs typeface="Helvetica" charset="0"/>
                        </a:rPr>
                        <a:t>GO:0033121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Regulation of purine nucleotide catabolism</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1.50E-11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457200">
                <a:tc>
                  <a:txBody>
                    <a:bodyPr/>
                    <a:lstStyle/>
                    <a:p>
                      <a:pPr algn="ctr" fontAlgn="b"/>
                      <a:r>
                        <a:rPr lang="is-IS" sz="1300" b="1" i="0" u="none" strike="noStrike" dirty="0">
                          <a:solidFill>
                            <a:srgbClr val="000000"/>
                          </a:solidFill>
                          <a:effectLst/>
                          <a:latin typeface="Helvetica" charset="0"/>
                          <a:ea typeface="Helvetica" charset="0"/>
                          <a:cs typeface="Helvetica" charset="0"/>
                        </a:rPr>
                        <a:t>GO:0009118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Regulation of nucleoside metabolic processes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1.50E-11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457200">
                <a:tc>
                  <a:txBody>
                    <a:bodyPr/>
                    <a:lstStyle/>
                    <a:p>
                      <a:pPr algn="ctr" fontAlgn="b"/>
                      <a:r>
                        <a:rPr lang="is-IS" sz="1300" b="1" i="0" u="none" strike="noStrike" dirty="0">
                          <a:solidFill>
                            <a:srgbClr val="000000"/>
                          </a:solidFill>
                          <a:effectLst/>
                          <a:latin typeface="Helvetica" charset="0"/>
                          <a:ea typeface="Helvetica" charset="0"/>
                          <a:cs typeface="Helvetica" charset="0"/>
                        </a:rPr>
                        <a:t>GO:0006511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Ubiquitin-dependent protein catabolic processes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1.90E-11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GO:0006886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Intracellular protein transport</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2.90E-11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GO:0035295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Tube development</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8.80E-11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GO:0009853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Photorespiration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1.30E-10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GO:0006487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Protein N-linked glycosylation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3.80E-10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GO:0009860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Pollen tube growth</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1.70E-09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GO:0016926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a:solidFill>
                            <a:srgbClr val="000000"/>
                          </a:solidFill>
                          <a:effectLst/>
                          <a:latin typeface="Helvetica" charset="0"/>
                          <a:ea typeface="Helvetica" charset="0"/>
                          <a:cs typeface="Helvetica" charset="0"/>
                        </a:rPr>
                        <a:t>Protein desumoylation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3.60E-09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is-IS" sz="1300" b="1" i="0" u="none" strike="noStrike" dirty="0">
                          <a:solidFill>
                            <a:srgbClr val="000000"/>
                          </a:solidFill>
                          <a:effectLst/>
                          <a:latin typeface="Helvetica" charset="0"/>
                          <a:ea typeface="Helvetica" charset="0"/>
                          <a:cs typeface="Helvetica" charset="0"/>
                        </a:rPr>
                        <a:t>GO:0006623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Protein targeting to vacuole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5.20E-09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457200">
                <a:tc>
                  <a:txBody>
                    <a:bodyPr/>
                    <a:lstStyle/>
                    <a:p>
                      <a:pPr algn="ctr" fontAlgn="b"/>
                      <a:r>
                        <a:rPr lang="is-IS" sz="1300" b="1" i="0" u="none" strike="noStrike" dirty="0">
                          <a:solidFill>
                            <a:srgbClr val="000000"/>
                          </a:solidFill>
                          <a:effectLst/>
                          <a:latin typeface="Helvetica" charset="0"/>
                          <a:ea typeface="Helvetica" charset="0"/>
                          <a:cs typeface="Helvetica" charset="0"/>
                        </a:rPr>
                        <a:t>GO:0050665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Hydrogen peroxide biosynthetic process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5.40E-09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r h="274320">
                <a:tc>
                  <a:txBody>
                    <a:bodyPr/>
                    <a:lstStyle/>
                    <a:p>
                      <a:pPr algn="ctr" fontAlgn="b"/>
                      <a:r>
                        <a:rPr lang="cs-CZ" sz="1300" b="1" i="0" u="none" strike="noStrike" dirty="0">
                          <a:solidFill>
                            <a:srgbClr val="000000"/>
                          </a:solidFill>
                          <a:effectLst/>
                          <a:latin typeface="Helvetica" charset="0"/>
                          <a:ea typeface="Helvetica" charset="0"/>
                          <a:cs typeface="Helvetica" charset="0"/>
                        </a:rPr>
                        <a:t>GO:0006897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Endocytosis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6.30E-09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97771776"/>
              </p:ext>
            </p:extLst>
          </p:nvPr>
        </p:nvGraphicFramePr>
        <p:xfrm>
          <a:off x="5642901" y="3997367"/>
          <a:ext cx="4985925" cy="6585909"/>
        </p:xfrm>
        <a:graphic>
          <a:graphicData uri="http://schemas.openxmlformats.org/drawingml/2006/table">
            <a:tbl>
              <a:tblPr firstRow="1" bandRow="1">
                <a:tableStyleId>{073A0DAA-6AF3-43AB-8588-CEC1D06C72B9}</a:tableStyleId>
              </a:tblPr>
              <a:tblGrid>
                <a:gridCol w="1191847"/>
                <a:gridCol w="2756848"/>
                <a:gridCol w="1037230"/>
              </a:tblGrid>
              <a:tr h="394185">
                <a:tc>
                  <a:txBody>
                    <a:bodyPr/>
                    <a:lstStyle/>
                    <a:p>
                      <a:pPr algn="ctr"/>
                      <a:r>
                        <a:rPr lang="en-US" sz="1800" dirty="0" smtClean="0">
                          <a:latin typeface="Helvetica" charset="0"/>
                          <a:ea typeface="Helvetica" charset="0"/>
                          <a:cs typeface="Helvetica" charset="0"/>
                        </a:rPr>
                        <a:t>GO Term</a:t>
                      </a:r>
                      <a:endParaRPr lang="en-US" sz="1800" dirty="0">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latin typeface="Helvetica" charset="0"/>
                          <a:ea typeface="Helvetica" charset="0"/>
                          <a:cs typeface="Helvetica" charset="0"/>
                        </a:rPr>
                        <a:t>Description</a:t>
                      </a:r>
                      <a:endParaRPr lang="en-US" sz="1800" dirty="0">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latin typeface="Helvetica" charset="0"/>
                          <a:ea typeface="Helvetica" charset="0"/>
                          <a:cs typeface="Helvetica" charset="0"/>
                        </a:rPr>
                        <a:t>p-value</a:t>
                      </a:r>
                      <a:endParaRPr lang="en-US" sz="1800" dirty="0">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GO:0007062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Sister chromatid cohesion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1.30E-14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469070">
                <a:tc>
                  <a:txBody>
                    <a:bodyPr/>
                    <a:lstStyle/>
                    <a:p>
                      <a:pPr algn="ctr" fontAlgn="b"/>
                      <a:r>
                        <a:rPr lang="is-IS" sz="1300" b="1" i="0" u="none" strike="noStrike" dirty="0">
                          <a:solidFill>
                            <a:srgbClr val="000000"/>
                          </a:solidFill>
                          <a:effectLst/>
                          <a:latin typeface="Helvetica" charset="0"/>
                          <a:ea typeface="Helvetica" charset="0"/>
                          <a:cs typeface="Helvetica" charset="0"/>
                        </a:rPr>
                        <a:t>GO:0009154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Purine ribonucleotide catabolic process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5.70E-14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469070">
                <a:tc>
                  <a:txBody>
                    <a:bodyPr/>
                    <a:lstStyle/>
                    <a:p>
                      <a:pPr algn="ctr" fontAlgn="b"/>
                      <a:r>
                        <a:rPr lang="is-IS" sz="1300" b="1" i="0" u="none" strike="noStrike" dirty="0">
                          <a:solidFill>
                            <a:srgbClr val="000000"/>
                          </a:solidFill>
                          <a:effectLst/>
                          <a:latin typeface="Helvetica" charset="0"/>
                          <a:ea typeface="Helvetica" charset="0"/>
                          <a:cs typeface="Helvetica" charset="0"/>
                        </a:rPr>
                        <a:t>GO:0042138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smtClean="0">
                          <a:solidFill>
                            <a:srgbClr val="000000"/>
                          </a:solidFill>
                          <a:effectLst/>
                          <a:latin typeface="Helvetica" charset="0"/>
                          <a:ea typeface="Helvetica" charset="0"/>
                          <a:cs typeface="Helvetica" charset="0"/>
                        </a:rPr>
                        <a:t>Meiotic </a:t>
                      </a:r>
                      <a:r>
                        <a:rPr lang="en-US" sz="1300" b="1" i="0" u="none" strike="noStrike" dirty="0">
                          <a:solidFill>
                            <a:srgbClr val="000000"/>
                          </a:solidFill>
                          <a:effectLst/>
                          <a:latin typeface="Helvetica" charset="0"/>
                          <a:ea typeface="Helvetica" charset="0"/>
                          <a:cs typeface="Helvetica" charset="0"/>
                        </a:rPr>
                        <a:t>DNA double-strand break </a:t>
                      </a:r>
                      <a:r>
                        <a:rPr lang="en-US" sz="1300" b="1" i="0" u="none" strike="noStrike" dirty="0" smtClean="0">
                          <a:solidFill>
                            <a:srgbClr val="000000"/>
                          </a:solidFill>
                          <a:effectLst/>
                          <a:latin typeface="Helvetica" charset="0"/>
                          <a:ea typeface="Helvetica" charset="0"/>
                          <a:cs typeface="Helvetica" charset="0"/>
                        </a:rPr>
                        <a:t>formation</a:t>
                      </a:r>
                      <a:endParaRPr lang="en-US" sz="1300" b="1" i="0" u="none" strike="noStrike" dirty="0">
                        <a:solidFill>
                          <a:srgbClr val="000000"/>
                        </a:solidFill>
                        <a:effectLst/>
                        <a:latin typeface="Helvetica" charset="0"/>
                        <a:ea typeface="Helvetica" charset="0"/>
                        <a:cs typeface="Helvetica"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4.70E-09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GO:0000278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smtClean="0">
                          <a:solidFill>
                            <a:srgbClr val="000000"/>
                          </a:solidFill>
                          <a:effectLst/>
                          <a:latin typeface="Helvetica" charset="0"/>
                          <a:ea typeface="Helvetica" charset="0"/>
                          <a:cs typeface="Helvetica" charset="0"/>
                        </a:rPr>
                        <a:t>Mitotic </a:t>
                      </a:r>
                      <a:r>
                        <a:rPr lang="en-US" sz="1300" b="1" i="0" u="none" strike="noStrike" dirty="0">
                          <a:solidFill>
                            <a:srgbClr val="000000"/>
                          </a:solidFill>
                          <a:effectLst/>
                          <a:latin typeface="Helvetica" charset="0"/>
                          <a:ea typeface="Helvetica" charset="0"/>
                          <a:cs typeface="Helvetica" charset="0"/>
                        </a:rPr>
                        <a:t>cell cycle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5.00E-09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GO:0031048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Chromatin silencing by small RNA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1.60E-08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469070">
                <a:tc>
                  <a:txBody>
                    <a:bodyPr/>
                    <a:lstStyle/>
                    <a:p>
                      <a:pPr algn="ctr" fontAlgn="b"/>
                      <a:r>
                        <a:rPr lang="is-IS" sz="1300" b="1" i="0" u="none" strike="noStrike" dirty="0">
                          <a:solidFill>
                            <a:srgbClr val="000000"/>
                          </a:solidFill>
                          <a:effectLst/>
                          <a:latin typeface="Helvetica" charset="0"/>
                          <a:ea typeface="Helvetica" charset="0"/>
                          <a:cs typeface="Helvetica" charset="0"/>
                        </a:rPr>
                        <a:t>GO:0000911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Cytokinesis by cell plate formation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1.80E-08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GO:0009630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Gravitropism</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2.90E-08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469070">
                <a:tc>
                  <a:txBody>
                    <a:bodyPr/>
                    <a:lstStyle/>
                    <a:p>
                      <a:pPr algn="ctr" fontAlgn="b"/>
                      <a:r>
                        <a:rPr lang="is-IS" sz="1300" b="1" i="0" u="none" strike="noStrike" dirty="0">
                          <a:solidFill>
                            <a:srgbClr val="000000"/>
                          </a:solidFill>
                          <a:effectLst/>
                          <a:latin typeface="Helvetica" charset="0"/>
                          <a:ea typeface="Helvetica" charset="0"/>
                          <a:cs typeface="Helvetica" charset="0"/>
                        </a:rPr>
                        <a:t>GO:0035196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Production of miRNAs involved in gene silencing</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5.50E-08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GO:0006396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RNA processing</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9.80E-08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469070">
                <a:tc>
                  <a:txBody>
                    <a:bodyPr/>
                    <a:lstStyle/>
                    <a:p>
                      <a:pPr algn="ctr" fontAlgn="b"/>
                      <a:r>
                        <a:rPr lang="fi-FI" sz="1300" b="1" i="0" u="none" strike="noStrike" dirty="0">
                          <a:solidFill>
                            <a:srgbClr val="000000"/>
                          </a:solidFill>
                          <a:effectLst/>
                          <a:latin typeface="Helvetica" charset="0"/>
                          <a:ea typeface="Helvetica" charset="0"/>
                          <a:cs typeface="Helvetica" charset="0"/>
                        </a:rPr>
                        <a:t>GO:0010228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Vegetative to reproductive phase transition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1.00E-07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GO:0006635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Fatty acid beta-oxidation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1.60E-07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GO:0000724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Double-strand break repair</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2.40E-07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GO:0045132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Meiotic chromosome segregation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2.80E-07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469070">
                <a:tc>
                  <a:txBody>
                    <a:bodyPr/>
                    <a:lstStyle/>
                    <a:p>
                      <a:pPr algn="ctr" fontAlgn="b"/>
                      <a:r>
                        <a:rPr lang="is-IS" sz="1300" b="1" i="0" u="none" strike="noStrike" dirty="0">
                          <a:solidFill>
                            <a:srgbClr val="000000"/>
                          </a:solidFill>
                          <a:effectLst/>
                          <a:latin typeface="Helvetica" charset="0"/>
                          <a:ea typeface="Helvetica" charset="0"/>
                          <a:cs typeface="Helvetica" charset="0"/>
                        </a:rPr>
                        <a:t>GO:0010267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Production of ta-siRNAs involved in RNA interference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4.40E-07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GO:0019563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Glycerol catabolic process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nb-NO" sz="1300" b="1" i="0" u="none" strike="noStrike" dirty="0">
                          <a:solidFill>
                            <a:srgbClr val="000000"/>
                          </a:solidFill>
                          <a:effectLst/>
                          <a:latin typeface="Helvetica" charset="0"/>
                          <a:ea typeface="Helvetica" charset="0"/>
                          <a:cs typeface="Helvetica" charset="0"/>
                        </a:rPr>
                        <a:t>2.20E-06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GO:0031338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a:solidFill>
                            <a:srgbClr val="000000"/>
                          </a:solidFill>
                          <a:effectLst/>
                          <a:latin typeface="Helvetica" charset="0"/>
                          <a:ea typeface="Helvetica" charset="0"/>
                          <a:cs typeface="Helvetica" charset="0"/>
                        </a:rPr>
                        <a:t>Regulation of vesicle fusion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2.30E-06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GO:0010564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Regulation of cell cycle process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4.10E-06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281442">
                <a:tc>
                  <a:txBody>
                    <a:bodyPr/>
                    <a:lstStyle/>
                    <a:p>
                      <a:pPr algn="ctr" fontAlgn="b"/>
                      <a:r>
                        <a:rPr lang="is-IS" sz="1300" b="1" i="0" u="none" strike="noStrike" dirty="0">
                          <a:solidFill>
                            <a:srgbClr val="000000"/>
                          </a:solidFill>
                          <a:effectLst/>
                          <a:latin typeface="Helvetica" charset="0"/>
                          <a:ea typeface="Helvetica" charset="0"/>
                          <a:cs typeface="Helvetica" charset="0"/>
                        </a:rPr>
                        <a:t>GO:0000398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US" sz="1300" b="1" i="0" u="none" strike="noStrike" dirty="0">
                          <a:solidFill>
                            <a:srgbClr val="000000"/>
                          </a:solidFill>
                          <a:effectLst/>
                          <a:latin typeface="Helvetica" charset="0"/>
                          <a:ea typeface="Helvetica" charset="0"/>
                          <a:cs typeface="Helvetica" charset="0"/>
                        </a:rPr>
                        <a:t>mRNA splicing, via spliceosome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mr-IN" sz="1300" b="1" i="0" u="none" strike="noStrike" dirty="0">
                          <a:solidFill>
                            <a:srgbClr val="000000"/>
                          </a:solidFill>
                          <a:effectLst/>
                          <a:latin typeface="Helvetica" charset="0"/>
                          <a:ea typeface="Helvetica" charset="0"/>
                          <a:cs typeface="Helvetica" charset="0"/>
                        </a:rPr>
                        <a:t>5.80E-06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bl>
          </a:graphicData>
        </a:graphic>
      </p:graphicFrame>
    </p:spTree>
    <p:extLst>
      <p:ext uri="{BB962C8B-B14F-4D97-AF65-F5344CB8AC3E}">
        <p14:creationId xmlns:p14="http://schemas.microsoft.com/office/powerpoint/2010/main" val="81285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7265" y="819964"/>
            <a:ext cx="8675370" cy="10009962"/>
          </a:xfrm>
        </p:spPr>
        <p:txBody>
          <a:bodyPr>
            <a:normAutofit lnSpcReduction="10000"/>
          </a:bodyPr>
          <a:lstStyle/>
          <a:p>
            <a:pPr marL="0" indent="0">
              <a:buNone/>
            </a:pPr>
            <a:r>
              <a:rPr lang="en-US" sz="1400" i="1" dirty="0">
                <a:latin typeface="Helvetica" charset="0"/>
                <a:ea typeface="Helvetica" charset="0"/>
                <a:cs typeface="Helvetica" charset="0"/>
              </a:rPr>
              <a:t>Heading paragraph (revised slightly):</a:t>
            </a:r>
          </a:p>
          <a:p>
            <a:pPr marL="0" indent="0">
              <a:buNone/>
            </a:pPr>
            <a:r>
              <a:rPr lang="en-US" sz="1400" dirty="0">
                <a:latin typeface="Helvetica" charset="0"/>
                <a:ea typeface="Helvetica" charset="0"/>
                <a:cs typeface="Helvetica" charset="0"/>
              </a:rPr>
              <a:t>Gene ontology (GO) analysis of mRNA transcripts highlights contrasting cellular processes in mature pollen (containing sperm cells as well as the vegetative cell) and sperm cells alone, consistent with the distinct roles of the sperm cells and the vegetative cell in reproduction.</a:t>
            </a:r>
          </a:p>
          <a:p>
            <a:pPr marL="0" indent="0">
              <a:buNone/>
            </a:pPr>
            <a:endParaRPr lang="en-US" sz="1400" dirty="0">
              <a:latin typeface="Helvetica" charset="0"/>
              <a:ea typeface="Helvetica" charset="0"/>
              <a:cs typeface="Helvetica" charset="0"/>
            </a:endParaRPr>
          </a:p>
          <a:p>
            <a:pPr marL="0" indent="0">
              <a:buNone/>
            </a:pPr>
            <a:r>
              <a:rPr lang="en-US" sz="1400" i="1" dirty="0">
                <a:latin typeface="Helvetica" charset="0"/>
                <a:ea typeface="Helvetica" charset="0"/>
                <a:cs typeface="Helvetica" charset="0"/>
              </a:rPr>
              <a:t>Figure description paragraph:</a:t>
            </a:r>
          </a:p>
          <a:p>
            <a:pPr marL="0" indent="0">
              <a:buNone/>
            </a:pPr>
            <a:r>
              <a:rPr lang="en-US" sz="1400" dirty="0">
                <a:latin typeface="Helvetica" charset="0"/>
                <a:ea typeface="Helvetica" charset="0"/>
                <a:cs typeface="Helvetica" charset="0"/>
              </a:rPr>
              <a:t>GO annotations were assigned to highly differentially expressed genes (q-value &lt; 0.01) using the R package </a:t>
            </a:r>
            <a:r>
              <a:rPr lang="en-US" sz="1400" dirty="0" err="1">
                <a:latin typeface="Helvetica" charset="0"/>
                <a:ea typeface="Helvetica" charset="0"/>
                <a:cs typeface="Helvetica" charset="0"/>
              </a:rPr>
              <a:t>topGO</a:t>
            </a:r>
            <a:r>
              <a:rPr lang="en-US" sz="1400" dirty="0">
                <a:latin typeface="Helvetica" charset="0"/>
                <a:ea typeface="Helvetica" charset="0"/>
                <a:cs typeface="Helvetica" charset="0"/>
              </a:rPr>
              <a:t> (Alexa, et al. (2016)) in combination with maize-GAMER, a recent maize gene functional annotation (</a:t>
            </a:r>
            <a:r>
              <a:rPr lang="en-US" sz="1400" dirty="0" err="1">
                <a:latin typeface="Helvetica" charset="0"/>
                <a:ea typeface="Helvetica" charset="0"/>
                <a:cs typeface="Helvetica" charset="0"/>
              </a:rPr>
              <a:t>Wimalanathan</a:t>
            </a:r>
            <a:r>
              <a:rPr lang="en-US" sz="1400" dirty="0">
                <a:latin typeface="Helvetica" charset="0"/>
                <a:ea typeface="Helvetica" charset="0"/>
                <a:cs typeface="Helvetica" charset="0"/>
              </a:rPr>
              <a:t>, et al. (2017)). GO annotations associated with genes highly-expressed in mature pollen are shown in yellow, while those associated with genes highly-expressed in sperm cells are shown in blue.</a:t>
            </a:r>
          </a:p>
          <a:p>
            <a:pPr marL="0" indent="0">
              <a:buNone/>
            </a:pPr>
            <a:endParaRPr lang="en-US" sz="1400" dirty="0">
              <a:latin typeface="Helvetica" charset="0"/>
              <a:ea typeface="Helvetica" charset="0"/>
              <a:cs typeface="Helvetica" charset="0"/>
            </a:endParaRPr>
          </a:p>
          <a:p>
            <a:pPr marL="0" indent="0">
              <a:buNone/>
            </a:pPr>
            <a:r>
              <a:rPr lang="en-US" sz="1400" i="1" dirty="0">
                <a:latin typeface="Helvetica" charset="0"/>
                <a:ea typeface="Helvetica" charset="0"/>
                <a:cs typeface="Helvetica" charset="0"/>
              </a:rPr>
              <a:t>References:</a:t>
            </a:r>
          </a:p>
          <a:p>
            <a:pPr marL="0" indent="0">
              <a:buNone/>
            </a:pPr>
            <a:r>
              <a:rPr lang="en-US" sz="1400" b="1" dirty="0">
                <a:latin typeface="Helvetica" charset="0"/>
                <a:ea typeface="Helvetica" charset="0"/>
                <a:cs typeface="Helvetica" charset="0"/>
              </a:rPr>
              <a:t>Alexa, et al (2016)</a:t>
            </a:r>
          </a:p>
          <a:p>
            <a:pPr marL="0" indent="0">
              <a:buNone/>
            </a:pPr>
            <a:r>
              <a:rPr lang="en-US" sz="1400" dirty="0">
                <a:latin typeface="Helvetica" charset="0"/>
                <a:ea typeface="Helvetica" charset="0"/>
                <a:cs typeface="Helvetica" charset="0"/>
              </a:rPr>
              <a:t>To cite package ‘</a:t>
            </a:r>
            <a:r>
              <a:rPr lang="en-US" sz="1400" dirty="0" err="1">
                <a:latin typeface="Helvetica" charset="0"/>
                <a:ea typeface="Helvetica" charset="0"/>
                <a:cs typeface="Helvetica" charset="0"/>
              </a:rPr>
              <a:t>topGO</a:t>
            </a:r>
            <a:r>
              <a:rPr lang="en-US" sz="1400" dirty="0">
                <a:latin typeface="Helvetica" charset="0"/>
                <a:ea typeface="Helvetica" charset="0"/>
                <a:cs typeface="Helvetica" charset="0"/>
              </a:rPr>
              <a:t>’ in publications use:  Adrian Alexa and </a:t>
            </a:r>
            <a:r>
              <a:rPr lang="en-US" sz="1400" dirty="0" err="1">
                <a:latin typeface="Helvetica" charset="0"/>
                <a:ea typeface="Helvetica" charset="0"/>
                <a:cs typeface="Helvetica" charset="0"/>
              </a:rPr>
              <a:t>Jorg</a:t>
            </a:r>
            <a:r>
              <a:rPr lang="en-US" sz="1400" dirty="0">
                <a:latin typeface="Helvetica" charset="0"/>
                <a:ea typeface="Helvetica" charset="0"/>
                <a:cs typeface="Helvetica" charset="0"/>
              </a:rPr>
              <a:t> </a:t>
            </a:r>
            <a:r>
              <a:rPr lang="en-US" sz="1400" dirty="0" err="1">
                <a:latin typeface="Helvetica" charset="0"/>
                <a:ea typeface="Helvetica" charset="0"/>
                <a:cs typeface="Helvetica" charset="0"/>
              </a:rPr>
              <a:t>Rahnenfuhrer</a:t>
            </a:r>
            <a:r>
              <a:rPr lang="en-US" sz="1400" dirty="0">
                <a:latin typeface="Helvetica" charset="0"/>
                <a:ea typeface="Helvetica" charset="0"/>
                <a:cs typeface="Helvetica" charset="0"/>
              </a:rPr>
              <a:t> (2016). </a:t>
            </a:r>
            <a:r>
              <a:rPr lang="en-US" sz="1400" dirty="0" err="1">
                <a:latin typeface="Helvetica" charset="0"/>
                <a:ea typeface="Helvetica" charset="0"/>
                <a:cs typeface="Helvetica" charset="0"/>
              </a:rPr>
              <a:t>topGO</a:t>
            </a:r>
            <a:r>
              <a:rPr lang="en-US" sz="1400" dirty="0">
                <a:latin typeface="Helvetica" charset="0"/>
                <a:ea typeface="Helvetica" charset="0"/>
                <a:cs typeface="Helvetica" charset="0"/>
              </a:rPr>
              <a:t>: Enrichment Analysis for Gene Ontology. R package version 2.28.0.</a:t>
            </a:r>
          </a:p>
          <a:p>
            <a:pPr marL="0" indent="0">
              <a:buNone/>
            </a:pPr>
            <a:r>
              <a:rPr lang="en-US" sz="1400" dirty="0" err="1">
                <a:latin typeface="Helvetica" charset="0"/>
                <a:ea typeface="Helvetica" charset="0"/>
                <a:cs typeface="Helvetica" charset="0"/>
              </a:rPr>
              <a:t>BibTeX</a:t>
            </a:r>
            <a:r>
              <a:rPr lang="en-US" sz="1400" dirty="0">
                <a:latin typeface="Helvetica" charset="0"/>
                <a:ea typeface="Helvetica" charset="0"/>
                <a:cs typeface="Helvetica" charset="0"/>
              </a:rPr>
              <a:t>: </a:t>
            </a:r>
          </a:p>
          <a:p>
            <a:pPr marL="0" indent="0">
              <a:buNone/>
            </a:pPr>
            <a:r>
              <a:rPr lang="en-US" sz="1400" dirty="0">
                <a:latin typeface="Helvetica" charset="0"/>
                <a:ea typeface="Helvetica" charset="0"/>
                <a:cs typeface="Helvetica" charset="0"/>
              </a:rPr>
              <a:t>@Manual{,    title = {</a:t>
            </a:r>
            <a:r>
              <a:rPr lang="en-US" sz="1400" dirty="0" err="1">
                <a:latin typeface="Helvetica" charset="0"/>
                <a:ea typeface="Helvetica" charset="0"/>
                <a:cs typeface="Helvetica" charset="0"/>
              </a:rPr>
              <a:t>topGO</a:t>
            </a:r>
            <a:r>
              <a:rPr lang="en-US" sz="1400" dirty="0">
                <a:latin typeface="Helvetica" charset="0"/>
                <a:ea typeface="Helvetica" charset="0"/>
                <a:cs typeface="Helvetica" charset="0"/>
              </a:rPr>
              <a:t>: Enrichment Analysis for Gene Ontology},    author = {Adrian Alexa and </a:t>
            </a:r>
            <a:r>
              <a:rPr lang="en-US" sz="1400" dirty="0" err="1">
                <a:latin typeface="Helvetica" charset="0"/>
                <a:ea typeface="Helvetica" charset="0"/>
                <a:cs typeface="Helvetica" charset="0"/>
              </a:rPr>
              <a:t>Jorg</a:t>
            </a:r>
            <a:r>
              <a:rPr lang="en-US" sz="1400" dirty="0">
                <a:latin typeface="Helvetica" charset="0"/>
                <a:ea typeface="Helvetica" charset="0"/>
                <a:cs typeface="Helvetica" charset="0"/>
              </a:rPr>
              <a:t> </a:t>
            </a:r>
            <a:r>
              <a:rPr lang="en-US" sz="1400" dirty="0" err="1">
                <a:latin typeface="Helvetica" charset="0"/>
                <a:ea typeface="Helvetica" charset="0"/>
                <a:cs typeface="Helvetica" charset="0"/>
              </a:rPr>
              <a:t>Rahnenfuhrer</a:t>
            </a:r>
            <a:r>
              <a:rPr lang="en-US" sz="1400" dirty="0">
                <a:latin typeface="Helvetica" charset="0"/>
                <a:ea typeface="Helvetica" charset="0"/>
                <a:cs typeface="Helvetica" charset="0"/>
              </a:rPr>
              <a:t>},    year = {2016},    note = {R package version 2.28.0},  }</a:t>
            </a:r>
          </a:p>
          <a:p>
            <a:pPr marL="0" indent="0">
              <a:buNone/>
            </a:pPr>
            <a:endParaRPr lang="en-US" sz="1400" dirty="0">
              <a:latin typeface="Helvetica" charset="0"/>
              <a:ea typeface="Helvetica" charset="0"/>
              <a:cs typeface="Helvetica" charset="0"/>
            </a:endParaRPr>
          </a:p>
          <a:p>
            <a:pPr marL="0" indent="0">
              <a:buNone/>
            </a:pPr>
            <a:r>
              <a:rPr lang="en-US" sz="1400" b="1" dirty="0" err="1">
                <a:latin typeface="Helvetica" charset="0"/>
                <a:ea typeface="Helvetica" charset="0"/>
                <a:cs typeface="Helvetica" charset="0"/>
              </a:rPr>
              <a:t>Wimalanathan</a:t>
            </a:r>
            <a:r>
              <a:rPr lang="en-US" sz="1400" b="1" dirty="0">
                <a:latin typeface="Helvetica" charset="0"/>
                <a:ea typeface="Helvetica" charset="0"/>
                <a:cs typeface="Helvetica" charset="0"/>
              </a:rPr>
              <a:t>, et al. (2017)</a:t>
            </a:r>
          </a:p>
          <a:p>
            <a:pPr marL="0" indent="0">
              <a:buNone/>
            </a:pPr>
            <a:r>
              <a:rPr lang="en-US" sz="1400" dirty="0" err="1">
                <a:latin typeface="Helvetica" charset="0"/>
                <a:ea typeface="Helvetica" charset="0"/>
                <a:cs typeface="Helvetica" charset="0"/>
              </a:rPr>
              <a:t>BibTex</a:t>
            </a:r>
            <a:r>
              <a:rPr lang="en-US" sz="1400" dirty="0">
                <a:latin typeface="Helvetica" charset="0"/>
                <a:ea typeface="Helvetica" charset="0"/>
                <a:cs typeface="Helvetica" charset="0"/>
              </a:rPr>
              <a:t>:</a:t>
            </a:r>
          </a:p>
          <a:p>
            <a:pPr marL="0" indent="0">
              <a:buNone/>
            </a:pPr>
            <a:r>
              <a:rPr lang="en-US" sz="1400" dirty="0">
                <a:latin typeface="Helvetica" charset="0"/>
                <a:ea typeface="Helvetica" charset="0"/>
                <a:cs typeface="Helvetica" charset="0"/>
              </a:rPr>
              <a:t>@article {Wimalanathan222836,	author = {</a:t>
            </a:r>
            <a:r>
              <a:rPr lang="en-US" sz="1400" dirty="0" err="1">
                <a:latin typeface="Helvetica" charset="0"/>
                <a:ea typeface="Helvetica" charset="0"/>
                <a:cs typeface="Helvetica" charset="0"/>
              </a:rPr>
              <a:t>Wimalanathan</a:t>
            </a:r>
            <a:r>
              <a:rPr lang="en-US" sz="1400" dirty="0">
                <a:latin typeface="Helvetica" charset="0"/>
                <a:ea typeface="Helvetica" charset="0"/>
                <a:cs typeface="Helvetica" charset="0"/>
              </a:rPr>
              <a:t>, </a:t>
            </a:r>
            <a:r>
              <a:rPr lang="en-US" sz="1400" dirty="0" err="1">
                <a:latin typeface="Helvetica" charset="0"/>
                <a:ea typeface="Helvetica" charset="0"/>
                <a:cs typeface="Helvetica" charset="0"/>
              </a:rPr>
              <a:t>Kokulapalan</a:t>
            </a:r>
            <a:r>
              <a:rPr lang="en-US" sz="1400" dirty="0">
                <a:latin typeface="Helvetica" charset="0"/>
                <a:ea typeface="Helvetica" charset="0"/>
                <a:cs typeface="Helvetica" charset="0"/>
              </a:rPr>
              <a:t> and Friedberg, </a:t>
            </a:r>
            <a:r>
              <a:rPr lang="en-US" sz="1400" dirty="0" err="1">
                <a:latin typeface="Helvetica" charset="0"/>
                <a:ea typeface="Helvetica" charset="0"/>
                <a:cs typeface="Helvetica" charset="0"/>
              </a:rPr>
              <a:t>Iddo</a:t>
            </a:r>
            <a:r>
              <a:rPr lang="en-US" sz="1400" dirty="0">
                <a:latin typeface="Helvetica" charset="0"/>
                <a:ea typeface="Helvetica" charset="0"/>
                <a:cs typeface="Helvetica" charset="0"/>
              </a:rPr>
              <a:t> and </a:t>
            </a:r>
            <a:r>
              <a:rPr lang="en-US" sz="1400" dirty="0" err="1">
                <a:latin typeface="Helvetica" charset="0"/>
                <a:ea typeface="Helvetica" charset="0"/>
                <a:cs typeface="Helvetica" charset="0"/>
              </a:rPr>
              <a:t>Andorf</a:t>
            </a:r>
            <a:r>
              <a:rPr lang="en-US" sz="1400" dirty="0">
                <a:latin typeface="Helvetica" charset="0"/>
                <a:ea typeface="Helvetica" charset="0"/>
                <a:cs typeface="Helvetica" charset="0"/>
              </a:rPr>
              <a:t>, Carson M. and Lawrence-Dill, Carolyn J.},	title = {Maize GO Annotation - Methods, Evaluation, and Review (maize-GAMER)},	year = {2017},	</a:t>
            </a:r>
            <a:r>
              <a:rPr lang="en-US" sz="1400" dirty="0" err="1">
                <a:latin typeface="Helvetica" charset="0"/>
                <a:ea typeface="Helvetica" charset="0"/>
                <a:cs typeface="Helvetica" charset="0"/>
              </a:rPr>
              <a:t>doi</a:t>
            </a:r>
            <a:r>
              <a:rPr lang="en-US" sz="1400" dirty="0">
                <a:latin typeface="Helvetica" charset="0"/>
                <a:ea typeface="Helvetica" charset="0"/>
                <a:cs typeface="Helvetica" charset="0"/>
              </a:rPr>
              <a:t> = {10.1101/222836},	publisher = {Cold Spring Harbor Laboratory},	abstract = {We created a new high-coverage, robust, and reproducible functional annotation of maize protein coding genes based on Gene Ontology (GO) term assignments. Whereas the existing </a:t>
            </a:r>
            <a:r>
              <a:rPr lang="en-US" sz="1400" dirty="0" err="1">
                <a:latin typeface="Helvetica" charset="0"/>
                <a:ea typeface="Helvetica" charset="0"/>
                <a:cs typeface="Helvetica" charset="0"/>
              </a:rPr>
              <a:t>Phytozome</a:t>
            </a:r>
            <a:r>
              <a:rPr lang="en-US" sz="1400" dirty="0">
                <a:latin typeface="Helvetica" charset="0"/>
                <a:ea typeface="Helvetica" charset="0"/>
                <a:cs typeface="Helvetica" charset="0"/>
              </a:rPr>
              <a:t> and </a:t>
            </a:r>
            <a:r>
              <a:rPr lang="en-US" sz="1400" dirty="0" err="1">
                <a:latin typeface="Helvetica" charset="0"/>
                <a:ea typeface="Helvetica" charset="0"/>
                <a:cs typeface="Helvetica" charset="0"/>
              </a:rPr>
              <a:t>Gramene</a:t>
            </a:r>
            <a:r>
              <a:rPr lang="en-US" sz="1400" dirty="0">
                <a:latin typeface="Helvetica" charset="0"/>
                <a:ea typeface="Helvetica" charset="0"/>
                <a:cs typeface="Helvetica" charset="0"/>
              </a:rPr>
              <a:t> maize GO annotation sets only cover 41\% and 56\% of maize protein coding genes, respectively, this study provides annotations for 100\% of the genes. We also compared the quality of our newly-derived annotations with the existing </a:t>
            </a:r>
            <a:r>
              <a:rPr lang="en-US" sz="1400" dirty="0" err="1">
                <a:latin typeface="Helvetica" charset="0"/>
                <a:ea typeface="Helvetica" charset="0"/>
                <a:cs typeface="Helvetica" charset="0"/>
              </a:rPr>
              <a:t>Gramene</a:t>
            </a:r>
            <a:r>
              <a:rPr lang="en-US" sz="1400" dirty="0">
                <a:latin typeface="Helvetica" charset="0"/>
                <a:ea typeface="Helvetica" charset="0"/>
                <a:cs typeface="Helvetica" charset="0"/>
              </a:rPr>
              <a:t> and </a:t>
            </a:r>
            <a:r>
              <a:rPr lang="en-US" sz="1400" dirty="0" err="1">
                <a:latin typeface="Helvetica" charset="0"/>
                <a:ea typeface="Helvetica" charset="0"/>
                <a:cs typeface="Helvetica" charset="0"/>
              </a:rPr>
              <a:t>Phytozome</a:t>
            </a:r>
            <a:r>
              <a:rPr lang="en-US" sz="1400" dirty="0">
                <a:latin typeface="Helvetica" charset="0"/>
                <a:ea typeface="Helvetica" charset="0"/>
                <a:cs typeface="Helvetica" charset="0"/>
              </a:rPr>
              <a:t> functional annotation sets by comparing all three to a manually annotated gold standard set of 1,619 genes where annotations were primarily inferred from direct assay or mutant phenotype. Evaluations based on the gold standard indicate that our new annotation set is measurably more accurate than those from </a:t>
            </a:r>
            <a:r>
              <a:rPr lang="en-US" sz="1400" dirty="0" err="1">
                <a:latin typeface="Helvetica" charset="0"/>
                <a:ea typeface="Helvetica" charset="0"/>
                <a:cs typeface="Helvetica" charset="0"/>
              </a:rPr>
              <a:t>Phytozome</a:t>
            </a:r>
            <a:r>
              <a:rPr lang="en-US" sz="1400" dirty="0">
                <a:latin typeface="Helvetica" charset="0"/>
                <a:ea typeface="Helvetica" charset="0"/>
                <a:cs typeface="Helvetica" charset="0"/>
              </a:rPr>
              <a:t> and </a:t>
            </a:r>
            <a:r>
              <a:rPr lang="en-US" sz="1400" dirty="0" err="1">
                <a:latin typeface="Helvetica" charset="0"/>
                <a:ea typeface="Helvetica" charset="0"/>
                <a:cs typeface="Helvetica" charset="0"/>
              </a:rPr>
              <a:t>Gramene</a:t>
            </a:r>
            <a:r>
              <a:rPr lang="en-US" sz="1400" dirty="0">
                <a:latin typeface="Helvetica" charset="0"/>
                <a:ea typeface="Helvetica" charset="0"/>
                <a:cs typeface="Helvetica" charset="0"/>
              </a:rPr>
              <a:t>. To derive this new high-coverage, high-confidence annotation set we used sequence-similarity and protein-domain-presence methods as well as mixed-method pipelines that developed for the Critical Assessment of Function Annotation (CAFA) challenge. Our project to improve maize annotations is called maize-GAMER (GO Annotation Method, Evaluation, and Review) and the newly-derived annotations are accessible via </a:t>
            </a:r>
            <a:r>
              <a:rPr lang="en-US" sz="1400" dirty="0" err="1">
                <a:latin typeface="Helvetica" charset="0"/>
                <a:ea typeface="Helvetica" charset="0"/>
                <a:cs typeface="Helvetica" charset="0"/>
              </a:rPr>
              <a:t>MaizeGDB</a:t>
            </a:r>
            <a:r>
              <a:rPr lang="en-US" sz="1400" dirty="0">
                <a:latin typeface="Helvetica" charset="0"/>
                <a:ea typeface="Helvetica" charset="0"/>
                <a:cs typeface="Helvetica" charset="0"/>
              </a:rPr>
              <a:t> (http://</a:t>
            </a:r>
            <a:r>
              <a:rPr lang="en-US" sz="1400" dirty="0" err="1">
                <a:latin typeface="Helvetica" charset="0"/>
                <a:ea typeface="Helvetica" charset="0"/>
                <a:cs typeface="Helvetica" charset="0"/>
              </a:rPr>
              <a:t>download.maizegdb.org</a:t>
            </a:r>
            <a:r>
              <a:rPr lang="en-US" sz="1400" dirty="0">
                <a:latin typeface="Helvetica" charset="0"/>
                <a:ea typeface="Helvetica" charset="0"/>
                <a:cs typeface="Helvetica" charset="0"/>
              </a:rPr>
              <a:t>/maize-GAMER) and </a:t>
            </a:r>
            <a:r>
              <a:rPr lang="en-US" sz="1400" dirty="0" err="1">
                <a:latin typeface="Helvetica" charset="0"/>
                <a:ea typeface="Helvetica" charset="0"/>
                <a:cs typeface="Helvetica" charset="0"/>
              </a:rPr>
              <a:t>CyVerse</a:t>
            </a:r>
            <a:r>
              <a:rPr lang="en-US" sz="1400" dirty="0">
                <a:latin typeface="Helvetica" charset="0"/>
                <a:ea typeface="Helvetica" charset="0"/>
                <a:cs typeface="Helvetica" charset="0"/>
              </a:rPr>
              <a:t> (B73 RefGen_v3 5b+ at </a:t>
            </a:r>
            <a:r>
              <a:rPr lang="en-US" sz="1400" dirty="0" err="1">
                <a:latin typeface="Helvetica" charset="0"/>
                <a:ea typeface="Helvetica" charset="0"/>
                <a:cs typeface="Helvetica" charset="0"/>
              </a:rPr>
              <a:t>doi.org</a:t>
            </a:r>
            <a:r>
              <a:rPr lang="en-US" sz="1400" dirty="0">
                <a:latin typeface="Helvetica" charset="0"/>
                <a:ea typeface="Helvetica" charset="0"/>
                <a:cs typeface="Helvetica" charset="0"/>
              </a:rPr>
              <a:t>/10.7946/P2S62P and B73 RefGen_v4 Zm00001d.2 at </a:t>
            </a:r>
            <a:r>
              <a:rPr lang="en-US" sz="1400" dirty="0" err="1">
                <a:latin typeface="Helvetica" charset="0"/>
                <a:ea typeface="Helvetica" charset="0"/>
                <a:cs typeface="Helvetica" charset="0"/>
              </a:rPr>
              <a:t>doi.org</a:t>
            </a:r>
            <a:r>
              <a:rPr lang="en-US" sz="1400" dirty="0">
                <a:latin typeface="Helvetica" charset="0"/>
                <a:ea typeface="Helvetica" charset="0"/>
                <a:cs typeface="Helvetica" charset="0"/>
              </a:rPr>
              <a:t>/10.7946/P2M925).},	URL = {https://</a:t>
            </a:r>
            <a:r>
              <a:rPr lang="en-US" sz="1400" dirty="0" err="1">
                <a:latin typeface="Helvetica" charset="0"/>
                <a:ea typeface="Helvetica" charset="0"/>
                <a:cs typeface="Helvetica" charset="0"/>
              </a:rPr>
              <a:t>www.biorxiv.org</a:t>
            </a:r>
            <a:r>
              <a:rPr lang="en-US" sz="1400" dirty="0">
                <a:latin typeface="Helvetica" charset="0"/>
                <a:ea typeface="Helvetica" charset="0"/>
                <a:cs typeface="Helvetica" charset="0"/>
              </a:rPr>
              <a:t>/content/early/2017/11/21/222836},	</a:t>
            </a:r>
            <a:r>
              <a:rPr lang="en-US" sz="1400" dirty="0" err="1">
                <a:latin typeface="Helvetica" charset="0"/>
                <a:ea typeface="Helvetica" charset="0"/>
                <a:cs typeface="Helvetica" charset="0"/>
              </a:rPr>
              <a:t>eprint</a:t>
            </a:r>
            <a:r>
              <a:rPr lang="en-US" sz="1400" dirty="0">
                <a:latin typeface="Helvetica" charset="0"/>
                <a:ea typeface="Helvetica" charset="0"/>
                <a:cs typeface="Helvetica" charset="0"/>
              </a:rPr>
              <a:t> = {https://</a:t>
            </a:r>
            <a:r>
              <a:rPr lang="en-US" sz="1400" dirty="0" err="1">
                <a:latin typeface="Helvetica" charset="0"/>
                <a:ea typeface="Helvetica" charset="0"/>
                <a:cs typeface="Helvetica" charset="0"/>
              </a:rPr>
              <a:t>www.biorxiv.org</a:t>
            </a:r>
            <a:r>
              <a:rPr lang="en-US" sz="1400" dirty="0">
                <a:latin typeface="Helvetica" charset="0"/>
                <a:ea typeface="Helvetica" charset="0"/>
                <a:cs typeface="Helvetica" charset="0"/>
              </a:rPr>
              <a:t>/content/early/2017/11/21/222836.full.pdf},	journal = {</a:t>
            </a:r>
            <a:r>
              <a:rPr lang="en-US" sz="1400" dirty="0" err="1">
                <a:latin typeface="Helvetica" charset="0"/>
                <a:ea typeface="Helvetica" charset="0"/>
                <a:cs typeface="Helvetica" charset="0"/>
              </a:rPr>
              <a:t>bioRxiv</a:t>
            </a:r>
            <a:r>
              <a:rPr lang="en-US" sz="1400" dirty="0">
                <a:latin typeface="Helvetica" charset="0"/>
                <a:ea typeface="Helvetica" charset="0"/>
                <a:cs typeface="Helvetica" charset="0"/>
              </a:rPr>
              <a:t>}}</a:t>
            </a:r>
          </a:p>
        </p:txBody>
      </p:sp>
    </p:spTree>
    <p:extLst>
      <p:ext uri="{BB962C8B-B14F-4D97-AF65-F5344CB8AC3E}">
        <p14:creationId xmlns:p14="http://schemas.microsoft.com/office/powerpoint/2010/main" val="2030462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1353</TotalTime>
  <Words>450</Words>
  <Application>Microsoft Macintosh PowerPoint</Application>
  <PresentationFormat>Custom</PresentationFormat>
  <Paragraphs>133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2018-03-07T00:58:41Z</dcterms:created>
  <dcterms:modified xsi:type="dcterms:W3CDTF">2018-03-12T19:56:55Z</dcterms:modified>
</cp:coreProperties>
</file>