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D9A0-AF77-2E47-ABBC-EA7BDDEF9E67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BA065-C88C-CC46-9D1D-AE8870EA4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14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D9A0-AF77-2E47-ABBC-EA7BDDEF9E67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BA065-C88C-CC46-9D1D-AE8870EA4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9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D9A0-AF77-2E47-ABBC-EA7BDDEF9E67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BA065-C88C-CC46-9D1D-AE8870EA4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1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D9A0-AF77-2E47-ABBC-EA7BDDEF9E67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BA065-C88C-CC46-9D1D-AE8870EA4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2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D9A0-AF77-2E47-ABBC-EA7BDDEF9E67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BA065-C88C-CC46-9D1D-AE8870EA4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9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D9A0-AF77-2E47-ABBC-EA7BDDEF9E67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BA065-C88C-CC46-9D1D-AE8870EA4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0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D9A0-AF77-2E47-ABBC-EA7BDDEF9E67}" type="datetimeFigureOut">
              <a:rPr lang="en-US" smtClean="0"/>
              <a:t>2/26/18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BA065-C88C-CC46-9D1D-AE8870EA4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2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D9A0-AF77-2E47-ABBC-EA7BDDEF9E67}" type="datetimeFigureOut">
              <a:rPr lang="en-US" smtClean="0"/>
              <a:t>2/26/18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BA065-C88C-CC46-9D1D-AE8870EA4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1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D9A0-AF77-2E47-ABBC-EA7BDDEF9E67}" type="datetimeFigureOut">
              <a:rPr lang="en-US" smtClean="0"/>
              <a:t>2/26/18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BA065-C88C-CC46-9D1D-AE8870EA4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D9A0-AF77-2E47-ABBC-EA7BDDEF9E67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BA065-C88C-CC46-9D1D-AE8870EA4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26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D9A0-AF77-2E47-ABBC-EA7BDDEF9E67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BA065-C88C-CC46-9D1D-AE8870EA4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0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1D9A0-AF77-2E47-ABBC-EA7BDDEF9E67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BA065-C88C-CC46-9D1D-AE8870EA4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2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png"/><Relationship Id="rId6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13271" y="2909830"/>
            <a:ext cx="2040276" cy="125600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830690" y="238497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15860" y="533400"/>
            <a:ext cx="5338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/>
              </a:rPr>
              <a:t>Sequenced male gametophyte developmental stages</a:t>
            </a:r>
            <a:endParaRPr lang="en-US" sz="1600" b="1" dirty="0">
              <a:latin typeface="Arial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778000" y="1676400"/>
            <a:ext cx="0" cy="38989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3062" y="4953000"/>
            <a:ext cx="706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/>
              </a:rPr>
              <a:t>Diploid</a:t>
            </a:r>
            <a:endParaRPr lang="en-US" sz="1200" b="1" dirty="0">
              <a:latin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58609" y="4953000"/>
            <a:ext cx="7488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/>
              </a:rPr>
              <a:t>Haploid</a:t>
            </a:r>
            <a:endParaRPr lang="en-US" sz="1200" b="1" dirty="0">
              <a:latin typeface="Arial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915860" y="50673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Left Arrow 49"/>
          <p:cNvSpPr/>
          <p:nvPr/>
        </p:nvSpPr>
        <p:spPr>
          <a:xfrm>
            <a:off x="1036011" y="5022763"/>
            <a:ext cx="593359" cy="159353"/>
          </a:xfrm>
          <a:prstGeom prst="lef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52" name="Left Arrow 51"/>
          <p:cNvSpPr/>
          <p:nvPr/>
        </p:nvSpPr>
        <p:spPr>
          <a:xfrm flipH="1">
            <a:off x="1915860" y="5022763"/>
            <a:ext cx="593359" cy="159353"/>
          </a:xfrm>
          <a:prstGeom prst="lef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857" y="1409700"/>
            <a:ext cx="16293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/>
              </a:rPr>
              <a:t>           TP</a:t>
            </a:r>
          </a:p>
          <a:p>
            <a:r>
              <a:rPr lang="en-US" sz="1600" b="1" dirty="0" smtClean="0">
                <a:latin typeface="Arial"/>
              </a:rPr>
              <a:t>Tassel </a:t>
            </a:r>
            <a:r>
              <a:rPr lang="en-US" sz="1600" b="1" dirty="0" err="1" smtClean="0">
                <a:latin typeface="Arial"/>
              </a:rPr>
              <a:t>primordia</a:t>
            </a:r>
            <a:endParaRPr lang="en-US" sz="1600" b="1" dirty="0" smtClean="0">
              <a:latin typeface="Arial"/>
            </a:endParaRPr>
          </a:p>
          <a:p>
            <a:r>
              <a:rPr lang="en-US" sz="1600" dirty="0" smtClean="0">
                <a:latin typeface="Arial"/>
              </a:rPr>
              <a:t>(pre-meiosis)</a:t>
            </a:r>
            <a:endParaRPr lang="en-US" sz="1600" dirty="0">
              <a:latin typeface="Arial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37584" y="1443567"/>
            <a:ext cx="147297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/>
              </a:rPr>
              <a:t>      MS</a:t>
            </a:r>
          </a:p>
          <a:p>
            <a:r>
              <a:rPr lang="en-US" sz="1600" b="1" dirty="0" smtClean="0">
                <a:latin typeface="Arial"/>
              </a:rPr>
              <a:t>Microspore</a:t>
            </a:r>
          </a:p>
          <a:p>
            <a:r>
              <a:rPr lang="en-US" sz="1600" dirty="0" smtClean="0">
                <a:latin typeface="Arial"/>
              </a:rPr>
              <a:t>(post-meiosis)</a:t>
            </a:r>
            <a:endParaRPr lang="en-US" sz="1600" dirty="0">
              <a:latin typeface="Arial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299196" y="1443567"/>
            <a:ext cx="151846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/>
              </a:rPr>
              <a:t>        MP</a:t>
            </a:r>
          </a:p>
          <a:p>
            <a:r>
              <a:rPr lang="en-US" sz="1600" b="1" dirty="0" smtClean="0">
                <a:latin typeface="Arial"/>
              </a:rPr>
              <a:t>Mature pollen</a:t>
            </a:r>
            <a:endParaRPr lang="en-US" sz="1600" b="1" dirty="0">
              <a:latin typeface="Arial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517635" y="1443567"/>
            <a:ext cx="122251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/>
              </a:rPr>
              <a:t>      SC</a:t>
            </a:r>
          </a:p>
          <a:p>
            <a:r>
              <a:rPr lang="en-US" sz="1600" b="1" dirty="0" smtClean="0">
                <a:latin typeface="Arial"/>
              </a:rPr>
              <a:t>Sperm cell</a:t>
            </a:r>
            <a:endParaRPr lang="en-US" sz="1600" b="1" dirty="0">
              <a:latin typeface="Arial"/>
            </a:endParaRPr>
          </a:p>
        </p:txBody>
      </p:sp>
      <p:sp>
        <p:nvSpPr>
          <p:cNvPr id="64" name="Right Arrow 63"/>
          <p:cNvSpPr/>
          <p:nvPr/>
        </p:nvSpPr>
        <p:spPr>
          <a:xfrm>
            <a:off x="1662556" y="3571875"/>
            <a:ext cx="295420" cy="19050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66" name="Right Arrow 65"/>
          <p:cNvSpPr/>
          <p:nvPr/>
        </p:nvSpPr>
        <p:spPr>
          <a:xfrm>
            <a:off x="3710563" y="3571875"/>
            <a:ext cx="295420" cy="19050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70600" y="5765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625600" y="61849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130800" y="5778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/>
            </a:endParaRPr>
          </a:p>
        </p:txBody>
      </p:sp>
      <p:pic>
        <p:nvPicPr>
          <p:cNvPr id="4" name="Picture 3" descr="MP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5" t="22244" r="52641" b="43285"/>
          <a:stretch/>
        </p:blipFill>
        <p:spPr>
          <a:xfrm>
            <a:off x="4496384" y="3025516"/>
            <a:ext cx="1083734" cy="1092717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rot="5400000">
            <a:off x="794645" y="3944688"/>
            <a:ext cx="1" cy="891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9148" y="4381611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/>
                <a:cs typeface="Arial"/>
              </a:rPr>
              <a:t>1mm</a:t>
            </a:r>
            <a:endParaRPr lang="en-US" sz="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5185592" y="3957478"/>
            <a:ext cx="349766" cy="42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138784" y="3822700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800" dirty="0">
              <a:solidFill>
                <a:srgbClr val="FFFFFF"/>
              </a:solidFill>
              <a:latin typeface="Arial"/>
              <a:cs typeface="Arial"/>
            </a:endParaRPr>
          </a:p>
          <a:p>
            <a:r>
              <a:rPr lang="en-US" sz="800" dirty="0" smtClean="0">
                <a:solidFill>
                  <a:srgbClr val="FFFFFF"/>
                </a:solidFill>
                <a:latin typeface="Arial"/>
                <a:cs typeface="Arial"/>
              </a:rPr>
              <a:t>0.1mm</a:t>
            </a:r>
            <a:endParaRPr lang="en-US" sz="8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3" name="Picture 2" descr="M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745" y="3025516"/>
            <a:ext cx="1162762" cy="1092717"/>
          </a:xfrm>
          <a:prstGeom prst="rect">
            <a:avLst/>
          </a:prstGeom>
        </p:spPr>
      </p:pic>
      <p:pic>
        <p:nvPicPr>
          <p:cNvPr id="34" name="Picture 33" descr="A 40X dilution factor 2_gs8.tif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61000"/>
                    </a14:imgEffect>
                    <a14:imgEffect>
                      <a14:brightnessContrast bright="89000" contras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635" y="3017049"/>
            <a:ext cx="1473892" cy="1101184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 flipV="1">
            <a:off x="2886690" y="3953245"/>
            <a:ext cx="349766" cy="42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56467" y="4241800"/>
            <a:ext cx="638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1µM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30690" y="3924860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Arial"/>
                <a:cs typeface="Arial"/>
              </a:rPr>
              <a:t>0.1mm</a:t>
            </a:r>
            <a:endParaRPr lang="en-US" sz="800" dirty="0">
              <a:solidFill>
                <a:srgbClr val="FFFFFF"/>
              </a:solidFill>
              <a:latin typeface="Arial"/>
              <a:cs typeface="Arial"/>
            </a:endParaRPr>
          </a:p>
          <a:p>
            <a:endParaRPr lang="en-US" sz="800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78993" y="3393043"/>
            <a:ext cx="713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Also SC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70100" y="53467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62073" y="4216400"/>
            <a:ext cx="107438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Arial"/>
                <a:cs typeface="Arial"/>
              </a:rPr>
              <a:t>DAPI stained MS</a:t>
            </a:r>
          </a:p>
          <a:p>
            <a:endParaRPr lang="en-US" sz="800" dirty="0" smtClean="0">
              <a:latin typeface="Arial"/>
              <a:cs typeface="Arial"/>
            </a:endParaRPr>
          </a:p>
          <a:p>
            <a:r>
              <a:rPr lang="en-US" sz="800" dirty="0" smtClean="0">
                <a:latin typeface="Arial"/>
                <a:cs typeface="Arial"/>
              </a:rPr>
              <a:t>Isolation/separation </a:t>
            </a:r>
          </a:p>
          <a:p>
            <a:r>
              <a:rPr lang="en-US" sz="800" dirty="0" smtClean="0">
                <a:latin typeface="Arial"/>
                <a:cs typeface="Arial"/>
              </a:rPr>
              <a:t>by </a:t>
            </a:r>
            <a:r>
              <a:rPr lang="en-US" sz="800" dirty="0" err="1" smtClean="0">
                <a:latin typeface="Arial"/>
                <a:cs typeface="Arial"/>
              </a:rPr>
              <a:t>Percoll</a:t>
            </a:r>
            <a:r>
              <a:rPr lang="en-US" sz="800" dirty="0" smtClean="0">
                <a:latin typeface="Arial"/>
                <a:cs typeface="Arial"/>
              </a:rPr>
              <a:t> gradient 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47900" y="4216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35515" y="4216400"/>
            <a:ext cx="9979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DAPI stained </a:t>
            </a:r>
            <a:r>
              <a:rPr lang="en-US" sz="800" b="1" dirty="0" smtClean="0">
                <a:latin typeface="Arial"/>
                <a:cs typeface="Arial"/>
              </a:rPr>
              <a:t>MP</a:t>
            </a:r>
            <a:endParaRPr lang="en-US" sz="800" b="1" dirty="0">
              <a:latin typeface="Arial"/>
              <a:cs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17635" y="4216400"/>
            <a:ext cx="15311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Arial"/>
                <a:cs typeface="Arial"/>
              </a:rPr>
              <a:t>Dye cycle green stained SC</a:t>
            </a:r>
          </a:p>
          <a:p>
            <a:endParaRPr lang="en-US" sz="800" b="1" dirty="0">
              <a:latin typeface="Arial"/>
              <a:cs typeface="Arial"/>
            </a:endParaRPr>
          </a:p>
          <a:p>
            <a:r>
              <a:rPr lang="en-US" sz="800" dirty="0" smtClean="0">
                <a:latin typeface="Arial"/>
                <a:cs typeface="Arial"/>
              </a:rPr>
              <a:t>Isolation by </a:t>
            </a:r>
            <a:r>
              <a:rPr lang="en-US" sz="800" dirty="0" err="1">
                <a:latin typeface="Arial"/>
                <a:cs typeface="Arial"/>
              </a:rPr>
              <a:t>Percoll</a:t>
            </a:r>
            <a:r>
              <a:rPr lang="en-US" sz="800" dirty="0">
                <a:latin typeface="Arial"/>
                <a:cs typeface="Arial"/>
              </a:rPr>
              <a:t> </a:t>
            </a:r>
            <a:r>
              <a:rPr lang="en-US" sz="800" dirty="0" smtClean="0">
                <a:latin typeface="Arial"/>
                <a:cs typeface="Arial"/>
              </a:rPr>
              <a:t>cushion </a:t>
            </a:r>
            <a:endParaRPr lang="en-US" sz="800" dirty="0">
              <a:latin typeface="Arial"/>
              <a:cs typeface="Arial"/>
            </a:endParaRPr>
          </a:p>
          <a:p>
            <a:endParaRPr lang="en-US" sz="8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5106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6936640" y="12801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717039" y="554829"/>
            <a:ext cx="1544321" cy="13423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17039" y="706523"/>
            <a:ext cx="162559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/>
              </a:rPr>
              <a:t>Total RNA isolation</a:t>
            </a:r>
          </a:p>
          <a:p>
            <a:endParaRPr lang="en-US" sz="1200" dirty="0" smtClean="0">
              <a:latin typeface="Arial"/>
            </a:endParaRPr>
          </a:p>
          <a:p>
            <a:r>
              <a:rPr lang="en-US" sz="1200" dirty="0" err="1" smtClean="0">
                <a:latin typeface="Arial"/>
              </a:rPr>
              <a:t>TRIzol</a:t>
            </a:r>
            <a:r>
              <a:rPr lang="en-US" sz="1200" dirty="0" smtClean="0">
                <a:latin typeface="Arial"/>
              </a:rPr>
              <a:t>®</a:t>
            </a:r>
          </a:p>
          <a:p>
            <a:r>
              <a:rPr lang="en-US" sz="1200" dirty="0">
                <a:latin typeface="Arial"/>
              </a:rPr>
              <a:t>o</a:t>
            </a:r>
            <a:r>
              <a:rPr lang="en-US" sz="1200" dirty="0" smtClean="0">
                <a:latin typeface="Arial"/>
              </a:rPr>
              <a:t>r</a:t>
            </a:r>
          </a:p>
          <a:p>
            <a:r>
              <a:rPr lang="en-US" sz="1200" dirty="0" smtClean="0">
                <a:latin typeface="Arial"/>
              </a:rPr>
              <a:t>Phenol  (SC)</a:t>
            </a:r>
            <a:endParaRPr lang="en-US" sz="1200" dirty="0">
              <a:latin typeface="Arial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799839" y="554829"/>
            <a:ext cx="1906693" cy="13423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99840" y="742661"/>
            <a:ext cx="196679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/>
              </a:rPr>
              <a:t>Poly-A RNA isolation</a:t>
            </a:r>
          </a:p>
          <a:p>
            <a:endParaRPr lang="en-US" sz="1400" dirty="0">
              <a:latin typeface="Arial"/>
            </a:endParaRPr>
          </a:p>
          <a:p>
            <a:r>
              <a:rPr lang="en-US" sz="1200" dirty="0" smtClean="0">
                <a:latin typeface="Arial"/>
              </a:rPr>
              <a:t>Streptavidin </a:t>
            </a:r>
          </a:p>
          <a:p>
            <a:r>
              <a:rPr lang="en-US" sz="1200" dirty="0" smtClean="0">
                <a:latin typeface="Arial"/>
              </a:rPr>
              <a:t>magnetic beads (NEB)</a:t>
            </a:r>
            <a:endParaRPr lang="en-US" sz="1200" dirty="0">
              <a:latin typeface="Arial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106160" y="582812"/>
            <a:ext cx="1993368" cy="13143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106160" y="774021"/>
            <a:ext cx="19933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/>
              </a:rPr>
              <a:t>Poly-A RNA library  prep</a:t>
            </a:r>
          </a:p>
          <a:p>
            <a:endParaRPr lang="en-US" sz="1400" b="1" dirty="0">
              <a:latin typeface="Arial"/>
            </a:endParaRPr>
          </a:p>
          <a:p>
            <a:r>
              <a:rPr lang="en-US" sz="1200" dirty="0" err="1" smtClean="0">
                <a:latin typeface="Arial"/>
              </a:rPr>
              <a:t>PrepX</a:t>
            </a:r>
            <a:r>
              <a:rPr lang="en-US" sz="1200" dirty="0" smtClean="0">
                <a:latin typeface="Arial"/>
              </a:rPr>
              <a:t> mRNA Library</a:t>
            </a:r>
          </a:p>
          <a:p>
            <a:r>
              <a:rPr lang="en-US" sz="1200" dirty="0" smtClean="0">
                <a:latin typeface="Arial"/>
              </a:rPr>
              <a:t>(</a:t>
            </a:r>
            <a:r>
              <a:rPr lang="en-US" sz="1200" dirty="0" err="1" smtClean="0">
                <a:latin typeface="Arial"/>
              </a:rPr>
              <a:t>Wafergene</a:t>
            </a:r>
            <a:r>
              <a:rPr lang="en-US" sz="1200" dirty="0" smtClean="0">
                <a:latin typeface="Arial"/>
              </a:rPr>
              <a:t> </a:t>
            </a:r>
            <a:r>
              <a:rPr lang="en-US" sz="1200" dirty="0" err="1" smtClean="0">
                <a:latin typeface="Arial"/>
              </a:rPr>
              <a:t>Biosystems</a:t>
            </a:r>
            <a:r>
              <a:rPr lang="en-US" sz="1200" dirty="0" smtClean="0">
                <a:latin typeface="Arial"/>
              </a:rPr>
              <a:t>)</a:t>
            </a:r>
          </a:p>
          <a:p>
            <a:endParaRPr lang="en-US" sz="1400" b="1" dirty="0">
              <a:latin typeface="Arial"/>
            </a:endParaRPr>
          </a:p>
          <a:p>
            <a:endParaRPr lang="en-US" sz="1400" b="1" dirty="0">
              <a:latin typeface="Arial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799840" y="2498427"/>
            <a:ext cx="1906692" cy="6511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16990" y="2555895"/>
            <a:ext cx="1404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/>
              </a:rPr>
              <a:t>Unbound RNA </a:t>
            </a:r>
          </a:p>
          <a:p>
            <a:r>
              <a:rPr lang="en-US" sz="1400" b="1" dirty="0" smtClean="0">
                <a:latin typeface="Arial"/>
              </a:rPr>
              <a:t>(supernatant)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799840" y="3696546"/>
            <a:ext cx="1906692" cy="1168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799840" y="3771695"/>
            <a:ext cx="1906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/>
              </a:rPr>
              <a:t>RNA size selection</a:t>
            </a:r>
          </a:p>
          <a:p>
            <a:r>
              <a:rPr lang="en-US" sz="1400" b="1" dirty="0" smtClean="0">
                <a:latin typeface="Arial"/>
              </a:rPr>
              <a:t>small RNA</a:t>
            </a:r>
            <a:r>
              <a:rPr lang="en-US" sz="1200" dirty="0" smtClean="0">
                <a:latin typeface="Arial"/>
              </a:rPr>
              <a:t>)</a:t>
            </a:r>
          </a:p>
          <a:p>
            <a:r>
              <a:rPr lang="en-US" sz="1200" dirty="0">
                <a:latin typeface="Arial"/>
              </a:rPr>
              <a:t>(~18-</a:t>
            </a:r>
            <a:r>
              <a:rPr lang="en-US" sz="1200" dirty="0" smtClean="0">
                <a:latin typeface="Arial"/>
              </a:rPr>
              <a:t>28nt)</a:t>
            </a:r>
            <a:endParaRPr lang="en-US" sz="1200" dirty="0">
              <a:latin typeface="Arial"/>
            </a:endParaRPr>
          </a:p>
          <a:p>
            <a:r>
              <a:rPr lang="en-US" sz="1200" dirty="0" smtClean="0">
                <a:latin typeface="Arial"/>
              </a:rPr>
              <a:t>15% TBE-Urea gel</a:t>
            </a:r>
          </a:p>
          <a:p>
            <a:endParaRPr lang="en-US" sz="1400" b="1" dirty="0">
              <a:latin typeface="Arial"/>
            </a:endParaRPr>
          </a:p>
          <a:p>
            <a:endParaRPr lang="en-US" sz="1400" b="1" dirty="0">
              <a:latin typeface="Arial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106160" y="3696546"/>
            <a:ext cx="1993368" cy="1168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35040" y="3771695"/>
            <a:ext cx="21335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/>
              </a:rPr>
              <a:t>Small RNA library prep</a:t>
            </a:r>
          </a:p>
          <a:p>
            <a:endParaRPr lang="en-US" sz="1400" b="1" dirty="0">
              <a:latin typeface="Arial"/>
            </a:endParaRPr>
          </a:p>
          <a:p>
            <a:r>
              <a:rPr lang="en-US" sz="1200" dirty="0" err="1" smtClean="0">
                <a:latin typeface="Arial"/>
              </a:rPr>
              <a:t>NEBNext</a:t>
            </a:r>
            <a:r>
              <a:rPr lang="en-US" sz="1200" dirty="0" smtClean="0">
                <a:latin typeface="Arial"/>
              </a:rPr>
              <a:t>®</a:t>
            </a:r>
            <a:endParaRPr lang="en-US" sz="1200" dirty="0">
              <a:latin typeface="Arial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72670" y="283968"/>
            <a:ext cx="923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/>
              </a:rPr>
              <a:t>Samples</a:t>
            </a:r>
            <a:endParaRPr lang="en-US" sz="1400" b="1" dirty="0">
              <a:latin typeface="Arial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289670" y="1153927"/>
            <a:ext cx="33593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766632" y="1149064"/>
            <a:ext cx="26840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736254" y="3316096"/>
            <a:ext cx="0" cy="304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875280" y="213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61088" y="41706"/>
            <a:ext cx="387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/>
              </a:rPr>
              <a:t>RNA Libraries for Sequencing - preparation</a:t>
            </a:r>
            <a:endParaRPr lang="en-US" sz="1400" b="1" dirty="0">
              <a:latin typeface="Arial"/>
            </a:endParaRPr>
          </a:p>
        </p:txBody>
      </p:sp>
      <p:sp>
        <p:nvSpPr>
          <p:cNvPr id="8" name="Oval 7"/>
          <p:cNvSpPr/>
          <p:nvPr/>
        </p:nvSpPr>
        <p:spPr>
          <a:xfrm flipH="1">
            <a:off x="372190" y="616832"/>
            <a:ext cx="56964" cy="298715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>
              <a:latin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226650" y="1025829"/>
            <a:ext cx="325527" cy="33273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9BBB5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69584" y="1752963"/>
            <a:ext cx="401756" cy="411263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5353" y="1112343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Arial"/>
              </a:rPr>
              <a:t>MS</a:t>
            </a:r>
            <a:endParaRPr lang="en-US" sz="1000" b="1" dirty="0">
              <a:latin typeface="Arial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24213" y="1468845"/>
            <a:ext cx="345792" cy="31567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35353" y="1568663"/>
            <a:ext cx="59144" cy="45719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269465" y="1670821"/>
            <a:ext cx="59144" cy="45719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38746" y="1568663"/>
            <a:ext cx="67847" cy="85723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022717" y="2114785"/>
            <a:ext cx="59144" cy="45719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1175117" y="2267185"/>
            <a:ext cx="59144" cy="45719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1327517" y="2419585"/>
            <a:ext cx="59144" cy="45719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1204689" y="2113453"/>
            <a:ext cx="59144" cy="45719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1327517" y="2175194"/>
            <a:ext cx="59144" cy="45719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1052289" y="2312904"/>
            <a:ext cx="59144" cy="45719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1175117" y="2462516"/>
            <a:ext cx="59144" cy="45719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1068327" y="1477374"/>
            <a:ext cx="345792" cy="315678"/>
          </a:xfrm>
          <a:prstGeom prst="ellipse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1111433" y="1556878"/>
            <a:ext cx="59144" cy="45719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1111433" y="1670821"/>
            <a:ext cx="59144" cy="45719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0951" y="1755299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Arial"/>
              </a:rPr>
              <a:t>MP</a:t>
            </a:r>
            <a:endParaRPr lang="en-US" sz="1000" b="1" dirty="0">
              <a:latin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52289" y="1774067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Arial"/>
              </a:rPr>
              <a:t>MP</a:t>
            </a:r>
            <a:endParaRPr lang="en-US" sz="1000" b="1" dirty="0">
              <a:latin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48110" y="2530515"/>
            <a:ext cx="3628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Arial"/>
              </a:rPr>
              <a:t>SC</a:t>
            </a:r>
            <a:endParaRPr lang="en-US" sz="1000" b="1" dirty="0">
              <a:latin typeface="Arial"/>
            </a:endParaRPr>
          </a:p>
        </p:txBody>
      </p:sp>
      <p:cxnSp>
        <p:nvCxnSpPr>
          <p:cNvPr id="37" name="Straight Arrow Connector 36"/>
          <p:cNvCxnSpPr>
            <a:endCxn id="77" idx="2"/>
          </p:cNvCxnSpPr>
          <p:nvPr/>
        </p:nvCxnSpPr>
        <p:spPr>
          <a:xfrm>
            <a:off x="581577" y="1635213"/>
            <a:ext cx="4867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1401138" y="2312904"/>
            <a:ext cx="59144" cy="45719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268" y="3229950"/>
            <a:ext cx="2586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Arial"/>
              </a:rPr>
              <a:t>TP </a:t>
            </a:r>
            <a:r>
              <a:rPr lang="en-US" sz="1000" dirty="0" smtClean="0">
                <a:latin typeface="Arial"/>
              </a:rPr>
              <a:t>= Tassel </a:t>
            </a:r>
            <a:r>
              <a:rPr lang="en-US" sz="1000" dirty="0" err="1" smtClean="0">
                <a:latin typeface="Arial"/>
              </a:rPr>
              <a:t>primordia</a:t>
            </a:r>
            <a:endParaRPr lang="en-US" sz="1000" dirty="0" smtClean="0">
              <a:latin typeface="Arial"/>
            </a:endParaRPr>
          </a:p>
          <a:p>
            <a:r>
              <a:rPr lang="en-US" sz="1000" b="1" dirty="0" smtClean="0">
                <a:latin typeface="Arial"/>
              </a:rPr>
              <a:t>MS </a:t>
            </a:r>
            <a:r>
              <a:rPr lang="en-US" sz="1000" dirty="0" smtClean="0">
                <a:latin typeface="Arial"/>
              </a:rPr>
              <a:t>= Microspore</a:t>
            </a:r>
          </a:p>
          <a:p>
            <a:r>
              <a:rPr lang="en-US" sz="1000" b="1" dirty="0" smtClean="0">
                <a:latin typeface="Arial"/>
              </a:rPr>
              <a:t>MP </a:t>
            </a:r>
            <a:r>
              <a:rPr lang="en-US" sz="1000" dirty="0" smtClean="0">
                <a:latin typeface="Arial"/>
              </a:rPr>
              <a:t>= Mature pollen</a:t>
            </a:r>
          </a:p>
          <a:p>
            <a:r>
              <a:rPr lang="en-US" sz="1000" b="1" dirty="0" smtClean="0">
                <a:latin typeface="Arial"/>
              </a:rPr>
              <a:t>SC </a:t>
            </a:r>
            <a:r>
              <a:rPr lang="en-US" sz="1000" dirty="0" smtClean="0">
                <a:latin typeface="Arial"/>
              </a:rPr>
              <a:t>= Sperm cell</a:t>
            </a:r>
            <a:r>
              <a:rPr lang="en-US" sz="1000" b="1" dirty="0" smtClean="0">
                <a:latin typeface="Arial"/>
              </a:rPr>
              <a:t> </a:t>
            </a:r>
            <a:endParaRPr lang="en-US" sz="1000" b="1" dirty="0">
              <a:latin typeface="Aria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4497" y="3839706"/>
            <a:ext cx="13717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/>
              </a:rPr>
              <a:t>= Vegetative nucleus</a:t>
            </a:r>
            <a:endParaRPr lang="en-US" sz="1000" dirty="0">
              <a:latin typeface="Arial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766632" y="4324064"/>
            <a:ext cx="26840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5473" y="649465"/>
            <a:ext cx="3134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TP</a:t>
            </a:r>
            <a:endParaRPr lang="en-US" sz="1000" b="1" dirty="0"/>
          </a:p>
        </p:txBody>
      </p:sp>
      <p:sp>
        <p:nvSpPr>
          <p:cNvPr id="53" name="Oval 52"/>
          <p:cNvSpPr/>
          <p:nvPr/>
        </p:nvSpPr>
        <p:spPr>
          <a:xfrm>
            <a:off x="429154" y="1069481"/>
            <a:ext cx="67847" cy="85723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281175" y="1578961"/>
            <a:ext cx="67847" cy="85723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226650" y="3906476"/>
            <a:ext cx="67847" cy="85723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731174" y="2053823"/>
            <a:ext cx="0" cy="304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>
            <a:off x="3571241" y="1002804"/>
            <a:ext cx="0" cy="304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730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152</Words>
  <Application>Microsoft Macintosh PowerPoint</Application>
  <PresentationFormat>On-screen Show (4:3)</PresentationFormat>
  <Paragraphs>61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Zuzana Vejlupkova</dc:creator>
  <cp:lastModifiedBy>Zuzana Vejlupkova</cp:lastModifiedBy>
  <cp:revision>1</cp:revision>
  <dcterms:created xsi:type="dcterms:W3CDTF">2018-02-26T20:53:48Z</dcterms:created>
  <dcterms:modified xsi:type="dcterms:W3CDTF">2018-02-26T20:56:02Z</dcterms:modified>
</cp:coreProperties>
</file>