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60" r:id="rId4"/>
    <p:sldMasterId id="2147483669" r:id="rId5"/>
  </p:sldMasterIdLst>
  <p:notesMasterIdLst>
    <p:notesMasterId r:id="rId63"/>
  </p:notesMasterIdLst>
  <p:sldIdLst>
    <p:sldId id="256" r:id="rId6"/>
    <p:sldId id="257" r:id="rId7"/>
    <p:sldId id="312" r:id="rId8"/>
    <p:sldId id="313" r:id="rId9"/>
    <p:sldId id="353" r:id="rId10"/>
    <p:sldId id="354" r:id="rId11"/>
    <p:sldId id="319" r:id="rId12"/>
    <p:sldId id="318"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52" r:id="rId33"/>
    <p:sldId id="316" r:id="rId34"/>
    <p:sldId id="308" r:id="rId35"/>
    <p:sldId id="311" r:id="rId36"/>
    <p:sldId id="310" r:id="rId37"/>
    <p:sldId id="309" r:id="rId38"/>
    <p:sldId id="301" r:id="rId39"/>
    <p:sldId id="307" r:id="rId40"/>
    <p:sldId id="279" r:id="rId41"/>
    <p:sldId id="283" r:id="rId42"/>
    <p:sldId id="281" r:id="rId43"/>
    <p:sldId id="305" r:id="rId44"/>
    <p:sldId id="306" r:id="rId45"/>
    <p:sldId id="289" r:id="rId46"/>
    <p:sldId id="274" r:id="rId47"/>
    <p:sldId id="259" r:id="rId48"/>
    <p:sldId id="260" r:id="rId49"/>
    <p:sldId id="339" r:id="rId50"/>
    <p:sldId id="340" r:id="rId51"/>
    <p:sldId id="341" r:id="rId52"/>
    <p:sldId id="342" r:id="rId53"/>
    <p:sldId id="343" r:id="rId54"/>
    <p:sldId id="344" r:id="rId55"/>
    <p:sldId id="345" r:id="rId56"/>
    <p:sldId id="346" r:id="rId57"/>
    <p:sldId id="347" r:id="rId58"/>
    <p:sldId id="348" r:id="rId59"/>
    <p:sldId id="349" r:id="rId60"/>
    <p:sldId id="350" r:id="rId61"/>
    <p:sldId id="35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94660"/>
  </p:normalViewPr>
  <p:slideViewPr>
    <p:cSldViewPr snapToGrid="0">
      <p:cViewPr varScale="1">
        <p:scale>
          <a:sx n="72" d="100"/>
          <a:sy n="72" d="100"/>
        </p:scale>
        <p:origin x="-112" y="-5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SamsDisk:Users:sperl:Desktop:BroadStreet%20Log.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SamsDisk:Users:sperl:Desktop:BroadStreet%20L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dirty="0"/>
              <a:t>System </a:t>
            </a:r>
            <a:r>
              <a:rPr lang="en-US" dirty="0" smtClean="0"/>
              <a:t>Compromises </a:t>
            </a:r>
            <a:r>
              <a:rPr lang="en-US" dirty="0"/>
              <a:t>F</a:t>
            </a:r>
            <a:r>
              <a:rPr lang="en-US" dirty="0" smtClean="0"/>
              <a:t>ound </a:t>
            </a:r>
            <a:r>
              <a:rPr lang="en-US" dirty="0"/>
              <a:t>in </a:t>
            </a:r>
            <a:r>
              <a:rPr lang="en-US" dirty="0" smtClean="0"/>
              <a:t>Our </a:t>
            </a:r>
            <a:r>
              <a:rPr lang="en-US" dirty="0"/>
              <a:t>S</a:t>
            </a:r>
            <a:r>
              <a:rPr lang="en-US" dirty="0" smtClean="0"/>
              <a:t>ample </a:t>
            </a:r>
            <a:r>
              <a:rPr lang="en-US" dirty="0"/>
              <a:t>of </a:t>
            </a:r>
            <a:r>
              <a:rPr lang="en-US" dirty="0" smtClean="0"/>
              <a:t>Incident </a:t>
            </a:r>
            <a:r>
              <a:rPr lang="en-US" dirty="0"/>
              <a:t>T</a:t>
            </a:r>
            <a:r>
              <a:rPr lang="en-US" dirty="0" smtClean="0"/>
              <a:t>ickets</a:t>
            </a:r>
            <a:endParaRPr lang="en-US" dirty="0"/>
          </a:p>
        </c:rich>
      </c:tx>
      <c:layout/>
      <c:overlay val="0"/>
    </c:title>
    <c:autoTitleDeleted val="0"/>
    <c:plotArea>
      <c:layout/>
      <c:barChart>
        <c:barDir val="col"/>
        <c:grouping val="clustered"/>
        <c:varyColors val="0"/>
        <c:ser>
          <c:idx val="0"/>
          <c:order val="0"/>
          <c:tx>
            <c:strRef>
              <c:f>Charts!$C$31</c:f>
              <c:strCache>
                <c:ptCount val="1"/>
                <c:pt idx="0">
                  <c:v>Tickets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Charts!$A$32:$B$39</c:f>
              <c:multiLvlStrCache>
                <c:ptCount val="8"/>
                <c:lvl>
                  <c:pt idx="0">
                    <c:v>V/T/W/LB</c:v>
                  </c:pt>
                  <c:pt idx="1">
                    <c:v>Crimeware Kits</c:v>
                  </c:pt>
                  <c:pt idx="2">
                    <c:v>Other</c:v>
                  </c:pt>
                  <c:pt idx="3">
                    <c:v>None</c:v>
                  </c:pt>
                  <c:pt idx="4">
                    <c:v>Suspicious Network Activity</c:v>
                  </c:pt>
                  <c:pt idx="5">
                    <c:v>Unconfirmed report</c:v>
                  </c:pt>
                  <c:pt idx="6">
                    <c:v>Linked*</c:v>
                  </c:pt>
                  <c:pt idx="7">
                    <c:v>None</c:v>
                  </c:pt>
                </c:lvl>
                <c:lvl>
                  <c:pt idx="0">
                    <c:v>3 - Malicious Code</c:v>
                  </c:pt>
                  <c:pt idx="4">
                    <c:v>6 - Investigation</c:v>
                  </c:pt>
                </c:lvl>
              </c:multiLvlStrCache>
            </c:multiLvlStrRef>
          </c:cat>
          <c:val>
            <c:numRef>
              <c:f>Charts!$C$32:$C$39</c:f>
              <c:numCache>
                <c:formatCode>General</c:formatCode>
                <c:ptCount val="8"/>
                <c:pt idx="0">
                  <c:v>20.0</c:v>
                </c:pt>
                <c:pt idx="1">
                  <c:v>4.0</c:v>
                </c:pt>
                <c:pt idx="2">
                  <c:v>1.0</c:v>
                </c:pt>
                <c:pt idx="3">
                  <c:v>1.0</c:v>
                </c:pt>
                <c:pt idx="4">
                  <c:v>6.0</c:v>
                </c:pt>
                <c:pt idx="5">
                  <c:v>1.0</c:v>
                </c:pt>
                <c:pt idx="6">
                  <c:v>3.0</c:v>
                </c:pt>
                <c:pt idx="7">
                  <c:v>1.0</c:v>
                </c:pt>
              </c:numCache>
            </c:numRef>
          </c:val>
        </c:ser>
        <c:ser>
          <c:idx val="1"/>
          <c:order val="1"/>
          <c:tx>
            <c:strRef>
              <c:f>Charts!$D$31</c:f>
              <c:strCache>
                <c:ptCount val="1"/>
                <c:pt idx="0">
                  <c:v>System Compromises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Charts!$A$32:$B$39</c:f>
              <c:multiLvlStrCache>
                <c:ptCount val="8"/>
                <c:lvl>
                  <c:pt idx="0">
                    <c:v>V/T/W/LB</c:v>
                  </c:pt>
                  <c:pt idx="1">
                    <c:v>Crimeware Kits</c:v>
                  </c:pt>
                  <c:pt idx="2">
                    <c:v>Other</c:v>
                  </c:pt>
                  <c:pt idx="3">
                    <c:v>None</c:v>
                  </c:pt>
                  <c:pt idx="4">
                    <c:v>Suspicious Network Activity</c:v>
                  </c:pt>
                  <c:pt idx="5">
                    <c:v>Unconfirmed report</c:v>
                  </c:pt>
                  <c:pt idx="6">
                    <c:v>Linked*</c:v>
                  </c:pt>
                  <c:pt idx="7">
                    <c:v>None</c:v>
                  </c:pt>
                </c:lvl>
                <c:lvl>
                  <c:pt idx="0">
                    <c:v>3 - Malicious Code</c:v>
                  </c:pt>
                  <c:pt idx="4">
                    <c:v>6 - Investigation</c:v>
                  </c:pt>
                </c:lvl>
              </c:multiLvlStrCache>
            </c:multiLvlStrRef>
          </c:cat>
          <c:val>
            <c:numRef>
              <c:f>Charts!$D$32:$D$39</c:f>
              <c:numCache>
                <c:formatCode>General</c:formatCode>
                <c:ptCount val="8"/>
                <c:pt idx="0">
                  <c:v>26.0</c:v>
                </c:pt>
                <c:pt idx="1">
                  <c:v>4.0</c:v>
                </c:pt>
                <c:pt idx="2">
                  <c:v>0.0</c:v>
                </c:pt>
                <c:pt idx="3">
                  <c:v>0.0</c:v>
                </c:pt>
                <c:pt idx="4">
                  <c:v>4.0</c:v>
                </c:pt>
                <c:pt idx="5">
                  <c:v>0.0</c:v>
                </c:pt>
                <c:pt idx="6">
                  <c:v>2.0</c:v>
                </c:pt>
                <c:pt idx="7">
                  <c:v>0.0</c:v>
                </c:pt>
              </c:numCache>
            </c:numRef>
          </c:val>
        </c:ser>
        <c:dLbls>
          <c:showLegendKey val="0"/>
          <c:showVal val="1"/>
          <c:showCatName val="0"/>
          <c:showSerName val="0"/>
          <c:showPercent val="0"/>
          <c:showBubbleSize val="0"/>
        </c:dLbls>
        <c:gapWidth val="150"/>
        <c:axId val="2127681032"/>
        <c:axId val="-2086007640"/>
      </c:barChart>
      <c:catAx>
        <c:axId val="2127681032"/>
        <c:scaling>
          <c:orientation val="minMax"/>
        </c:scaling>
        <c:delete val="0"/>
        <c:axPos val="b"/>
        <c:numFmt formatCode="General" sourceLinked="0"/>
        <c:majorTickMark val="out"/>
        <c:minorTickMark val="none"/>
        <c:tickLblPos val="nextTo"/>
        <c:crossAx val="-2086007640"/>
        <c:crosses val="autoZero"/>
        <c:auto val="1"/>
        <c:lblAlgn val="ctr"/>
        <c:lblOffset val="100"/>
        <c:noMultiLvlLbl val="0"/>
      </c:catAx>
      <c:valAx>
        <c:axId val="-2086007640"/>
        <c:scaling>
          <c:orientation val="minMax"/>
        </c:scaling>
        <c:delete val="0"/>
        <c:axPos val="l"/>
        <c:numFmt formatCode="General" sourceLinked="1"/>
        <c:majorTickMark val="out"/>
        <c:minorTickMark val="none"/>
        <c:tickLblPos val="nextTo"/>
        <c:crossAx val="2127681032"/>
        <c:crosses val="autoZero"/>
        <c:crossBetween val="between"/>
      </c:valAx>
    </c:plotArea>
    <c:legend>
      <c:legendPos val="b"/>
      <c:layout/>
      <c:overlay val="0"/>
    </c:legend>
    <c:plotVisOnly val="1"/>
    <c:dispBlanksAs val="gap"/>
    <c:showDLblsOverMax val="0"/>
  </c:chart>
  <c:txPr>
    <a:bodyPr/>
    <a:lstStyle/>
    <a:p>
      <a:pPr>
        <a:defRPr sz="11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a:t>Broad Street Categorization Results</a:t>
            </a:r>
          </a:p>
        </c:rich>
      </c:tx>
      <c:layout/>
      <c:overlay val="0"/>
    </c:title>
    <c:autoTitleDeleted val="0"/>
    <c:plotArea>
      <c:layout/>
      <c:barChart>
        <c:barDir val="col"/>
        <c:grouping val="clustered"/>
        <c:varyColors val="0"/>
        <c:ser>
          <c:idx val="0"/>
          <c:order val="0"/>
          <c:tx>
            <c:strRef>
              <c:f>Charts!$C$55</c:f>
              <c:strCache>
                <c:ptCount val="1"/>
                <c:pt idx="0">
                  <c:v>Tickets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Charts!$A$56:$B$62</c:f>
              <c:multiLvlStrCache>
                <c:ptCount val="7"/>
                <c:lvl>
                  <c:pt idx="0">
                    <c:v>Styx</c:v>
                  </c:pt>
                  <c:pt idx="1">
                    <c:v>Blackhole</c:v>
                  </c:pt>
                  <c:pt idx="2">
                    <c:v>Browser exploit without kit</c:v>
                  </c:pt>
                  <c:pt idx="5">
                    <c:v>Insufficient data</c:v>
                  </c:pt>
                  <c:pt idx="6">
                    <c:v>No System Compromise</c:v>
                  </c:pt>
                </c:lvl>
                <c:lvl>
                  <c:pt idx="0">
                    <c:v>12 Socially Engineered Vuln</c:v>
                  </c:pt>
                  <c:pt idx="2">
                    <c:v>13 User Interaction Vuln</c:v>
                  </c:pt>
                  <c:pt idx="3">
                    <c:v>User Tricked into Running Software</c:v>
                  </c:pt>
                  <c:pt idx="4">
                    <c:v>Other Config Issue</c:v>
                  </c:pt>
                  <c:pt idx="5">
                    <c:v>Other</c:v>
                  </c:pt>
                </c:lvl>
              </c:multiLvlStrCache>
            </c:multiLvlStrRef>
          </c:cat>
          <c:val>
            <c:numRef>
              <c:f>Charts!$C$56:$C$62</c:f>
              <c:numCache>
                <c:formatCode>General</c:formatCode>
                <c:ptCount val="7"/>
                <c:pt idx="0">
                  <c:v>5.0</c:v>
                </c:pt>
                <c:pt idx="1">
                  <c:v>7.0</c:v>
                </c:pt>
                <c:pt idx="2">
                  <c:v>6.0</c:v>
                </c:pt>
                <c:pt idx="3">
                  <c:v>1.0</c:v>
                </c:pt>
                <c:pt idx="4">
                  <c:v>1.0</c:v>
                </c:pt>
                <c:pt idx="5">
                  <c:v>9.0</c:v>
                </c:pt>
                <c:pt idx="6">
                  <c:v>8.0</c:v>
                </c:pt>
              </c:numCache>
            </c:numRef>
          </c:val>
        </c:ser>
        <c:ser>
          <c:idx val="1"/>
          <c:order val="1"/>
          <c:tx>
            <c:strRef>
              <c:f>Charts!$D$55</c:f>
              <c:strCache>
                <c:ptCount val="1"/>
                <c:pt idx="0">
                  <c:v>System Compromises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Charts!$A$56:$B$62</c:f>
              <c:multiLvlStrCache>
                <c:ptCount val="7"/>
                <c:lvl>
                  <c:pt idx="0">
                    <c:v>Styx</c:v>
                  </c:pt>
                  <c:pt idx="1">
                    <c:v>Blackhole</c:v>
                  </c:pt>
                  <c:pt idx="2">
                    <c:v>Browser exploit without kit</c:v>
                  </c:pt>
                  <c:pt idx="5">
                    <c:v>Insufficient data</c:v>
                  </c:pt>
                  <c:pt idx="6">
                    <c:v>No System Compromise</c:v>
                  </c:pt>
                </c:lvl>
                <c:lvl>
                  <c:pt idx="0">
                    <c:v>12 Socially Engineered Vuln</c:v>
                  </c:pt>
                  <c:pt idx="2">
                    <c:v>13 User Interaction Vuln</c:v>
                  </c:pt>
                  <c:pt idx="3">
                    <c:v>User Tricked into Running Software</c:v>
                  </c:pt>
                  <c:pt idx="4">
                    <c:v>Other Config Issue</c:v>
                  </c:pt>
                  <c:pt idx="5">
                    <c:v>Other</c:v>
                  </c:pt>
                </c:lvl>
              </c:multiLvlStrCache>
            </c:multiLvlStrRef>
          </c:cat>
          <c:val>
            <c:numRef>
              <c:f>Charts!$D$56:$D$62</c:f>
              <c:numCache>
                <c:formatCode>General</c:formatCode>
                <c:ptCount val="7"/>
                <c:pt idx="0">
                  <c:v>14.0</c:v>
                </c:pt>
                <c:pt idx="1">
                  <c:v>9.0</c:v>
                </c:pt>
                <c:pt idx="2">
                  <c:v>3.0</c:v>
                </c:pt>
                <c:pt idx="3">
                  <c:v>1.0</c:v>
                </c:pt>
                <c:pt idx="4">
                  <c:v>0.0</c:v>
                </c:pt>
                <c:pt idx="5">
                  <c:v>9.0</c:v>
                </c:pt>
                <c:pt idx="6">
                  <c:v>0.0</c:v>
                </c:pt>
              </c:numCache>
            </c:numRef>
          </c:val>
        </c:ser>
        <c:dLbls>
          <c:showLegendKey val="0"/>
          <c:showVal val="1"/>
          <c:showCatName val="0"/>
          <c:showSerName val="0"/>
          <c:showPercent val="0"/>
          <c:showBubbleSize val="0"/>
        </c:dLbls>
        <c:gapWidth val="150"/>
        <c:axId val="-2086152968"/>
        <c:axId val="-2085743208"/>
      </c:barChart>
      <c:catAx>
        <c:axId val="-2086152968"/>
        <c:scaling>
          <c:orientation val="minMax"/>
        </c:scaling>
        <c:delete val="0"/>
        <c:axPos val="b"/>
        <c:numFmt formatCode="General" sourceLinked="0"/>
        <c:majorTickMark val="out"/>
        <c:minorTickMark val="none"/>
        <c:tickLblPos val="nextTo"/>
        <c:crossAx val="-2085743208"/>
        <c:crosses val="autoZero"/>
        <c:auto val="1"/>
        <c:lblAlgn val="ctr"/>
        <c:lblOffset val="100"/>
        <c:noMultiLvlLbl val="0"/>
      </c:catAx>
      <c:valAx>
        <c:axId val="-2085743208"/>
        <c:scaling>
          <c:orientation val="minMax"/>
        </c:scaling>
        <c:delete val="0"/>
        <c:axPos val="l"/>
        <c:numFmt formatCode="General" sourceLinked="1"/>
        <c:majorTickMark val="out"/>
        <c:minorTickMark val="none"/>
        <c:tickLblPos val="nextTo"/>
        <c:crossAx val="-2086152968"/>
        <c:crosses val="autoZero"/>
        <c:crossBetween val="between"/>
      </c:valAx>
    </c:plotArea>
    <c:legend>
      <c:legendPos val="b"/>
      <c:layout/>
      <c:overlay val="0"/>
    </c:legend>
    <c:plotVisOnly val="1"/>
    <c:dispBlanksAs val="gap"/>
    <c:showDLblsOverMax val="0"/>
  </c:chart>
  <c:txPr>
    <a:bodyPr/>
    <a:lstStyle/>
    <a:p>
      <a:pPr>
        <a:defRPr sz="10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9637-5F09-4B8B-8813-DD04DCCD087E}" type="datetimeFigureOut">
              <a:rPr lang="en-US" smtClean="0"/>
              <a:t>6/6/14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F511E-D52C-4756-BF54-8AE83B786F03}" type="slidenum">
              <a:rPr lang="en-US" smtClean="0"/>
              <a:t>‹#›</a:t>
            </a:fld>
            <a:endParaRPr lang="en-US"/>
          </a:p>
        </p:txBody>
      </p:sp>
    </p:spTree>
    <p:extLst>
      <p:ext uri="{BB962C8B-B14F-4D97-AF65-F5344CB8AC3E}">
        <p14:creationId xmlns:p14="http://schemas.microsoft.com/office/powerpoint/2010/main" val="429332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EF511E-D52C-4756-BF54-8AE83B786F03}" type="slidenum">
              <a:rPr lang="en-US" smtClean="0"/>
              <a:t>4</a:t>
            </a:fld>
            <a:endParaRPr lang="en-US"/>
          </a:p>
        </p:txBody>
      </p:sp>
    </p:spTree>
    <p:extLst>
      <p:ext uri="{BB962C8B-B14F-4D97-AF65-F5344CB8AC3E}">
        <p14:creationId xmlns:p14="http://schemas.microsoft.com/office/powerpoint/2010/main" val="246407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Where did Broad Street come from?</a:t>
            </a:r>
          </a:p>
          <a:p>
            <a:pPr lvl="1"/>
            <a:r>
              <a:rPr lang="en-US" dirty="0" smtClean="0"/>
              <a:t>Why did you create it?</a:t>
            </a:r>
          </a:p>
          <a:p>
            <a:pPr lvl="1"/>
            <a:r>
              <a:rPr lang="en-US" dirty="0" smtClean="0"/>
              <a:t>How did Microsoft use it?</a:t>
            </a:r>
          </a:p>
          <a:p>
            <a:pPr lvl="1"/>
            <a:r>
              <a:rPr lang="en-US" dirty="0" smtClean="0"/>
              <a:t>What impact did it have?</a:t>
            </a:r>
          </a:p>
          <a:p>
            <a:pPr lvl="1"/>
            <a:r>
              <a:rPr lang="en-US" dirty="0" smtClean="0"/>
              <a:t>How would someone else use it?</a:t>
            </a:r>
          </a:p>
          <a:p>
            <a:pPr lvl="1"/>
            <a:r>
              <a:rPr lang="en-US" dirty="0" smtClean="0"/>
              <a:t>Where can I get help?</a:t>
            </a:r>
          </a:p>
          <a:p>
            <a:endParaRPr lang="en-US" dirty="0"/>
          </a:p>
        </p:txBody>
      </p:sp>
      <p:sp>
        <p:nvSpPr>
          <p:cNvPr id="4" name="Slide Number Placeholder 3"/>
          <p:cNvSpPr>
            <a:spLocks noGrp="1"/>
          </p:cNvSpPr>
          <p:nvPr>
            <p:ph type="sldNum" sz="quarter" idx="10"/>
          </p:nvPr>
        </p:nvSpPr>
        <p:spPr/>
        <p:txBody>
          <a:bodyPr/>
          <a:lstStyle/>
          <a:p>
            <a:fld id="{A7684745-658A-4A38-B9D9-F632D1E499EE}" type="slidenum">
              <a:rPr lang="en-US" smtClean="0"/>
              <a:t>8</a:t>
            </a:fld>
            <a:endParaRPr lang="en-US"/>
          </a:p>
        </p:txBody>
      </p:sp>
    </p:spTree>
    <p:extLst>
      <p:ext uri="{BB962C8B-B14F-4D97-AF65-F5344CB8AC3E}">
        <p14:creationId xmlns:p14="http://schemas.microsoft.com/office/powerpoint/2010/main" val="2110628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84745-658A-4A38-B9D9-F632D1E499EE}" type="slidenum">
              <a:rPr lang="en-US" smtClean="0"/>
              <a:t>15</a:t>
            </a:fld>
            <a:endParaRPr lang="en-US"/>
          </a:p>
        </p:txBody>
      </p:sp>
    </p:spTree>
    <p:extLst>
      <p:ext uri="{BB962C8B-B14F-4D97-AF65-F5344CB8AC3E}">
        <p14:creationId xmlns:p14="http://schemas.microsoft.com/office/powerpoint/2010/main" val="259994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http://about-threats.trendmicro.com/us/malware/worm_phorpiex.jz  </a:t>
            </a:r>
          </a:p>
          <a:p>
            <a:endParaRPr lang="en-US" dirty="0"/>
          </a:p>
        </p:txBody>
      </p:sp>
      <p:sp>
        <p:nvSpPr>
          <p:cNvPr id="4" name="Slide Number Placeholder 3"/>
          <p:cNvSpPr>
            <a:spLocks noGrp="1"/>
          </p:cNvSpPr>
          <p:nvPr>
            <p:ph type="sldNum" sz="quarter" idx="10"/>
          </p:nvPr>
        </p:nvSpPr>
        <p:spPr/>
        <p:txBody>
          <a:bodyPr/>
          <a:lstStyle/>
          <a:p>
            <a:fld id="{A7684745-658A-4A38-B9D9-F632D1E499EE}" type="slidenum">
              <a:rPr lang="en-US" smtClean="0"/>
              <a:t>17</a:t>
            </a:fld>
            <a:endParaRPr lang="en-US"/>
          </a:p>
        </p:txBody>
      </p:sp>
    </p:spTree>
    <p:extLst>
      <p:ext uri="{BB962C8B-B14F-4D97-AF65-F5344CB8AC3E}">
        <p14:creationId xmlns:p14="http://schemas.microsoft.com/office/powerpoint/2010/main" val="859545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Copy over </a:t>
            </a:r>
            <a:r>
              <a:rPr lang="en-US" smtClean="0"/>
              <a:t>RDS</a:t>
            </a:r>
            <a:r>
              <a:rPr lang="en-US" baseline="0" smtClean="0"/>
              <a:t> per http://www.microsoft.com/security/portal/threat/encyclopedia/Entry.aspx?Name=PWS%3aWin32%2fZbot </a:t>
            </a:r>
            <a:endParaRPr lang="en-US"/>
          </a:p>
        </p:txBody>
      </p:sp>
      <p:sp>
        <p:nvSpPr>
          <p:cNvPr id="4" name="Slide Number Placeholder 3"/>
          <p:cNvSpPr>
            <a:spLocks noGrp="1"/>
          </p:cNvSpPr>
          <p:nvPr>
            <p:ph type="sldNum" sz="quarter" idx="10"/>
          </p:nvPr>
        </p:nvSpPr>
        <p:spPr/>
        <p:txBody>
          <a:bodyPr/>
          <a:lstStyle/>
          <a:p>
            <a:fld id="{A7684745-658A-4A38-B9D9-F632D1E499EE}" type="slidenum">
              <a:rPr lang="en-US" smtClean="0"/>
              <a:t>22</a:t>
            </a:fld>
            <a:endParaRPr lang="en-US"/>
          </a:p>
        </p:txBody>
      </p:sp>
    </p:spTree>
    <p:extLst>
      <p:ext uri="{BB962C8B-B14F-4D97-AF65-F5344CB8AC3E}">
        <p14:creationId xmlns:p14="http://schemas.microsoft.com/office/powerpoint/2010/main" val="135058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98493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06F8B329-A544-446B-AD09-AA94FCCD32C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1088865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45E95D7E-DC24-4F1D-B18F-2961E574063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27677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D08E3778-BC46-4FD4-9F2A-6A6BA79BAD4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90604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0184070B-31CE-4B56-9A27-A2F589B6CCE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433982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97285720-8B75-4DE4-856F-1CD18DB56C3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157894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461C3DE5-67A0-4F5A-BADE-EF92293D1C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7208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0"/>
            <a:ext cx="2060575" cy="5922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29325" cy="5922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5A186F3C-BD1C-4889-A809-C94CC6008D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26145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0"/>
            <a:ext cx="8229600" cy="890588"/>
          </a:xfr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104900"/>
            <a:ext cx="8229600" cy="4818063"/>
          </a:xfrm>
        </p:spPr>
        <p:txBody>
          <a:bodyPr/>
          <a:lstStyle>
            <a:lvl1pPr marL="0" indent="0">
              <a:buClr>
                <a:srgbClr val="333333"/>
              </a:buClr>
              <a:buNone/>
              <a:defRPr>
                <a:solidFill>
                  <a:srgbClr val="333333"/>
                </a:solidFill>
              </a:defRPr>
            </a:lvl1pPr>
            <a:lvl2pPr>
              <a:defRPr>
                <a:solidFill>
                  <a:srgbClr val="333333"/>
                </a:solidFill>
              </a:defRPr>
            </a:lvl2pPr>
            <a:lvl3pPr>
              <a:defRPr>
                <a:solidFill>
                  <a:srgbClr val="333333"/>
                </a:solidFill>
              </a:defRPr>
            </a:lvl3pPr>
            <a:lvl4pPr>
              <a:defRPr>
                <a:solidFill>
                  <a:srgbClr val="333333"/>
                </a:solidFill>
              </a:defRPr>
            </a:lvl4pPr>
            <a:lvl5pPr>
              <a:defRPr sz="2000">
                <a:solidFill>
                  <a:srgbClr val="333333"/>
                </a:solidFill>
              </a:defRPr>
            </a:lvl5pPr>
          </a:lstStyle>
          <a:p>
            <a:pPr marL="173038" indent="-173038">
              <a:buClr>
                <a:srgbClr val="333333"/>
              </a:buClr>
            </a:pPr>
            <a:r>
              <a:rPr lang="en-US" sz="2200" dirty="0" smtClean="0">
                <a:solidFill>
                  <a:srgbClr val="002F80"/>
                </a:solidFill>
                <a:latin typeface="JoannaMT"/>
                <a:ea typeface="Calibri"/>
                <a:cs typeface="JoannaMT"/>
              </a:rPr>
              <a:t>Subhead</a:t>
            </a:r>
            <a:endParaRPr lang="en-US" sz="2200" dirty="0" smtClean="0">
              <a:solidFill>
                <a:srgbClr val="333333"/>
              </a:solidFill>
            </a:endParaRPr>
          </a:p>
          <a:p>
            <a:pPr marL="0" indent="0">
              <a:buClr>
                <a:srgbClr val="333333"/>
              </a:buClr>
              <a:buNone/>
            </a:pPr>
            <a:r>
              <a:rPr lang="en-US" sz="2200" dirty="0" smtClean="0">
                <a:solidFill>
                  <a:srgbClr val="333333"/>
                </a:solidFill>
                <a:latin typeface="ITC Franklin Gothic"/>
                <a:cs typeface="Arial" pitchFamily="34" charset="0"/>
              </a:rPr>
              <a:t>1st level text </a:t>
            </a:r>
          </a:p>
          <a:p>
            <a:pPr marL="690563" lvl="1" indent="-342900">
              <a:buClr>
                <a:srgbClr val="333333"/>
              </a:buClr>
              <a:buFont typeface="Wingdings" pitchFamily="2" charset="2"/>
              <a:buChar char="§"/>
            </a:pPr>
            <a:r>
              <a:rPr lang="en-US" sz="2200" dirty="0" smtClean="0">
                <a:solidFill>
                  <a:srgbClr val="333333"/>
                </a:solidFill>
                <a:latin typeface="ITC Franklin Gothic"/>
                <a:cs typeface="Arial" pitchFamily="34" charset="0"/>
              </a:rPr>
              <a:t>2nd level</a:t>
            </a:r>
          </a:p>
          <a:p>
            <a:pPr lvl="2">
              <a:buClr>
                <a:srgbClr val="333333"/>
              </a:buClr>
              <a:buFont typeface="Wingdings" pitchFamily="2" charset="2"/>
              <a:buChar char="§"/>
            </a:pPr>
            <a:r>
              <a:rPr lang="en-US" sz="2200" dirty="0" smtClean="0">
                <a:solidFill>
                  <a:srgbClr val="333333"/>
                </a:solidFill>
                <a:latin typeface="ITC Franklin Gothic"/>
                <a:cs typeface="Arial" pitchFamily="34" charset="0"/>
              </a:rPr>
              <a:t>3rd level</a:t>
            </a:r>
          </a:p>
          <a:p>
            <a:pPr lvl="3">
              <a:buClr>
                <a:srgbClr val="333333"/>
              </a:buClr>
              <a:buFont typeface="Wingdings" pitchFamily="2" charset="2"/>
              <a:buChar char="§"/>
            </a:pPr>
            <a:r>
              <a:rPr lang="en-US" sz="2000" dirty="0" smtClean="0">
                <a:solidFill>
                  <a:srgbClr val="333333"/>
                </a:solidFill>
                <a:latin typeface="ITC Franklin Gothic"/>
                <a:cs typeface="Arial" pitchFamily="34" charset="0"/>
              </a:rPr>
              <a:t>4th level</a:t>
            </a:r>
          </a:p>
          <a:p>
            <a:pPr lvl="4">
              <a:buClr>
                <a:srgbClr val="333333"/>
              </a:buClr>
              <a:buFont typeface="Wingdings" pitchFamily="2" charset="2"/>
              <a:buChar char="§"/>
            </a:pPr>
            <a:r>
              <a:rPr lang="en-US" dirty="0" smtClean="0">
                <a:solidFill>
                  <a:srgbClr val="333333"/>
                </a:solidFill>
                <a:latin typeface="ITC Franklin Gothic"/>
                <a:cs typeface="Arial" pitchFamily="34" charset="0"/>
              </a:rPr>
              <a:t>5th level </a:t>
            </a:r>
            <a:r>
              <a:rPr lang="en-US" b="0" i="0" u="none" strike="noStrike" baseline="0" dirty="0" smtClean="0">
                <a:solidFill>
                  <a:srgbClr val="595A5A"/>
                </a:solidFill>
                <a:latin typeface="ITC Franklin Gothic"/>
              </a:rPr>
              <a:t> </a:t>
            </a:r>
            <a:endParaRPr lang="en-US" dirty="0" smtClean="0">
              <a:solidFill>
                <a:srgbClr val="333333"/>
              </a:solidFill>
              <a:latin typeface="ITC Franklin Gothic"/>
            </a:endParaRPr>
          </a:p>
          <a:p>
            <a:pPr lvl="0"/>
            <a:endParaRPr lang="en-US" noProof="0" dirty="0" smtClean="0"/>
          </a:p>
        </p:txBody>
      </p:sp>
      <p:sp>
        <p:nvSpPr>
          <p:cNvPr id="4" name="Rectangle 9"/>
          <p:cNvSpPr>
            <a:spLocks noGrp="1" noChangeArrowheads="1"/>
          </p:cNvSpPr>
          <p:nvPr>
            <p:ph type="sldNum" sz="quarter" idx="10"/>
          </p:nvPr>
        </p:nvSpPr>
        <p:spPr>
          <a:ln/>
        </p:spPr>
        <p:txBody>
          <a:bodyPr/>
          <a:lstStyle>
            <a:lvl1pPr>
              <a:defRPr/>
            </a:lvl1pPr>
          </a:lstStyle>
          <a:p>
            <a:pPr>
              <a:defRPr/>
            </a:pPr>
            <a:fld id="{53985EFE-597B-483E-9308-3E3F0AEA00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34624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59426" name="Rectangle 2"/>
          <p:cNvSpPr>
            <a:spLocks noGrp="1" noChangeArrowheads="1"/>
          </p:cNvSpPr>
          <p:nvPr>
            <p:ph type="ctrTitle"/>
          </p:nvPr>
        </p:nvSpPr>
        <p:spPr>
          <a:xfrm>
            <a:off x="409575" y="2492375"/>
            <a:ext cx="5048249" cy="3346450"/>
          </a:xfrm>
        </p:spPr>
        <p:txBody>
          <a:bodyPr/>
          <a:lstStyle>
            <a:lvl1pPr>
              <a:defRPr>
                <a:effectLst/>
              </a:defRPr>
            </a:lvl1pPr>
          </a:lstStyle>
          <a:p>
            <a:r>
              <a:rPr lang="en-US" dirty="0"/>
              <a:t>Click to edit Master title style</a:t>
            </a:r>
          </a:p>
        </p:txBody>
      </p:sp>
      <p:sp>
        <p:nvSpPr>
          <p:cNvPr id="5" name="Content Placeholder 2"/>
          <p:cNvSpPr>
            <a:spLocks noGrp="1"/>
          </p:cNvSpPr>
          <p:nvPr>
            <p:ph idx="4294967295"/>
          </p:nvPr>
        </p:nvSpPr>
        <p:spPr>
          <a:xfrm>
            <a:off x="2314574" y="514351"/>
            <a:ext cx="3829051" cy="1181100"/>
          </a:xfrm>
        </p:spPr>
        <p:txBody>
          <a:bodyPr wrap="none" lIns="0" tIns="91440" rIns="0" bIns="0"/>
          <a:lstStyle/>
          <a:p>
            <a:pPr marL="0" indent="0">
              <a:lnSpc>
                <a:spcPts val="4600"/>
              </a:lnSpc>
              <a:spcBef>
                <a:spcPts val="0"/>
              </a:spcBef>
              <a:buNone/>
            </a:pPr>
            <a:r>
              <a:rPr lang="en-US" sz="6000" dirty="0" smtClean="0">
                <a:solidFill>
                  <a:schemeClr val="bg1"/>
                </a:solidFill>
                <a:latin typeface="Times New Roman" pitchFamily="18" charset="0"/>
                <a:cs typeface="Times New Roman" pitchFamily="18" charset="0"/>
              </a:rPr>
              <a:t>Homeland </a:t>
            </a:r>
          </a:p>
          <a:p>
            <a:pPr marL="0" indent="0">
              <a:lnSpc>
                <a:spcPts val="4600"/>
              </a:lnSpc>
              <a:spcBef>
                <a:spcPts val="0"/>
              </a:spcBef>
              <a:buNone/>
            </a:pPr>
            <a:r>
              <a:rPr lang="en-US" sz="6000" dirty="0" smtClean="0">
                <a:solidFill>
                  <a:schemeClr val="bg1"/>
                </a:solidFill>
                <a:latin typeface="Times New Roman" pitchFamily="18" charset="0"/>
                <a:cs typeface="Times New Roman" pitchFamily="18" charset="0"/>
              </a:rPr>
              <a:t>Security </a:t>
            </a:r>
          </a:p>
          <a:p>
            <a:pPr marL="0" indent="0">
              <a:buNone/>
            </a:pPr>
            <a:endParaRPr lang="en-US" dirty="0" smtClean="0">
              <a:solidFill>
                <a:srgbClr val="002060"/>
              </a:solidFill>
              <a:latin typeface="Franklin Gothic Book" pitchFamily="34" charset="0"/>
              <a:cs typeface="Arial" charset="0"/>
            </a:endParaRPr>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69400"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25503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accent1">
                    <a:lumMod val="50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546909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40"/>
            <a:ext cx="7886700" cy="2166346"/>
          </a:xfrm>
        </p:spPr>
        <p:txBody>
          <a:bodyPr anchor="b">
            <a:normAutofit/>
          </a:bodyPr>
          <a:lstStyle>
            <a:lvl1pPr algn="ctr">
              <a:defRPr sz="4800" b="1">
                <a:latin typeface="Arial" panose="020B0604020202020204" pitchFamily="34" charset="0"/>
                <a:cs typeface="Arial" panose="020B0604020202020204" pitchFamily="34" charset="0"/>
              </a:defRPr>
            </a:lvl1pPr>
          </a:lstStyle>
          <a:p>
            <a:r>
              <a:rPr lang="en-US" dirty="0" smtClean="0"/>
              <a:t>Presentation Title</a:t>
            </a:r>
            <a:br>
              <a:rPr lang="en-US" dirty="0" smtClean="0"/>
            </a:br>
            <a:endParaRPr lang="en-US" dirty="0"/>
          </a:p>
        </p:txBody>
      </p:sp>
      <p:sp>
        <p:nvSpPr>
          <p:cNvPr id="3" name="Text Placeholder 2"/>
          <p:cNvSpPr>
            <a:spLocks noGrp="1"/>
          </p:cNvSpPr>
          <p:nvPr>
            <p:ph type="body" idx="1" hasCustomPrompt="1"/>
          </p:nvPr>
        </p:nvSpPr>
        <p:spPr>
          <a:xfrm>
            <a:off x="623888" y="4103943"/>
            <a:ext cx="7886700" cy="953580"/>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Authors</a:t>
            </a:r>
          </a:p>
        </p:txBody>
      </p:sp>
    </p:spTree>
    <p:extLst>
      <p:ext uri="{BB962C8B-B14F-4D97-AF65-F5344CB8AC3E}">
        <p14:creationId xmlns:p14="http://schemas.microsoft.com/office/powerpoint/2010/main" val="76184844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6788697"/>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03667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1761CF7-25A4-4C2A-B79F-DB8B04AF8216}" type="datetime1">
              <a:rPr lang="en-US" smtClean="0"/>
              <a:t>6/6/14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077618E-C39A-407C-A98B-A75D1E372293}" type="slidenum">
              <a:rPr lang="en-US" smtClean="0"/>
              <a:t>‹#›</a:t>
            </a:fld>
            <a:endParaRPr lang="en-US"/>
          </a:p>
        </p:txBody>
      </p:sp>
    </p:spTree>
    <p:extLst>
      <p:ext uri="{BB962C8B-B14F-4D97-AF65-F5344CB8AC3E}">
        <p14:creationId xmlns:p14="http://schemas.microsoft.com/office/powerpoint/2010/main" val="2316211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424" y="0"/>
            <a:ext cx="8950325" cy="809625"/>
          </a:xfrm>
        </p:spPr>
        <p:txBody>
          <a:bodyPr/>
          <a:lstStyle>
            <a:lvl1pPr>
              <a:defRPr b="0">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8370662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621FD61-DBB9-499B-BEA0-BB8D15005F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3709080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3AF66935-2A3D-473F-B6C6-DBE93D456B2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8745452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theme" Target="../theme/theme2.xml"/><Relationship Id="rId1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9709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68" r:id="rId6"/>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0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bwMode="auto">
          <a:xfrm>
            <a:off x="98424" y="0"/>
            <a:ext cx="8950325" cy="828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z="4200" dirty="0" smtClean="0">
                <a:solidFill>
                  <a:srgbClr val="002F80"/>
                </a:solidFill>
                <a:latin typeface="Times New Roman" pitchFamily="18" charset="0"/>
                <a:cs typeface="Times New Roman" pitchFamily="18" charset="0"/>
              </a:rPr>
              <a:t>Sample Slide</a:t>
            </a:r>
            <a:endParaRPr lang="en-US" dirty="0" smtClean="0"/>
          </a:p>
        </p:txBody>
      </p:sp>
      <p:sp>
        <p:nvSpPr>
          <p:cNvPr id="1027" name="Rectangle 3"/>
          <p:cNvSpPr>
            <a:spLocks noGrp="1" noChangeArrowheads="1"/>
          </p:cNvSpPr>
          <p:nvPr>
            <p:ph type="body" idx="1"/>
          </p:nvPr>
        </p:nvSpPr>
        <p:spPr bwMode="auto">
          <a:xfrm>
            <a:off x="152400" y="990600"/>
            <a:ext cx="8896350"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3038" indent="-173038">
              <a:buClr>
                <a:srgbClr val="333333"/>
              </a:buClr>
            </a:pPr>
            <a:r>
              <a:rPr lang="en-US" sz="2200" dirty="0" smtClean="0">
                <a:solidFill>
                  <a:srgbClr val="333333"/>
                </a:solidFill>
                <a:latin typeface="Arial" pitchFamily="34" charset="0"/>
                <a:cs typeface="Arial" pitchFamily="34" charset="0"/>
              </a:rPr>
              <a:t>Subhead</a:t>
            </a:r>
          </a:p>
          <a:p>
            <a:pPr marL="173038" indent="-173038">
              <a:buClr>
                <a:srgbClr val="333333"/>
              </a:buClr>
              <a:buFont typeface="Wingdings" pitchFamily="2" charset="2"/>
              <a:buNone/>
            </a:pPr>
            <a:r>
              <a:rPr lang="en-US" sz="2200" dirty="0" smtClean="0">
                <a:solidFill>
                  <a:srgbClr val="333333"/>
                </a:solidFill>
                <a:latin typeface="Arial" pitchFamily="34" charset="0"/>
                <a:cs typeface="Arial" pitchFamily="34" charset="0"/>
              </a:rPr>
              <a:t>1st level text</a:t>
            </a:r>
          </a:p>
          <a:p>
            <a:pPr marL="690563" lvl="1" indent="-342900">
              <a:buClr>
                <a:srgbClr val="333333"/>
              </a:buClr>
              <a:buFont typeface="Wingdings" pitchFamily="2" charset="2"/>
              <a:buChar char="§"/>
            </a:pPr>
            <a:r>
              <a:rPr lang="en-US" sz="2200" dirty="0" smtClean="0">
                <a:solidFill>
                  <a:srgbClr val="333333"/>
                </a:solidFill>
                <a:latin typeface="Arial" pitchFamily="34" charset="0"/>
                <a:cs typeface="Arial" pitchFamily="34" charset="0"/>
              </a:rPr>
              <a:t>2nd level</a:t>
            </a:r>
          </a:p>
          <a:p>
            <a:pPr lvl="2">
              <a:buClr>
                <a:srgbClr val="333333"/>
              </a:buClr>
              <a:buFont typeface="Wingdings" pitchFamily="2" charset="2"/>
              <a:buChar char="§"/>
            </a:pPr>
            <a:r>
              <a:rPr lang="en-US" sz="2200" dirty="0" smtClean="0">
                <a:solidFill>
                  <a:srgbClr val="333333"/>
                </a:solidFill>
                <a:latin typeface="Arial" pitchFamily="34" charset="0"/>
                <a:cs typeface="Arial" pitchFamily="34" charset="0"/>
              </a:rPr>
              <a:t>3rd level</a:t>
            </a:r>
          </a:p>
          <a:p>
            <a:pPr lvl="3">
              <a:buClr>
                <a:srgbClr val="333333"/>
              </a:buClr>
              <a:buFont typeface="Wingdings" pitchFamily="2" charset="2"/>
              <a:buChar char="§"/>
            </a:pPr>
            <a:r>
              <a:rPr lang="en-US" sz="2000" dirty="0" smtClean="0">
                <a:solidFill>
                  <a:srgbClr val="333333"/>
                </a:solidFill>
                <a:latin typeface="Arial" pitchFamily="34" charset="0"/>
                <a:cs typeface="Arial" pitchFamily="34" charset="0"/>
              </a:rPr>
              <a:t>4th level</a:t>
            </a:r>
          </a:p>
          <a:p>
            <a:pPr lvl="4">
              <a:buClr>
                <a:srgbClr val="333333"/>
              </a:buClr>
              <a:buFont typeface="Wingdings" pitchFamily="2" charset="2"/>
              <a:buChar char="§"/>
            </a:pPr>
            <a:r>
              <a:rPr lang="en-US" dirty="0" smtClean="0">
                <a:solidFill>
                  <a:srgbClr val="333333"/>
                </a:solidFill>
                <a:latin typeface="Arial" pitchFamily="34" charset="0"/>
                <a:cs typeface="Arial" pitchFamily="34" charset="0"/>
              </a:rPr>
              <a:t>5th level </a:t>
            </a:r>
            <a:r>
              <a:rPr lang="en-US" b="0" i="0" u="none" strike="noStrike" baseline="0" dirty="0" smtClean="0">
                <a:solidFill>
                  <a:srgbClr val="595A5A"/>
                </a:solidFill>
                <a:latin typeface="JEIHB J+ Franklin Gothic"/>
              </a:rPr>
              <a:t> </a:t>
            </a:r>
            <a:endParaRPr lang="en-US" dirty="0" smtClean="0">
              <a:solidFill>
                <a:srgbClr val="333333"/>
              </a:solidFill>
            </a:endParaRPr>
          </a:p>
        </p:txBody>
      </p:sp>
      <p:sp>
        <p:nvSpPr>
          <p:cNvPr id="319499" name="Rectangle 11"/>
          <p:cNvSpPr>
            <a:spLocks noChangeArrowheads="1"/>
          </p:cNvSpPr>
          <p:nvPr/>
        </p:nvSpPr>
        <p:spPr bwMode="auto">
          <a:xfrm>
            <a:off x="463550" y="1010805"/>
            <a:ext cx="8229600" cy="800100"/>
          </a:xfrm>
          <a:prstGeom prst="rect">
            <a:avLst/>
          </a:prstGeom>
          <a:noFill/>
          <a:ln w="9525">
            <a:noFill/>
            <a:miter lim="800000"/>
            <a:headEnd/>
            <a:tailEnd/>
          </a:ln>
          <a:effectLst/>
        </p:spPr>
        <p:txBody>
          <a:bodyPr anchor="ctr"/>
          <a:lstStyle/>
          <a:p>
            <a:pPr fontAlgn="base">
              <a:spcBef>
                <a:spcPct val="0"/>
              </a:spcBef>
              <a:spcAft>
                <a:spcPct val="0"/>
              </a:spcAft>
              <a:defRPr/>
            </a:pPr>
            <a:r>
              <a:rPr lang="en-US" sz="4000" b="1">
                <a:solidFill>
                  <a:srgbClr val="000066"/>
                </a:solidFill>
                <a:effectLst>
                  <a:outerShdw blurRad="38100" dist="38100" dir="2700000" algn="tl">
                    <a:srgbClr val="C0C0C0"/>
                  </a:outerShdw>
                </a:effectLst>
                <a:latin typeface="Arial"/>
                <a:sym typeface="Helvetica" charset="0"/>
              </a:rPr>
              <a:t> </a:t>
            </a:r>
          </a:p>
        </p:txBody>
      </p:sp>
      <p:sp>
        <p:nvSpPr>
          <p:cNvPr id="319508" name="Line 20"/>
          <p:cNvSpPr>
            <a:spLocks noChangeShapeType="1"/>
          </p:cNvSpPr>
          <p:nvPr/>
        </p:nvSpPr>
        <p:spPr bwMode="auto">
          <a:xfrm>
            <a:off x="0" y="890588"/>
            <a:ext cx="9144000" cy="0"/>
          </a:xfrm>
          <a:prstGeom prst="line">
            <a:avLst/>
          </a:prstGeom>
          <a:noFill/>
          <a:ln w="38100">
            <a:solidFill>
              <a:srgbClr val="333333"/>
            </a:solidFill>
            <a:round/>
            <a:headEnd/>
            <a:tailEnd/>
          </a:ln>
          <a:effectLst/>
        </p:spPr>
        <p:txBody>
          <a:bodyPr/>
          <a:lstStyle/>
          <a:p>
            <a:pPr fontAlgn="base">
              <a:lnSpc>
                <a:spcPct val="80000"/>
              </a:lnSpc>
              <a:spcBef>
                <a:spcPct val="20000"/>
              </a:spcBef>
              <a:spcAft>
                <a:spcPct val="0"/>
              </a:spcAft>
              <a:buFontTx/>
              <a:buChar char="•"/>
              <a:defRPr/>
            </a:pPr>
            <a:endParaRPr lang="en-US">
              <a:solidFill>
                <a:srgbClr val="000000"/>
              </a:solidFill>
              <a:latin typeface="Arial"/>
              <a:sym typeface="Helvetica" charset="0"/>
            </a:endParaRPr>
          </a:p>
        </p:txBody>
      </p:sp>
      <p:sp>
        <p:nvSpPr>
          <p:cNvPr id="319518" name="Rectangle 30"/>
          <p:cNvSpPr>
            <a:spLocks noChangeArrowheads="1"/>
          </p:cNvSpPr>
          <p:nvPr/>
        </p:nvSpPr>
        <p:spPr bwMode="auto">
          <a:xfrm>
            <a:off x="699836" y="6164455"/>
            <a:ext cx="1146468" cy="510011"/>
          </a:xfrm>
          <a:prstGeom prst="rect">
            <a:avLst/>
          </a:prstGeom>
          <a:noFill/>
          <a:ln w="9525" algn="ctr">
            <a:noFill/>
            <a:miter lim="800000"/>
            <a:headEnd/>
            <a:tailEnd/>
          </a:ln>
          <a:effectLst/>
        </p:spPr>
        <p:txBody>
          <a:bodyPr wrap="none" anchor="ctr">
            <a:spAutoFit/>
          </a:bodyPr>
          <a:lstStyle/>
          <a:p>
            <a:pPr eaLnBrk="0" fontAlgn="base" hangingPunct="0">
              <a:lnSpc>
                <a:spcPct val="75000"/>
              </a:lnSpc>
              <a:spcBef>
                <a:spcPct val="0"/>
              </a:spcBef>
              <a:spcAft>
                <a:spcPct val="0"/>
              </a:spcAft>
              <a:defRPr/>
            </a:pPr>
            <a:r>
              <a:rPr lang="en-US" dirty="0">
                <a:solidFill>
                  <a:srgbClr val="FFFFFF"/>
                </a:solidFill>
                <a:latin typeface="Times New Roman" pitchFamily="18" charset="0"/>
                <a:cs typeface="Times New Roman" pitchFamily="18" charset="0"/>
                <a:sym typeface="Helvetica" charset="0"/>
              </a:rPr>
              <a:t>Homeland</a:t>
            </a:r>
          </a:p>
          <a:p>
            <a:pPr eaLnBrk="0" fontAlgn="base" hangingPunct="0">
              <a:lnSpc>
                <a:spcPct val="75000"/>
              </a:lnSpc>
              <a:spcBef>
                <a:spcPct val="0"/>
              </a:spcBef>
              <a:spcAft>
                <a:spcPct val="0"/>
              </a:spcAft>
              <a:defRPr/>
            </a:pPr>
            <a:r>
              <a:rPr lang="en-US" dirty="0" smtClean="0">
                <a:solidFill>
                  <a:srgbClr val="FFFFFF"/>
                </a:solidFill>
                <a:latin typeface="Times New Roman" pitchFamily="18" charset="0"/>
                <a:cs typeface="Times New Roman" pitchFamily="18" charset="0"/>
                <a:sym typeface="Helvetica" charset="0"/>
              </a:rPr>
              <a:t>Security</a:t>
            </a:r>
            <a:endParaRPr lang="en-US" dirty="0">
              <a:solidFill>
                <a:srgbClr val="FFFFFF"/>
              </a:solidFill>
              <a:latin typeface="Times New Roman" pitchFamily="18" charset="0"/>
              <a:cs typeface="Times New Roman" pitchFamily="18" charset="0"/>
              <a:sym typeface="Helvetica" charset="0"/>
            </a:endParaRPr>
          </a:p>
        </p:txBody>
      </p:sp>
      <p:sp>
        <p:nvSpPr>
          <p:cNvPr id="319519" name="Rectangle 31"/>
          <p:cNvSpPr>
            <a:spLocks noChangeArrowheads="1"/>
          </p:cNvSpPr>
          <p:nvPr/>
        </p:nvSpPr>
        <p:spPr bwMode="auto">
          <a:xfrm>
            <a:off x="4876800" y="6294861"/>
            <a:ext cx="4171950" cy="227755"/>
          </a:xfrm>
          <a:prstGeom prst="rect">
            <a:avLst/>
          </a:prstGeom>
          <a:noFill/>
          <a:ln w="9525" algn="ctr">
            <a:noFill/>
            <a:miter lim="800000"/>
            <a:headEnd/>
            <a:tailEnd/>
          </a:ln>
          <a:effectLst/>
        </p:spPr>
        <p:txBody>
          <a:bodyPr wrap="square" anchor="ctr">
            <a:spAutoFit/>
          </a:bodyPr>
          <a:lstStyle/>
          <a:p>
            <a:pPr algn="r" eaLnBrk="0" fontAlgn="base" hangingPunct="0">
              <a:lnSpc>
                <a:spcPct val="80000"/>
              </a:lnSpc>
              <a:spcBef>
                <a:spcPct val="0"/>
              </a:spcBef>
              <a:spcAft>
                <a:spcPct val="0"/>
              </a:spcAft>
              <a:defRPr/>
            </a:pPr>
            <a:r>
              <a:rPr lang="en-US" sz="1100" i="1" dirty="0" smtClean="0">
                <a:solidFill>
                  <a:srgbClr val="FFFFFF"/>
                </a:solidFill>
                <a:latin typeface="Lucida Sans" pitchFamily="34" charset="0"/>
                <a:cs typeface="Arial" pitchFamily="34" charset="0"/>
                <a:sym typeface="Helvetica" charset="0"/>
              </a:rPr>
              <a:t>Office of Cybersecurity </a:t>
            </a:r>
            <a:r>
              <a:rPr lang="en-US" sz="1100" i="1" dirty="0">
                <a:solidFill>
                  <a:srgbClr val="FFFFFF"/>
                </a:solidFill>
                <a:latin typeface="Lucida Sans" pitchFamily="34" charset="0"/>
                <a:cs typeface="Arial" pitchFamily="34" charset="0"/>
                <a:sym typeface="Helvetica" charset="0"/>
              </a:rPr>
              <a:t>and </a:t>
            </a:r>
            <a:r>
              <a:rPr lang="en-US" sz="1100" i="1" dirty="0" smtClean="0">
                <a:solidFill>
                  <a:srgbClr val="FFFFFF"/>
                </a:solidFill>
                <a:latin typeface="Lucida Sans" pitchFamily="34" charset="0"/>
                <a:cs typeface="Arial" pitchFamily="34" charset="0"/>
                <a:sym typeface="Helvetica" charset="0"/>
              </a:rPr>
              <a:t>Communications</a:t>
            </a:r>
            <a:endParaRPr lang="en-US" sz="1100" i="1" dirty="0">
              <a:solidFill>
                <a:srgbClr val="FFFFFF"/>
              </a:solidFill>
              <a:latin typeface="Lucida Sans" pitchFamily="34" charset="0"/>
              <a:cs typeface="Arial" pitchFamily="34" charset="0"/>
              <a:sym typeface="Helvetica" charset="0"/>
            </a:endParaRPr>
          </a:p>
        </p:txBody>
      </p:sp>
      <p:sp>
        <p:nvSpPr>
          <p:cNvPr id="319497" name="Rectangle 9"/>
          <p:cNvSpPr>
            <a:spLocks noGrp="1" noChangeArrowheads="1"/>
          </p:cNvSpPr>
          <p:nvPr>
            <p:ph type="sldNum" sz="quarter" idx="4"/>
          </p:nvPr>
        </p:nvSpPr>
        <p:spPr bwMode="auto">
          <a:xfrm>
            <a:off x="8597900" y="6664325"/>
            <a:ext cx="546100" cy="193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FontTx/>
              <a:buNone/>
              <a:defRPr sz="900" b="1">
                <a:solidFill>
                  <a:schemeClr val="tx1"/>
                </a:solidFill>
                <a:latin typeface="Arial" charset="0"/>
              </a:defRPr>
            </a:lvl1pPr>
          </a:lstStyle>
          <a:p>
            <a:pPr fontAlgn="base">
              <a:spcAft>
                <a:spcPct val="0"/>
              </a:spcAft>
              <a:defRPr/>
            </a:pPr>
            <a:fld id="{C3FF4266-80A2-46C8-86B6-F0F51BB77361}" type="slidenum">
              <a:rPr lang="en-US" smtClean="0">
                <a:solidFill>
                  <a:srgbClr val="000000"/>
                </a:solidFill>
                <a:sym typeface="Helvetica" charset="0"/>
              </a:rPr>
              <a:pPr fontAlgn="base">
                <a:spcAft>
                  <a:spcPct val="0"/>
                </a:spcAft>
                <a:defRPr/>
              </a:pPr>
              <a:t>‹#›</a:t>
            </a:fld>
            <a:endParaRPr lang="en-US">
              <a:solidFill>
                <a:srgbClr val="000000"/>
              </a:solidFill>
              <a:sym typeface="Helvetica" charset="0"/>
            </a:endParaRPr>
          </a:p>
        </p:txBody>
      </p:sp>
      <p:pic>
        <p:nvPicPr>
          <p:cNvPr id="2"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141616"/>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0831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200" b="0">
          <a:solidFill>
            <a:srgbClr val="000066"/>
          </a:solidFill>
          <a:effectLst/>
          <a:latin typeface="+mj-lt"/>
          <a:ea typeface="+mj-ea"/>
          <a:cs typeface="+mj-cs"/>
        </a:defRPr>
      </a:lvl1pPr>
      <a:lvl2pPr algn="l" rtl="0" eaLnBrk="0" fontAlgn="base" hangingPunct="0">
        <a:spcBef>
          <a:spcPct val="0"/>
        </a:spcBef>
        <a:spcAft>
          <a:spcPct val="0"/>
        </a:spcAft>
        <a:defRPr sz="4000" b="1">
          <a:solidFill>
            <a:srgbClr val="000066"/>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000" b="1">
          <a:solidFill>
            <a:srgbClr val="000066"/>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000" b="1">
          <a:solidFill>
            <a:srgbClr val="000066"/>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000" b="1">
          <a:solidFill>
            <a:srgbClr val="000066"/>
          </a:solidFill>
          <a:effectLst>
            <a:outerShdw blurRad="38100" dist="38100" dir="2700000" algn="tl">
              <a:srgbClr val="C0C0C0"/>
            </a:outerShdw>
          </a:effectLst>
          <a:latin typeface="Arial" charset="0"/>
        </a:defRPr>
      </a:lvl5pPr>
      <a:lvl6pPr marL="457200" algn="l" rtl="0" fontAlgn="base">
        <a:spcBef>
          <a:spcPct val="0"/>
        </a:spcBef>
        <a:spcAft>
          <a:spcPct val="0"/>
        </a:spcAft>
        <a:defRPr sz="4000" b="1">
          <a:solidFill>
            <a:srgbClr val="000066"/>
          </a:solidFill>
          <a:effectLst>
            <a:outerShdw blurRad="38100" dist="38100" dir="2700000" algn="tl">
              <a:srgbClr val="C0C0C0"/>
            </a:outerShdw>
          </a:effectLst>
          <a:latin typeface="Arial" charset="0"/>
        </a:defRPr>
      </a:lvl6pPr>
      <a:lvl7pPr marL="914400" algn="l" rtl="0" fontAlgn="base">
        <a:spcBef>
          <a:spcPct val="0"/>
        </a:spcBef>
        <a:spcAft>
          <a:spcPct val="0"/>
        </a:spcAft>
        <a:defRPr sz="4000" b="1">
          <a:solidFill>
            <a:srgbClr val="000066"/>
          </a:solidFill>
          <a:effectLst>
            <a:outerShdw blurRad="38100" dist="38100" dir="2700000" algn="tl">
              <a:srgbClr val="C0C0C0"/>
            </a:outerShdw>
          </a:effectLst>
          <a:latin typeface="Arial" charset="0"/>
        </a:defRPr>
      </a:lvl7pPr>
      <a:lvl8pPr marL="1371600" algn="l" rtl="0" fontAlgn="base">
        <a:spcBef>
          <a:spcPct val="0"/>
        </a:spcBef>
        <a:spcAft>
          <a:spcPct val="0"/>
        </a:spcAft>
        <a:defRPr sz="4000" b="1">
          <a:solidFill>
            <a:srgbClr val="000066"/>
          </a:solidFill>
          <a:effectLst>
            <a:outerShdw blurRad="38100" dist="38100" dir="2700000" algn="tl">
              <a:srgbClr val="C0C0C0"/>
            </a:outerShdw>
          </a:effectLst>
          <a:latin typeface="Arial" charset="0"/>
        </a:defRPr>
      </a:lvl8pPr>
      <a:lvl9pPr marL="1828800" algn="l" rtl="0" fontAlgn="base">
        <a:spcBef>
          <a:spcPct val="0"/>
        </a:spcBef>
        <a:spcAft>
          <a:spcPct val="0"/>
        </a:spcAft>
        <a:defRPr sz="4000" b="1">
          <a:solidFill>
            <a:srgbClr val="000066"/>
          </a:solidFill>
          <a:effectLst>
            <a:outerShdw blurRad="38100" dist="38100" dir="2700000" algn="tl">
              <a:srgbClr val="C0C0C0"/>
            </a:outerShdw>
          </a:effectLst>
          <a:latin typeface="Arial" charset="0"/>
        </a:defRPr>
      </a:lvl9pPr>
    </p:titleStyle>
    <p:bodyStyle>
      <a:lvl1pPr marL="173038" indent="-173038" algn="l" rtl="0" eaLnBrk="0" fontAlgn="base" hangingPunct="0">
        <a:spcBef>
          <a:spcPct val="20000"/>
        </a:spcBef>
        <a:spcAft>
          <a:spcPct val="0"/>
        </a:spcAft>
        <a:buClr>
          <a:srgbClr val="333333"/>
        </a:buClr>
        <a:buFont typeface="Wingdings" pitchFamily="2" charset="2"/>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hreatpost.com/toy-maker-hasbros-site-serving-drive-by-download-attacks/103893" TargetMode="External"/><Relationship Id="rId3" Type="http://schemas.openxmlformats.org/officeDocument/2006/relationships/hyperlink" Target="http://yro-beta.slashdot.org/story/13/03/14/1244205/us-vulnerability-database-yanked-over-malware-infest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us-cert.gov/tlp"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akedsecurity.sophos.com/zeroaccess2/%23Distributio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s.technet.com/cfs-file.ashx/__key/communityserver-blogs-components-weblogfiles/00-00-00-80-54/3755.Microsoft-Study-into-b70.pdf" TargetMode="External"/><Relationship Id="rId3" Type="http://schemas.openxmlformats.org/officeDocument/2006/relationships/hyperlink" Target="http://blogs.technet.com/b/microsoft_blog/archive/2012/09/13/microsoft-disrupts-the-emerging-nitol-botnet-being-spread-through-an-unsecure-supply-chain.aspx"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microsoft.com/office/2007/relationships/hdphoto" Target="../media/hdphoto2.wdp"/></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icrosoft.com/security/portal/threat/encyclopedia/entry.aspx?Name=Trojan:MSIL/Bladabindi.B"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nd/4.0/legalco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3698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 design</a:t>
            </a:r>
            <a:endParaRPr lang="en-US" dirty="0"/>
          </a:p>
        </p:txBody>
      </p:sp>
      <p:sp>
        <p:nvSpPr>
          <p:cNvPr id="3" name="Content Placeholder 2"/>
          <p:cNvSpPr>
            <a:spLocks noGrp="1"/>
          </p:cNvSpPr>
          <p:nvPr>
            <p:ph idx="1"/>
          </p:nvPr>
        </p:nvSpPr>
        <p:spPr>
          <a:xfrm>
            <a:off x="628650" y="1540476"/>
            <a:ext cx="7886700" cy="4636487"/>
          </a:xfrm>
        </p:spPr>
        <p:txBody>
          <a:bodyPr>
            <a:normAutofit fontScale="85000" lnSpcReduction="10000"/>
          </a:bodyPr>
          <a:lstStyle/>
          <a:p>
            <a:r>
              <a:rPr lang="en-US" dirty="0" smtClean="0"/>
              <a:t>Design focuses on software owners ability to fix problems</a:t>
            </a:r>
          </a:p>
          <a:p>
            <a:pPr lvl="1"/>
            <a:r>
              <a:rPr lang="en-US" dirty="0" smtClean="0"/>
              <a:t>Compare/contrast other taxonomies</a:t>
            </a:r>
          </a:p>
          <a:p>
            <a:r>
              <a:rPr lang="en-US" dirty="0" smtClean="0"/>
              <a:t>Yes/no questions to facilitate consistency between categorizers</a:t>
            </a:r>
          </a:p>
          <a:p>
            <a:r>
              <a:rPr lang="en-US" dirty="0" smtClean="0"/>
              <a:t>Requires some training (generally &lt; 30 minutes or so)</a:t>
            </a:r>
          </a:p>
          <a:p>
            <a:r>
              <a:rPr lang="en-US" dirty="0" smtClean="0"/>
              <a:t>Categorizing should take 15 seconds with the right data</a:t>
            </a:r>
          </a:p>
          <a:p>
            <a:pPr lvl="1"/>
            <a:r>
              <a:rPr lang="en-US" dirty="0" smtClean="0"/>
              <a:t>(Getting the right data can take hours of forensics/searching)</a:t>
            </a:r>
          </a:p>
          <a:p>
            <a:r>
              <a:rPr lang="en-US" dirty="0" smtClean="0"/>
              <a:t>Flowchart with links seems like the easiest presentation</a:t>
            </a:r>
          </a:p>
          <a:p>
            <a:r>
              <a:rPr lang="en-US" dirty="0"/>
              <a:t>I</a:t>
            </a:r>
            <a:r>
              <a:rPr lang="en-US" dirty="0" smtClean="0"/>
              <a:t>nclusion of </a:t>
            </a:r>
            <a:r>
              <a:rPr lang="en-US" sz="1500" dirty="0"/>
              <a:t>(I’m unsure/Hard to categorize/Other)</a:t>
            </a:r>
            <a:r>
              <a:rPr lang="en-US" dirty="0" smtClean="0"/>
              <a:t> is part of evolving taxonomy</a:t>
            </a:r>
            <a:endParaRPr lang="en-US" dirty="0"/>
          </a:p>
        </p:txBody>
      </p:sp>
    </p:spTree>
    <p:extLst>
      <p:ext uri="{BB962C8B-B14F-4D97-AF65-F5344CB8AC3E}">
        <p14:creationId xmlns:p14="http://schemas.microsoft.com/office/powerpoint/2010/main" val="407466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being categorized?</a:t>
            </a:r>
            <a:endParaRPr lang="en-US" dirty="0"/>
          </a:p>
        </p:txBody>
      </p:sp>
      <p:sp>
        <p:nvSpPr>
          <p:cNvPr id="6" name="Content Placeholder 5"/>
          <p:cNvSpPr>
            <a:spLocks noGrp="1"/>
          </p:cNvSpPr>
          <p:nvPr>
            <p:ph idx="1"/>
          </p:nvPr>
        </p:nvSpPr>
        <p:spPr>
          <a:xfrm>
            <a:off x="628650" y="1458097"/>
            <a:ext cx="7886700" cy="4718866"/>
          </a:xfrm>
        </p:spPr>
        <p:txBody>
          <a:bodyPr>
            <a:normAutofit fontScale="92500" lnSpcReduction="20000"/>
          </a:bodyPr>
          <a:lstStyle/>
          <a:p>
            <a:r>
              <a:rPr lang="en-US" dirty="0" smtClean="0"/>
              <a:t>Originally, how malware got onto a system (Microsoft SIR v11)</a:t>
            </a:r>
          </a:p>
          <a:p>
            <a:r>
              <a:rPr lang="en-US" dirty="0"/>
              <a:t>We’re currently exploring the limits of “incident” </a:t>
            </a:r>
            <a:r>
              <a:rPr lang="en-US" dirty="0" smtClean="0"/>
              <a:t>categorization</a:t>
            </a:r>
          </a:p>
          <a:p>
            <a:r>
              <a:rPr lang="en-US" dirty="0" smtClean="0"/>
              <a:t>Moving towards “how did an attacker gain control?”</a:t>
            </a:r>
          </a:p>
          <a:p>
            <a:pPr lvl="1"/>
            <a:r>
              <a:rPr lang="en-US" dirty="0" smtClean="0"/>
              <a:t>Taxonomy does not yet cover things like physical access, abuse of credentials</a:t>
            </a:r>
          </a:p>
          <a:p>
            <a:pPr lvl="1"/>
            <a:r>
              <a:rPr lang="en-US" dirty="0" smtClean="0"/>
              <a:t>Thus, we can’t say “compromises”</a:t>
            </a:r>
          </a:p>
          <a:p>
            <a:r>
              <a:rPr lang="en-US" dirty="0" smtClean="0"/>
              <a:t>Excluded from current design: </a:t>
            </a:r>
            <a:r>
              <a:rPr lang="en-US" dirty="0" err="1" smtClean="0"/>
              <a:t>DDoS</a:t>
            </a:r>
            <a:r>
              <a:rPr lang="en-US" dirty="0" smtClean="0"/>
              <a:t>, misuse, policy violations</a:t>
            </a:r>
          </a:p>
          <a:p>
            <a:endParaRPr lang="en-US" dirty="0" smtClean="0"/>
          </a:p>
          <a:p>
            <a:r>
              <a:rPr lang="en-US" dirty="0" smtClean="0"/>
              <a:t>This answer is understood to be imprecise as we explore </a:t>
            </a:r>
          </a:p>
          <a:p>
            <a:endParaRPr lang="en-US" dirty="0"/>
          </a:p>
        </p:txBody>
      </p:sp>
    </p:spTree>
    <p:extLst>
      <p:ext uri="{BB962C8B-B14F-4D97-AF65-F5344CB8AC3E}">
        <p14:creationId xmlns:p14="http://schemas.microsoft.com/office/powerpoint/2010/main" val="38303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taxonomy</a:t>
            </a:r>
            <a:endParaRPr lang="en-US" dirty="0"/>
          </a:p>
        </p:txBody>
      </p:sp>
      <p:sp>
        <p:nvSpPr>
          <p:cNvPr id="3" name="Text Placeholder 2"/>
          <p:cNvSpPr>
            <a:spLocks noGrp="1"/>
          </p:cNvSpPr>
          <p:nvPr>
            <p:ph type="body" idx="1"/>
          </p:nvPr>
        </p:nvSpPr>
        <p:spPr/>
        <p:txBody>
          <a:bodyPr/>
          <a:lstStyle/>
          <a:p>
            <a:r>
              <a:rPr lang="en-US" dirty="0" smtClean="0"/>
              <a:t>14 slides, one per box in the flowchart</a:t>
            </a:r>
          </a:p>
          <a:p>
            <a:r>
              <a:rPr lang="en-US" dirty="0" smtClean="0"/>
              <a:t>Each explains/discusses the question &amp; idea behind it</a:t>
            </a:r>
            <a:endParaRPr lang="en-US" dirty="0"/>
          </a:p>
        </p:txBody>
      </p:sp>
    </p:spTree>
    <p:extLst>
      <p:ext uri="{BB962C8B-B14F-4D97-AF65-F5344CB8AC3E}">
        <p14:creationId xmlns:p14="http://schemas.microsoft.com/office/powerpoint/2010/main" val="329503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457950" y="5624513"/>
            <a:ext cx="2057400" cy="273844"/>
          </a:xfrm>
          <a:prstGeom prst="rect">
            <a:avLst/>
          </a:prstGeom>
        </p:spPr>
        <p:txBody>
          <a:bodyPr/>
          <a:lstStyle/>
          <a:p>
            <a:fld id="{9077618E-C39A-407C-A98B-A75D1E372293}" type="slidenum">
              <a:rPr lang="en-US" smtClean="0"/>
              <a:t>13</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30" y="889687"/>
            <a:ext cx="10225384" cy="7818430"/>
          </a:xfrm>
          <a:prstGeom prst="rect">
            <a:avLst/>
          </a:prstGeom>
        </p:spPr>
      </p:pic>
      <p:sp>
        <p:nvSpPr>
          <p:cNvPr id="3" name="Rectangle 2"/>
          <p:cNvSpPr/>
          <p:nvPr/>
        </p:nvSpPr>
        <p:spPr>
          <a:xfrm>
            <a:off x="0" y="6079524"/>
            <a:ext cx="10165492" cy="2141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8685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a:t>
            </a:r>
            <a:r>
              <a:rPr lang="en-US" dirty="0" err="1" smtClean="0"/>
              <a:t>subprocess</a:t>
            </a:r>
            <a:endParaRPr lang="en-US" dirty="0"/>
          </a:p>
        </p:txBody>
      </p:sp>
      <p:pic>
        <p:nvPicPr>
          <p:cNvPr id="4" name="Picture 3"/>
          <p:cNvPicPr>
            <a:picLocks noChangeAspect="1"/>
          </p:cNvPicPr>
          <p:nvPr/>
        </p:nvPicPr>
        <p:blipFill>
          <a:blip r:embed="rId2"/>
          <a:stretch>
            <a:fillRect/>
          </a:stretch>
        </p:blipFill>
        <p:spPr>
          <a:xfrm>
            <a:off x="84116" y="2519355"/>
            <a:ext cx="8871922" cy="2341253"/>
          </a:xfrm>
          <a:prstGeom prst="rect">
            <a:avLst/>
          </a:prstGeom>
        </p:spPr>
      </p:pic>
    </p:spTree>
    <p:extLst>
      <p:ext uri="{BB962C8B-B14F-4D97-AF65-F5344CB8AC3E}">
        <p14:creationId xmlns:p14="http://schemas.microsoft.com/office/powerpoint/2010/main" val="39510492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64"/>
            <a:ext cx="7886700" cy="1325563"/>
          </a:xfrm>
        </p:spPr>
        <p:txBody>
          <a:bodyPr>
            <a:normAutofit/>
          </a:bodyPr>
          <a:lstStyle/>
          <a:p>
            <a:r>
              <a:rPr lang="en-US" sz="3200" b="0" dirty="0" smtClean="0"/>
              <a:t>1. User interaction</a:t>
            </a:r>
            <a:endParaRPr lang="en-US" sz="3200" b="0" dirty="0"/>
          </a:p>
        </p:txBody>
      </p:sp>
      <p:sp>
        <p:nvSpPr>
          <p:cNvPr id="3" name="Content Placeholder 2"/>
          <p:cNvSpPr>
            <a:spLocks noGrp="1"/>
          </p:cNvSpPr>
          <p:nvPr>
            <p:ph idx="1"/>
          </p:nvPr>
        </p:nvSpPr>
        <p:spPr/>
        <p:txBody>
          <a:bodyPr/>
          <a:lstStyle/>
          <a:p>
            <a:r>
              <a:rPr lang="en-US" dirty="0" smtClean="0"/>
              <a:t>Does the user perform some action that results in a compromise?</a:t>
            </a:r>
          </a:p>
          <a:p>
            <a:r>
              <a:rPr lang="en-US" dirty="0" smtClean="0"/>
              <a:t>Another way to phrase: If no one is logged in, can the attack work?</a:t>
            </a:r>
            <a:endParaRPr lang="en-US" dirty="0"/>
          </a:p>
        </p:txBody>
      </p:sp>
      <p:pic>
        <p:nvPicPr>
          <p:cNvPr id="4" name="Picture 3"/>
          <p:cNvPicPr>
            <a:picLocks noChangeAspect="1"/>
          </p:cNvPicPr>
          <p:nvPr/>
        </p:nvPicPr>
        <p:blipFill>
          <a:blip r:embed="rId3"/>
          <a:stretch>
            <a:fillRect/>
          </a:stretch>
        </p:blipFill>
        <p:spPr>
          <a:xfrm>
            <a:off x="6948679" y="230190"/>
            <a:ext cx="2088229" cy="1163849"/>
          </a:xfrm>
          <a:prstGeom prst="rect">
            <a:avLst/>
          </a:prstGeom>
        </p:spPr>
      </p:pic>
      <p:sp>
        <p:nvSpPr>
          <p:cNvPr id="5" name="Oval 4"/>
          <p:cNvSpPr/>
          <p:nvPr/>
        </p:nvSpPr>
        <p:spPr>
          <a:xfrm>
            <a:off x="7864205" y="331287"/>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696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 y="0"/>
            <a:ext cx="7886700" cy="1325563"/>
          </a:xfrm>
        </p:spPr>
        <p:txBody>
          <a:bodyPr>
            <a:normAutofit/>
          </a:bodyPr>
          <a:lstStyle/>
          <a:p>
            <a:r>
              <a:rPr lang="en-US" sz="3200" b="0" dirty="0" smtClean="0"/>
              <a:t>2. Deception</a:t>
            </a:r>
            <a:endParaRPr lang="en-US" sz="3200" b="0" dirty="0"/>
          </a:p>
        </p:txBody>
      </p:sp>
      <p:sp>
        <p:nvSpPr>
          <p:cNvPr id="3" name="Content Placeholder 2"/>
          <p:cNvSpPr>
            <a:spLocks noGrp="1"/>
          </p:cNvSpPr>
          <p:nvPr>
            <p:ph idx="1"/>
          </p:nvPr>
        </p:nvSpPr>
        <p:spPr/>
        <p:txBody>
          <a:bodyPr>
            <a:normAutofit fontScale="92500" lnSpcReduction="20000"/>
          </a:bodyPr>
          <a:lstStyle/>
          <a:p>
            <a:r>
              <a:rPr lang="en-US" dirty="0" smtClean="0"/>
              <a:t>Was someone convinced they will:</a:t>
            </a:r>
          </a:p>
          <a:p>
            <a:pPr lvl="1"/>
            <a:r>
              <a:rPr lang="en-US" dirty="0"/>
              <a:t>G</a:t>
            </a:r>
            <a:r>
              <a:rPr lang="en-US" dirty="0" smtClean="0"/>
              <a:t>et a benefit from the action? (or)</a:t>
            </a:r>
          </a:p>
          <a:p>
            <a:pPr lvl="1"/>
            <a:r>
              <a:rPr lang="en-US" dirty="0" smtClean="0"/>
              <a:t>Be penalized if they don’t act?</a:t>
            </a:r>
          </a:p>
          <a:p>
            <a:pPr lvl="1"/>
            <a:r>
              <a:rPr lang="en-US" dirty="0" smtClean="0"/>
              <a:t>Often via “social engineering” where the user knows the action could be risky</a:t>
            </a:r>
          </a:p>
          <a:p>
            <a:r>
              <a:rPr lang="en-US" dirty="0" smtClean="0"/>
              <a:t>Examples</a:t>
            </a:r>
          </a:p>
          <a:p>
            <a:pPr lvl="1"/>
            <a:r>
              <a:rPr lang="en-US" dirty="0" smtClean="0"/>
              <a:t>Website saying “you need a codec to see…”</a:t>
            </a:r>
          </a:p>
          <a:p>
            <a:pPr lvl="1"/>
            <a:r>
              <a:rPr lang="en-US" dirty="0" smtClean="0"/>
              <a:t>Email saying “run the attachment to see your tax statement”</a:t>
            </a:r>
          </a:p>
          <a:p>
            <a:r>
              <a:rPr lang="en-US" dirty="0" smtClean="0"/>
              <a:t>Related: “Does the user click through a warning?”</a:t>
            </a:r>
          </a:p>
          <a:p>
            <a:pPr lvl="1"/>
            <a:r>
              <a:rPr lang="en-US" dirty="0" smtClean="0"/>
              <a:t>Used in earlier versions</a:t>
            </a:r>
          </a:p>
          <a:p>
            <a:pPr lvl="1"/>
            <a:r>
              <a:rPr lang="en-US" dirty="0" smtClean="0"/>
              <a:t>Taxonomy shouldn’t change if developer removes all the warnings</a:t>
            </a:r>
          </a:p>
          <a:p>
            <a:pPr lvl="1"/>
            <a:endParaRPr lang="en-US" dirty="0" smtClean="0"/>
          </a:p>
        </p:txBody>
      </p:sp>
      <p:grpSp>
        <p:nvGrpSpPr>
          <p:cNvPr id="7" name="Group 6"/>
          <p:cNvGrpSpPr/>
          <p:nvPr/>
        </p:nvGrpSpPr>
        <p:grpSpPr>
          <a:xfrm>
            <a:off x="6998106" y="86520"/>
            <a:ext cx="2088229" cy="1163849"/>
            <a:chOff x="7055771" y="969654"/>
            <a:chExt cx="2088229" cy="1163849"/>
          </a:xfrm>
        </p:grpSpPr>
        <p:pic>
          <p:nvPicPr>
            <p:cNvPr id="4" name="Picture 3"/>
            <p:cNvPicPr>
              <a:picLocks noChangeAspect="1"/>
            </p:cNvPicPr>
            <p:nvPr/>
          </p:nvPicPr>
          <p:blipFill>
            <a:blip r:embed="rId2"/>
            <a:stretch>
              <a:fillRect/>
            </a:stretch>
          </p:blipFill>
          <p:spPr>
            <a:xfrm>
              <a:off x="7055771" y="969654"/>
              <a:ext cx="2088229" cy="1163849"/>
            </a:xfrm>
            <a:prstGeom prst="rect">
              <a:avLst/>
            </a:prstGeom>
          </p:spPr>
        </p:pic>
        <p:sp>
          <p:nvSpPr>
            <p:cNvPr id="5" name="Oval 4"/>
            <p:cNvSpPr/>
            <p:nvPr/>
          </p:nvSpPr>
          <p:spPr>
            <a:xfrm>
              <a:off x="7628397" y="1062514"/>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0615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normAutofit/>
          </a:bodyPr>
          <a:lstStyle/>
          <a:p>
            <a:r>
              <a:rPr lang="en-US" sz="3200" b="0" dirty="0" smtClean="0"/>
              <a:t>3. User intent to run software</a:t>
            </a:r>
            <a:endParaRPr lang="en-US" sz="3200" b="0" dirty="0"/>
          </a:p>
        </p:txBody>
      </p:sp>
      <p:sp>
        <p:nvSpPr>
          <p:cNvPr id="3" name="Content Placeholder 2"/>
          <p:cNvSpPr>
            <a:spLocks noGrp="1"/>
          </p:cNvSpPr>
          <p:nvPr>
            <p:ph idx="1"/>
          </p:nvPr>
        </p:nvSpPr>
        <p:spPr/>
        <p:txBody>
          <a:bodyPr>
            <a:normAutofit fontScale="85000" lnSpcReduction="20000"/>
          </a:bodyPr>
          <a:lstStyle/>
          <a:p>
            <a:r>
              <a:rPr lang="en-US" dirty="0" smtClean="0"/>
              <a:t>Does the user know the action they’re taking will result in new software running/being installed?</a:t>
            </a:r>
          </a:p>
          <a:p>
            <a:pPr lvl="1"/>
            <a:r>
              <a:rPr lang="en-US" dirty="0" smtClean="0"/>
              <a:t>Yes: Endpoint “User installs/runs software (with unexpected functionality)”</a:t>
            </a:r>
          </a:p>
          <a:p>
            <a:pPr lvl="2"/>
            <a:r>
              <a:rPr lang="en-US" dirty="0" smtClean="0"/>
              <a:t>This includes both extra functionality, and running a completely different program</a:t>
            </a:r>
          </a:p>
          <a:p>
            <a:pPr lvl="1"/>
            <a:r>
              <a:rPr lang="en-US" dirty="0" smtClean="0"/>
              <a:t>Question not about “does the user know that the file will open in a program” but that new software will run or be installed</a:t>
            </a:r>
          </a:p>
          <a:p>
            <a:r>
              <a:rPr lang="en-US" dirty="0" smtClean="0"/>
              <a:t>Deceptive filenames imply the person does not know</a:t>
            </a:r>
          </a:p>
          <a:p>
            <a:pPr lvl="1"/>
            <a:r>
              <a:rPr lang="en-US" dirty="0"/>
              <a:t>For example, </a:t>
            </a:r>
            <a:r>
              <a:rPr lang="en-US" dirty="0" smtClean="0"/>
              <a:t>a subject of “I </a:t>
            </a:r>
            <a:r>
              <a:rPr lang="en-US" dirty="0"/>
              <a:t>love your picture!” with a file of </a:t>
            </a:r>
            <a:r>
              <a:rPr lang="en-US" dirty="0" smtClean="0"/>
              <a:t>IMG2043-JPG.zip which then contains a .</a:t>
            </a:r>
            <a:r>
              <a:rPr lang="en-US" dirty="0" err="1" smtClean="0"/>
              <a:t>scr</a:t>
            </a:r>
            <a:r>
              <a:rPr lang="en-US" dirty="0" smtClean="0"/>
              <a:t> would (likely) result in a confused person, but not user-intent to run the SW</a:t>
            </a:r>
          </a:p>
          <a:p>
            <a:r>
              <a:rPr lang="en-US" dirty="0" smtClean="0"/>
              <a:t>Common question: “Isn’t this a Trojan Horse?”</a:t>
            </a:r>
          </a:p>
          <a:p>
            <a:pPr lvl="1"/>
            <a:r>
              <a:rPr lang="en-US" dirty="0" smtClean="0"/>
              <a:t>One of two main types of Trojan Horse (see also q.4)</a:t>
            </a:r>
          </a:p>
          <a:p>
            <a:pPr lvl="1"/>
            <a:r>
              <a:rPr lang="en-US" dirty="0" smtClean="0"/>
              <a:t>Anti-malware industry now defines </a:t>
            </a:r>
            <a:r>
              <a:rPr lang="en-US" dirty="0" err="1" smtClean="0"/>
              <a:t>trojan</a:t>
            </a:r>
            <a:r>
              <a:rPr lang="en-US" dirty="0" smtClean="0"/>
              <a:t> as malware unable to spread on its own</a:t>
            </a:r>
            <a:endParaRPr lang="en-US" dirty="0"/>
          </a:p>
        </p:txBody>
      </p:sp>
      <p:grpSp>
        <p:nvGrpSpPr>
          <p:cNvPr id="7" name="Group 6"/>
          <p:cNvGrpSpPr/>
          <p:nvPr/>
        </p:nvGrpSpPr>
        <p:grpSpPr>
          <a:xfrm>
            <a:off x="6981630" y="84219"/>
            <a:ext cx="2088229" cy="1163849"/>
            <a:chOff x="7055771" y="961417"/>
            <a:chExt cx="2088229" cy="1163849"/>
          </a:xfrm>
        </p:grpSpPr>
        <p:pic>
          <p:nvPicPr>
            <p:cNvPr id="4" name="Picture 3"/>
            <p:cNvPicPr>
              <a:picLocks noChangeAspect="1"/>
            </p:cNvPicPr>
            <p:nvPr/>
          </p:nvPicPr>
          <p:blipFill>
            <a:blip r:embed="rId3"/>
            <a:stretch>
              <a:fillRect/>
            </a:stretch>
          </p:blipFill>
          <p:spPr>
            <a:xfrm>
              <a:off x="7055771" y="961417"/>
              <a:ext cx="2088229" cy="1163849"/>
            </a:xfrm>
            <a:prstGeom prst="rect">
              <a:avLst/>
            </a:prstGeom>
          </p:spPr>
        </p:pic>
        <p:sp>
          <p:nvSpPr>
            <p:cNvPr id="5" name="Oval 4"/>
            <p:cNvSpPr/>
            <p:nvPr/>
          </p:nvSpPr>
          <p:spPr>
            <a:xfrm>
              <a:off x="7294070" y="1072754"/>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6671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50"/>
            <a:ext cx="7886700" cy="1325563"/>
          </a:xfrm>
        </p:spPr>
        <p:txBody>
          <a:bodyPr>
            <a:normAutofit/>
          </a:bodyPr>
          <a:lstStyle/>
          <a:p>
            <a:r>
              <a:rPr lang="en-US" sz="3200" b="0" dirty="0" smtClean="0"/>
              <a:t>4. Deserves a CVE?/</a:t>
            </a:r>
            <a:r>
              <a:rPr lang="en-US" sz="3200" b="0" dirty="0" err="1" smtClean="0"/>
              <a:t>Sploit</a:t>
            </a:r>
            <a:r>
              <a:rPr lang="en-US" sz="3200" b="0" dirty="0" smtClean="0"/>
              <a:t>?</a:t>
            </a:r>
            <a:endParaRPr lang="en-US" sz="3200" b="0" dirty="0"/>
          </a:p>
        </p:txBody>
      </p:sp>
      <p:sp>
        <p:nvSpPr>
          <p:cNvPr id="3" name="Content Placeholder 2"/>
          <p:cNvSpPr>
            <a:spLocks noGrp="1"/>
          </p:cNvSpPr>
          <p:nvPr>
            <p:ph idx="1"/>
          </p:nvPr>
        </p:nvSpPr>
        <p:spPr/>
        <p:txBody>
          <a:bodyPr>
            <a:normAutofit lnSpcReduction="10000"/>
          </a:bodyPr>
          <a:lstStyle/>
          <a:p>
            <a:r>
              <a:rPr lang="en-US" dirty="0" smtClean="0"/>
              <a:t>Also “Was an exploit used?” carries the same meaning</a:t>
            </a:r>
          </a:p>
          <a:p>
            <a:pPr lvl="1"/>
            <a:r>
              <a:rPr lang="en-US" dirty="0" smtClean="0"/>
              <a:t>Avoids debate over meaning of “vulnerability”</a:t>
            </a:r>
          </a:p>
          <a:p>
            <a:pPr lvl="1"/>
            <a:r>
              <a:rPr lang="en-US" dirty="0" smtClean="0"/>
              <a:t>Works for those who regularly work with CVEs</a:t>
            </a:r>
          </a:p>
          <a:p>
            <a:r>
              <a:rPr lang="en-US" dirty="0" smtClean="0"/>
              <a:t>If no, “User tricked into running software”</a:t>
            </a:r>
          </a:p>
          <a:p>
            <a:pPr lvl="1"/>
            <a:r>
              <a:rPr lang="en-US" dirty="0" smtClean="0"/>
              <a:t>Examples: Document.pdf.exe, Document.exe.pdf (with RLO or similar)</a:t>
            </a:r>
          </a:p>
          <a:p>
            <a:pPr lvl="1"/>
            <a:r>
              <a:rPr lang="en-US" dirty="0" smtClean="0"/>
              <a:t>This is the 2nd classic type of Trojan</a:t>
            </a:r>
          </a:p>
          <a:p>
            <a:r>
              <a:rPr lang="en-US" dirty="0" smtClean="0"/>
              <a:t>If yes, socially engineered vulnerability</a:t>
            </a:r>
          </a:p>
          <a:p>
            <a:pPr lvl="1"/>
            <a:r>
              <a:rPr lang="en-US" dirty="0" smtClean="0"/>
              <a:t>Possible further categorization in the vulnerability </a:t>
            </a:r>
            <a:r>
              <a:rPr lang="en-US" dirty="0" err="1" smtClean="0"/>
              <a:t>subprocess</a:t>
            </a:r>
            <a:endParaRPr lang="en-US" dirty="0" smtClean="0"/>
          </a:p>
          <a:p>
            <a:pPr lvl="1"/>
            <a:endParaRPr lang="en-US" dirty="0"/>
          </a:p>
        </p:txBody>
      </p:sp>
      <p:grpSp>
        <p:nvGrpSpPr>
          <p:cNvPr id="7" name="Group 6"/>
          <p:cNvGrpSpPr/>
          <p:nvPr/>
        </p:nvGrpSpPr>
        <p:grpSpPr>
          <a:xfrm>
            <a:off x="6952251" y="97208"/>
            <a:ext cx="2088229" cy="1163849"/>
            <a:chOff x="7055771" y="961417"/>
            <a:chExt cx="2088229" cy="1163849"/>
          </a:xfrm>
        </p:grpSpPr>
        <p:pic>
          <p:nvPicPr>
            <p:cNvPr id="4" name="Picture 3"/>
            <p:cNvPicPr>
              <a:picLocks noChangeAspect="1"/>
            </p:cNvPicPr>
            <p:nvPr/>
          </p:nvPicPr>
          <p:blipFill>
            <a:blip r:embed="rId2"/>
            <a:stretch>
              <a:fillRect/>
            </a:stretch>
          </p:blipFill>
          <p:spPr>
            <a:xfrm>
              <a:off x="7055771" y="961417"/>
              <a:ext cx="2088229" cy="1163849"/>
            </a:xfrm>
            <a:prstGeom prst="rect">
              <a:avLst/>
            </a:prstGeom>
          </p:spPr>
        </p:pic>
        <p:sp>
          <p:nvSpPr>
            <p:cNvPr id="5" name="Oval 4"/>
            <p:cNvSpPr/>
            <p:nvPr/>
          </p:nvSpPr>
          <p:spPr>
            <a:xfrm>
              <a:off x="7302642" y="1380464"/>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08145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normAutofit/>
          </a:bodyPr>
          <a:lstStyle/>
          <a:p>
            <a:r>
              <a:rPr lang="en-US" sz="3200" b="0" dirty="0" smtClean="0"/>
              <a:t>5. Deserves a CVE?/</a:t>
            </a:r>
            <a:r>
              <a:rPr lang="en-US" sz="3200" b="0" dirty="0" err="1" smtClean="0"/>
              <a:t>Sploit</a:t>
            </a:r>
            <a:r>
              <a:rPr lang="en-US" sz="3200" b="0" dirty="0" smtClean="0"/>
              <a:t>?</a:t>
            </a:r>
            <a:endParaRPr lang="en-US" sz="3200" b="0" dirty="0"/>
          </a:p>
        </p:txBody>
      </p:sp>
      <p:sp>
        <p:nvSpPr>
          <p:cNvPr id="3" name="Content Placeholder 2"/>
          <p:cNvSpPr>
            <a:spLocks noGrp="1"/>
          </p:cNvSpPr>
          <p:nvPr>
            <p:ph idx="1"/>
          </p:nvPr>
        </p:nvSpPr>
        <p:spPr/>
        <p:txBody>
          <a:bodyPr/>
          <a:lstStyle/>
          <a:p>
            <a:r>
              <a:rPr lang="en-US" dirty="0" smtClean="0"/>
              <a:t>(Same general discussion)</a:t>
            </a:r>
          </a:p>
          <a:p>
            <a:r>
              <a:rPr lang="en-US" dirty="0" smtClean="0"/>
              <a:t>If yes, “user-interaction vulnerability”</a:t>
            </a:r>
          </a:p>
          <a:p>
            <a:r>
              <a:rPr lang="en-US" dirty="0" smtClean="0"/>
              <a:t>If no, see 11</a:t>
            </a:r>
            <a:endParaRPr lang="en-US" dirty="0"/>
          </a:p>
        </p:txBody>
      </p:sp>
      <p:grpSp>
        <p:nvGrpSpPr>
          <p:cNvPr id="7" name="Group 6"/>
          <p:cNvGrpSpPr/>
          <p:nvPr/>
        </p:nvGrpSpPr>
        <p:grpSpPr>
          <a:xfrm>
            <a:off x="6915727" y="12384"/>
            <a:ext cx="2088229" cy="1163849"/>
            <a:chOff x="7055771" y="961416"/>
            <a:chExt cx="2088229" cy="1163849"/>
          </a:xfrm>
        </p:grpSpPr>
        <p:pic>
          <p:nvPicPr>
            <p:cNvPr id="4" name="Picture 3"/>
            <p:cNvPicPr>
              <a:picLocks noChangeAspect="1"/>
            </p:cNvPicPr>
            <p:nvPr/>
          </p:nvPicPr>
          <p:blipFill>
            <a:blip r:embed="rId2"/>
            <a:stretch>
              <a:fillRect/>
            </a:stretch>
          </p:blipFill>
          <p:spPr>
            <a:xfrm>
              <a:off x="7055771" y="961416"/>
              <a:ext cx="2088229" cy="1163849"/>
            </a:xfrm>
            <a:prstGeom prst="rect">
              <a:avLst/>
            </a:prstGeom>
          </p:spPr>
        </p:pic>
        <p:sp>
          <p:nvSpPr>
            <p:cNvPr id="5" name="Oval 4"/>
            <p:cNvSpPr/>
            <p:nvPr/>
          </p:nvSpPr>
          <p:spPr>
            <a:xfrm>
              <a:off x="7645542" y="1380464"/>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2958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Identifying the 'root' </a:t>
            </a:r>
            <a:r>
              <a:rPr lang="en-US" dirty="0" smtClean="0"/>
              <a:t>Causes </a:t>
            </a:r>
            <a:r>
              <a:rPr lang="en-US" dirty="0"/>
              <a:t>of </a:t>
            </a:r>
            <a:r>
              <a:rPr lang="en-US" dirty="0" smtClean="0"/>
              <a:t>Propagation </a:t>
            </a:r>
            <a:r>
              <a:rPr lang="en-US" dirty="0"/>
              <a:t>in </a:t>
            </a:r>
            <a:r>
              <a:rPr lang="en-US" dirty="0" smtClean="0"/>
              <a:t>Submitted Incident Reports</a:t>
            </a:r>
            <a:endParaRPr lang="en-US" dirty="0"/>
          </a:p>
        </p:txBody>
      </p:sp>
      <p:sp>
        <p:nvSpPr>
          <p:cNvPr id="5" name="Text Placeholder 4"/>
          <p:cNvSpPr>
            <a:spLocks noGrp="1"/>
          </p:cNvSpPr>
          <p:nvPr>
            <p:ph type="body" idx="1"/>
          </p:nvPr>
        </p:nvSpPr>
        <p:spPr/>
        <p:txBody>
          <a:bodyPr>
            <a:normAutofit fontScale="77500" lnSpcReduction="20000"/>
          </a:bodyPr>
          <a:lstStyle/>
          <a:p>
            <a:r>
              <a:rPr lang="en-US" dirty="0" smtClean="0"/>
              <a:t>Tom Millar (US-CERT)</a:t>
            </a:r>
          </a:p>
          <a:p>
            <a:r>
              <a:rPr lang="en-US" dirty="0" smtClean="0"/>
              <a:t>Adam </a:t>
            </a:r>
            <a:r>
              <a:rPr lang="en-US" dirty="0" err="1" smtClean="0"/>
              <a:t>Shostack</a:t>
            </a:r>
            <a:r>
              <a:rPr lang="en-US" dirty="0" smtClean="0"/>
              <a:t> (Microsoft Corp.)</a:t>
            </a:r>
          </a:p>
          <a:p>
            <a:r>
              <a:rPr lang="en-US" dirty="0" smtClean="0"/>
              <a:t>Sam Perl (SEI CERT Division)</a:t>
            </a:r>
            <a:endParaRPr lang="en-US" dirty="0"/>
          </a:p>
        </p:txBody>
      </p:sp>
    </p:spTree>
    <p:extLst>
      <p:ext uri="{BB962C8B-B14F-4D97-AF65-F5344CB8AC3E}">
        <p14:creationId xmlns:p14="http://schemas.microsoft.com/office/powerpoint/2010/main" val="19408129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normAutofit/>
          </a:bodyPr>
          <a:lstStyle/>
          <a:p>
            <a:r>
              <a:rPr lang="en-US" sz="3200" b="0" dirty="0" smtClean="0"/>
              <a:t>11. Software Installed?</a:t>
            </a:r>
            <a:endParaRPr lang="en-US" sz="3200" b="0" dirty="0"/>
          </a:p>
        </p:txBody>
      </p:sp>
      <p:sp>
        <p:nvSpPr>
          <p:cNvPr id="3" name="Content Placeholder 2"/>
          <p:cNvSpPr>
            <a:spLocks noGrp="1"/>
          </p:cNvSpPr>
          <p:nvPr>
            <p:ph idx="1"/>
          </p:nvPr>
        </p:nvSpPr>
        <p:spPr/>
        <p:txBody>
          <a:bodyPr/>
          <a:lstStyle/>
          <a:p>
            <a:r>
              <a:rPr lang="en-US" dirty="0" smtClean="0"/>
              <a:t>Not all compromise require exploit or confusion</a:t>
            </a:r>
          </a:p>
          <a:p>
            <a:pPr lvl="1"/>
            <a:r>
              <a:rPr lang="en-US" dirty="0" smtClean="0"/>
              <a:t>User installed “Low Orbit Ion Canon” software to participate in attacks</a:t>
            </a:r>
          </a:p>
          <a:p>
            <a:pPr lvl="1"/>
            <a:r>
              <a:rPr lang="en-US" dirty="0" smtClean="0"/>
              <a:t>Machine now remotely controllable</a:t>
            </a:r>
          </a:p>
          <a:p>
            <a:pPr lvl="1"/>
            <a:r>
              <a:rPr lang="en-US" dirty="0" smtClean="0"/>
              <a:t>“Opt-in botnet” phrase via Gunter </a:t>
            </a:r>
            <a:r>
              <a:rPr lang="en-US" dirty="0" err="1" smtClean="0"/>
              <a:t>Ollman</a:t>
            </a:r>
            <a:endParaRPr lang="en-US" dirty="0" smtClean="0"/>
          </a:p>
          <a:p>
            <a:r>
              <a:rPr lang="en-US" dirty="0" smtClean="0"/>
              <a:t>Not all compromises require software installation</a:t>
            </a:r>
          </a:p>
          <a:p>
            <a:pPr lvl="1"/>
            <a:r>
              <a:rPr lang="en-US" dirty="0" smtClean="0"/>
              <a:t>Credential theft/remote access</a:t>
            </a:r>
            <a:endParaRPr lang="en-US" dirty="0"/>
          </a:p>
        </p:txBody>
      </p:sp>
      <p:grpSp>
        <p:nvGrpSpPr>
          <p:cNvPr id="7" name="Group 6"/>
          <p:cNvGrpSpPr/>
          <p:nvPr/>
        </p:nvGrpSpPr>
        <p:grpSpPr>
          <a:xfrm>
            <a:off x="6973392" y="215647"/>
            <a:ext cx="2088229" cy="1214451"/>
            <a:chOff x="7055771" y="961417"/>
            <a:chExt cx="2088229" cy="1214451"/>
          </a:xfrm>
        </p:grpSpPr>
        <p:pic>
          <p:nvPicPr>
            <p:cNvPr id="4" name="Picture 3"/>
            <p:cNvPicPr>
              <a:picLocks noChangeAspect="1"/>
            </p:cNvPicPr>
            <p:nvPr/>
          </p:nvPicPr>
          <p:blipFill>
            <a:blip r:embed="rId2"/>
            <a:stretch>
              <a:fillRect/>
            </a:stretch>
          </p:blipFill>
          <p:spPr>
            <a:xfrm>
              <a:off x="7055771" y="961417"/>
              <a:ext cx="2088229" cy="1163849"/>
            </a:xfrm>
            <a:prstGeom prst="rect">
              <a:avLst/>
            </a:prstGeom>
          </p:spPr>
        </p:pic>
        <p:sp>
          <p:nvSpPr>
            <p:cNvPr id="5" name="Oval 4"/>
            <p:cNvSpPr/>
            <p:nvPr/>
          </p:nvSpPr>
          <p:spPr>
            <a:xfrm>
              <a:off x="7482665" y="1850113"/>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49463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19"/>
            <a:ext cx="7886700" cy="1325563"/>
          </a:xfrm>
        </p:spPr>
        <p:txBody>
          <a:bodyPr>
            <a:normAutofit/>
          </a:bodyPr>
          <a:lstStyle/>
          <a:p>
            <a:r>
              <a:rPr lang="en-US" sz="3200" b="0" dirty="0" smtClean="0"/>
              <a:t>6. Deserves a CVE?/</a:t>
            </a:r>
            <a:r>
              <a:rPr lang="en-US" sz="3200" b="0" dirty="0" err="1" smtClean="0"/>
              <a:t>Sploit</a:t>
            </a:r>
            <a:r>
              <a:rPr lang="en-US" sz="3200" b="0" dirty="0" smtClean="0"/>
              <a:t>?</a:t>
            </a:r>
            <a:endParaRPr lang="en-US" sz="3200" b="0" dirty="0"/>
          </a:p>
        </p:txBody>
      </p:sp>
      <p:sp>
        <p:nvSpPr>
          <p:cNvPr id="3" name="Content Placeholder 2"/>
          <p:cNvSpPr>
            <a:spLocks noGrp="1"/>
          </p:cNvSpPr>
          <p:nvPr>
            <p:ph idx="1"/>
          </p:nvPr>
        </p:nvSpPr>
        <p:spPr/>
        <p:txBody>
          <a:bodyPr/>
          <a:lstStyle/>
          <a:p>
            <a:r>
              <a:rPr lang="en-US" dirty="0" smtClean="0"/>
              <a:t>(Same general discussion), leads to “classic exploit”</a:t>
            </a:r>
          </a:p>
          <a:p>
            <a:pPr lvl="1"/>
            <a:r>
              <a:rPr lang="en-US" dirty="0" smtClean="0"/>
              <a:t>Note we got here without the user-interaction branch</a:t>
            </a:r>
          </a:p>
          <a:p>
            <a:endParaRPr lang="en-US" dirty="0"/>
          </a:p>
        </p:txBody>
      </p:sp>
      <p:grpSp>
        <p:nvGrpSpPr>
          <p:cNvPr id="7" name="Group 6"/>
          <p:cNvGrpSpPr/>
          <p:nvPr/>
        </p:nvGrpSpPr>
        <p:grpSpPr>
          <a:xfrm>
            <a:off x="7055771" y="63739"/>
            <a:ext cx="2088229" cy="1163849"/>
            <a:chOff x="7055771" y="961417"/>
            <a:chExt cx="2088229" cy="1163849"/>
          </a:xfrm>
        </p:grpSpPr>
        <p:pic>
          <p:nvPicPr>
            <p:cNvPr id="4" name="Picture 3"/>
            <p:cNvPicPr>
              <a:picLocks noChangeAspect="1"/>
            </p:cNvPicPr>
            <p:nvPr/>
          </p:nvPicPr>
          <p:blipFill>
            <a:blip r:embed="rId2"/>
            <a:stretch>
              <a:fillRect/>
            </a:stretch>
          </p:blipFill>
          <p:spPr>
            <a:xfrm>
              <a:off x="7055771" y="961417"/>
              <a:ext cx="2088229" cy="1163849"/>
            </a:xfrm>
            <a:prstGeom prst="rect">
              <a:avLst/>
            </a:prstGeom>
          </p:spPr>
        </p:pic>
        <p:sp>
          <p:nvSpPr>
            <p:cNvPr id="5" name="Oval 4"/>
            <p:cNvSpPr/>
            <p:nvPr/>
          </p:nvSpPr>
          <p:spPr>
            <a:xfrm>
              <a:off x="7979870" y="1387673"/>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15432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normAutofit/>
          </a:bodyPr>
          <a:lstStyle/>
          <a:p>
            <a:r>
              <a:rPr lang="en-US" sz="3200" b="0" dirty="0" smtClean="0"/>
              <a:t>7. Configuration Available?</a:t>
            </a:r>
            <a:endParaRPr lang="en-US" sz="3200" b="0" dirty="0"/>
          </a:p>
        </p:txBody>
      </p:sp>
      <p:sp>
        <p:nvSpPr>
          <p:cNvPr id="3" name="Content Placeholder 2"/>
          <p:cNvSpPr>
            <a:spLocks noGrp="1"/>
          </p:cNvSpPr>
          <p:nvPr>
            <p:ph idx="1"/>
          </p:nvPr>
        </p:nvSpPr>
        <p:spPr/>
        <p:txBody>
          <a:bodyPr/>
          <a:lstStyle/>
          <a:p>
            <a:r>
              <a:rPr lang="en-US" dirty="0" smtClean="0"/>
              <a:t>Does the OS contain a configuration switch that would stop the attack?</a:t>
            </a:r>
          </a:p>
          <a:p>
            <a:r>
              <a:rPr lang="en-US" dirty="0" smtClean="0"/>
              <a:t>Yes covers things like</a:t>
            </a:r>
          </a:p>
          <a:p>
            <a:pPr lvl="2"/>
            <a:r>
              <a:rPr lang="en-US" dirty="0" err="1" smtClean="0"/>
              <a:t>Autorun</a:t>
            </a:r>
            <a:endParaRPr lang="en-US" dirty="0"/>
          </a:p>
          <a:p>
            <a:pPr lvl="2"/>
            <a:r>
              <a:rPr lang="en-US" dirty="0" smtClean="0"/>
              <a:t>Office Macros</a:t>
            </a:r>
          </a:p>
          <a:p>
            <a:pPr lvl="2"/>
            <a:r>
              <a:rPr lang="en-US" dirty="0" smtClean="0"/>
              <a:t>Other </a:t>
            </a:r>
            <a:r>
              <a:rPr lang="en-US" dirty="0" err="1" smtClean="0"/>
              <a:t>config</a:t>
            </a:r>
            <a:r>
              <a:rPr lang="en-US" dirty="0" smtClean="0"/>
              <a:t> (describe)</a:t>
            </a:r>
          </a:p>
          <a:p>
            <a:r>
              <a:rPr lang="en-US" dirty="0" smtClean="0"/>
              <a:t>No (“feature abuse”) is things like:</a:t>
            </a:r>
          </a:p>
          <a:p>
            <a:pPr lvl="2"/>
            <a:r>
              <a:rPr lang="en-US" dirty="0" smtClean="0"/>
              <a:t>File infecting viruses</a:t>
            </a:r>
          </a:p>
          <a:p>
            <a:pPr lvl="2"/>
            <a:r>
              <a:rPr lang="en-US" dirty="0" smtClean="0"/>
              <a:t>Password brute force (“net use”)</a:t>
            </a:r>
          </a:p>
          <a:p>
            <a:pPr lvl="2"/>
            <a:r>
              <a:rPr lang="en-US" dirty="0" smtClean="0"/>
              <a:t>Other feature abuse (describe)</a:t>
            </a:r>
          </a:p>
          <a:p>
            <a:pPr lvl="2"/>
            <a:endParaRPr lang="en-US" dirty="0" smtClean="0"/>
          </a:p>
        </p:txBody>
      </p:sp>
      <p:grpSp>
        <p:nvGrpSpPr>
          <p:cNvPr id="7" name="Group 6"/>
          <p:cNvGrpSpPr/>
          <p:nvPr/>
        </p:nvGrpSpPr>
        <p:grpSpPr>
          <a:xfrm>
            <a:off x="7044959" y="12384"/>
            <a:ext cx="2088229" cy="1163849"/>
            <a:chOff x="7055771" y="961417"/>
            <a:chExt cx="2088229" cy="1163849"/>
          </a:xfrm>
        </p:grpSpPr>
        <p:pic>
          <p:nvPicPr>
            <p:cNvPr id="4" name="Picture 3"/>
            <p:cNvPicPr>
              <a:picLocks noChangeAspect="1"/>
            </p:cNvPicPr>
            <p:nvPr/>
          </p:nvPicPr>
          <p:blipFill>
            <a:blip r:embed="rId3"/>
            <a:stretch>
              <a:fillRect/>
            </a:stretch>
          </p:blipFill>
          <p:spPr>
            <a:xfrm>
              <a:off x="7055771" y="961417"/>
              <a:ext cx="2088229" cy="1163849"/>
            </a:xfrm>
            <a:prstGeom prst="rect">
              <a:avLst/>
            </a:prstGeom>
          </p:spPr>
        </p:pic>
        <p:sp>
          <p:nvSpPr>
            <p:cNvPr id="5" name="Oval 4"/>
            <p:cNvSpPr/>
            <p:nvPr/>
          </p:nvSpPr>
          <p:spPr>
            <a:xfrm>
              <a:off x="8322770" y="1389036"/>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12256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994172"/>
          </a:xfrm>
        </p:spPr>
        <p:txBody>
          <a:bodyPr>
            <a:normAutofit/>
          </a:bodyPr>
          <a:lstStyle/>
          <a:p>
            <a:r>
              <a:rPr lang="en-US" sz="3200" b="0" dirty="0" smtClean="0"/>
              <a:t>8/10 Commercial Software product?</a:t>
            </a:r>
            <a:endParaRPr lang="en-US" sz="3200" b="0" dirty="0"/>
          </a:p>
        </p:txBody>
      </p:sp>
      <p:sp>
        <p:nvSpPr>
          <p:cNvPr id="3" name="Content Placeholder 2"/>
          <p:cNvSpPr>
            <a:spLocks noGrp="1"/>
          </p:cNvSpPr>
          <p:nvPr>
            <p:ph idx="1"/>
          </p:nvPr>
        </p:nvSpPr>
        <p:spPr/>
        <p:txBody>
          <a:bodyPr>
            <a:normAutofit fontScale="92500" lnSpcReduction="10000"/>
          </a:bodyPr>
          <a:lstStyle/>
          <a:p>
            <a:r>
              <a:rPr lang="en-US" dirty="0" smtClean="0"/>
              <a:t>8 is intended to cover generally available software (COTS, FOSS, GOTS)</a:t>
            </a:r>
          </a:p>
          <a:p>
            <a:r>
              <a:rPr lang="en-US" dirty="0" smtClean="0"/>
              <a:t>10 covers if an update is available</a:t>
            </a:r>
          </a:p>
          <a:p>
            <a:pPr lvl="1"/>
            <a:r>
              <a:rPr lang="en-US" dirty="0" smtClean="0"/>
              <a:t>Answers from “not yet” through “unsupported”</a:t>
            </a:r>
          </a:p>
          <a:p>
            <a:pPr lvl="1"/>
            <a:r>
              <a:rPr lang="en-US" dirty="0" smtClean="0"/>
              <a:t>Up to a year &amp; over a year are data driven choices based on exploit kits</a:t>
            </a:r>
          </a:p>
          <a:p>
            <a:pPr lvl="1"/>
            <a:r>
              <a:rPr lang="en-US" dirty="0"/>
              <a:t>http://</a:t>
            </a:r>
            <a:r>
              <a:rPr lang="en-US" dirty="0" smtClean="0"/>
              <a:t>javatester.org/version.html may be helpful</a:t>
            </a:r>
            <a:endParaRPr lang="en-US" dirty="0"/>
          </a:p>
          <a:p>
            <a:r>
              <a:rPr lang="en-US" dirty="0" smtClean="0"/>
              <a:t>Only reachable through 4/5/6 (“Deserves a CVE”)</a:t>
            </a:r>
          </a:p>
          <a:p>
            <a:pPr lvl="1"/>
            <a:r>
              <a:rPr lang="en-US" dirty="0" smtClean="0"/>
              <a:t>Thus avoids disputes over should it be patched</a:t>
            </a:r>
          </a:p>
          <a:p>
            <a:r>
              <a:rPr lang="en-US" dirty="0" smtClean="0"/>
              <a:t>“Not a bug, it’s a feature” brings it to [7, no, feature abuse]</a:t>
            </a:r>
          </a:p>
          <a:p>
            <a:pPr lvl="1"/>
            <a:endParaRPr lang="en-US" dirty="0" smtClean="0"/>
          </a:p>
        </p:txBody>
      </p:sp>
      <p:grpSp>
        <p:nvGrpSpPr>
          <p:cNvPr id="7" name="Group 6"/>
          <p:cNvGrpSpPr/>
          <p:nvPr/>
        </p:nvGrpSpPr>
        <p:grpSpPr>
          <a:xfrm>
            <a:off x="6766703" y="73974"/>
            <a:ext cx="2366860" cy="624602"/>
            <a:chOff x="6700620" y="1062514"/>
            <a:chExt cx="2366860" cy="624602"/>
          </a:xfrm>
        </p:grpSpPr>
        <p:pic>
          <p:nvPicPr>
            <p:cNvPr id="4" name="Picture 3"/>
            <p:cNvPicPr>
              <a:picLocks noChangeAspect="1"/>
            </p:cNvPicPr>
            <p:nvPr/>
          </p:nvPicPr>
          <p:blipFill>
            <a:blip r:embed="rId2"/>
            <a:stretch>
              <a:fillRect/>
            </a:stretch>
          </p:blipFill>
          <p:spPr>
            <a:xfrm>
              <a:off x="6700620" y="1062514"/>
              <a:ext cx="2366860" cy="624602"/>
            </a:xfrm>
            <a:prstGeom prst="rect">
              <a:avLst/>
            </a:prstGeom>
          </p:spPr>
        </p:pic>
        <p:sp>
          <p:nvSpPr>
            <p:cNvPr id="5" name="Oval 4"/>
            <p:cNvSpPr/>
            <p:nvPr/>
          </p:nvSpPr>
          <p:spPr>
            <a:xfrm>
              <a:off x="7679832" y="1062514"/>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024725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normAutofit/>
          </a:bodyPr>
          <a:lstStyle/>
          <a:p>
            <a:r>
              <a:rPr lang="en-US" sz="3200" b="0" dirty="0" smtClean="0"/>
              <a:t>9. Vulnerability known</a:t>
            </a:r>
            <a:endParaRPr lang="en-US" sz="3200" b="0" dirty="0"/>
          </a:p>
        </p:txBody>
      </p:sp>
      <p:sp>
        <p:nvSpPr>
          <p:cNvPr id="3" name="Content Placeholder 2"/>
          <p:cNvSpPr>
            <a:spLocks noGrp="1"/>
          </p:cNvSpPr>
          <p:nvPr>
            <p:ph idx="1"/>
          </p:nvPr>
        </p:nvSpPr>
        <p:spPr/>
        <p:txBody>
          <a:bodyPr/>
          <a:lstStyle/>
          <a:p>
            <a:r>
              <a:rPr lang="en-US" dirty="0" smtClean="0"/>
              <a:t>Issues discovered by owner/operator/creator of the software</a:t>
            </a:r>
          </a:p>
          <a:p>
            <a:pPr lvl="1"/>
            <a:r>
              <a:rPr lang="en-US" dirty="0" smtClean="0"/>
              <a:t>Fixes take time to develop and test</a:t>
            </a:r>
          </a:p>
          <a:p>
            <a:pPr lvl="1"/>
            <a:r>
              <a:rPr lang="en-US" dirty="0" smtClean="0"/>
              <a:t>Often not prioritized</a:t>
            </a:r>
          </a:p>
          <a:p>
            <a:pPr lvl="1"/>
            <a:r>
              <a:rPr lang="en-US" dirty="0" smtClean="0"/>
              <a:t>“How would an attacker find that?”</a:t>
            </a:r>
          </a:p>
          <a:p>
            <a:r>
              <a:rPr lang="en-US" dirty="0" smtClean="0"/>
              <a:t>Issues discovered by an attacker</a:t>
            </a:r>
          </a:p>
          <a:p>
            <a:r>
              <a:rPr lang="en-US" dirty="0" smtClean="0"/>
              <a:t>Question raised by Verizon RISK team</a:t>
            </a:r>
          </a:p>
        </p:txBody>
      </p:sp>
      <p:grpSp>
        <p:nvGrpSpPr>
          <p:cNvPr id="7" name="Group 6"/>
          <p:cNvGrpSpPr/>
          <p:nvPr/>
        </p:nvGrpSpPr>
        <p:grpSpPr>
          <a:xfrm>
            <a:off x="6634717" y="137879"/>
            <a:ext cx="2366860" cy="624602"/>
            <a:chOff x="6700620" y="1062514"/>
            <a:chExt cx="2366860" cy="624602"/>
          </a:xfrm>
        </p:grpSpPr>
        <p:pic>
          <p:nvPicPr>
            <p:cNvPr id="4" name="Picture 3"/>
            <p:cNvPicPr>
              <a:picLocks noChangeAspect="1"/>
            </p:cNvPicPr>
            <p:nvPr/>
          </p:nvPicPr>
          <p:blipFill>
            <a:blip r:embed="rId2"/>
            <a:stretch>
              <a:fillRect/>
            </a:stretch>
          </p:blipFill>
          <p:spPr>
            <a:xfrm>
              <a:off x="6700620" y="1062514"/>
              <a:ext cx="2366860" cy="624602"/>
            </a:xfrm>
            <a:prstGeom prst="rect">
              <a:avLst/>
            </a:prstGeom>
          </p:spPr>
        </p:pic>
        <p:sp>
          <p:nvSpPr>
            <p:cNvPr id="5" name="Oval 4"/>
            <p:cNvSpPr/>
            <p:nvPr/>
          </p:nvSpPr>
          <p:spPr>
            <a:xfrm>
              <a:off x="7088330" y="1211937"/>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911933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62500" lnSpcReduction="20000"/>
          </a:bodyPr>
          <a:lstStyle/>
          <a:p>
            <a:pPr marL="385763" indent="-385763">
              <a:buFont typeface="+mj-lt"/>
              <a:buAutoNum type="arabicPeriod"/>
            </a:pPr>
            <a:r>
              <a:rPr lang="en-US" dirty="0" smtClean="0"/>
              <a:t>An email attachment called `ForRecruitment.xls' </a:t>
            </a:r>
          </a:p>
          <a:p>
            <a:pPr marL="342900" lvl="1" indent="0">
              <a:buNone/>
            </a:pPr>
            <a:r>
              <a:rPr lang="en-US" dirty="0" smtClean="0"/>
              <a:t>Requires user interaction to function (1, yes), deceives the receiver (2, yes), but the user does not intend to run it (3, no), and uses a vulnerability of the type that's covered in the CVE (4, yes). As such, this is categorized with Broad Street as a `Socially Engineered Vulnerability. Depending on the vulnerability, it could be further categorized.</a:t>
            </a:r>
          </a:p>
          <a:p>
            <a:pPr marL="385763" indent="-385763">
              <a:buFont typeface="+mj-lt"/>
              <a:buAutoNum type="arabicPeriod"/>
            </a:pPr>
            <a:r>
              <a:rPr lang="en-US" dirty="0" smtClean="0"/>
              <a:t>Codec Installers Malware masquerading as a video codec. </a:t>
            </a:r>
          </a:p>
          <a:p>
            <a:pPr marL="342900" lvl="1" indent="0">
              <a:buNone/>
            </a:pPr>
            <a:r>
              <a:rPr lang="en-US" dirty="0" smtClean="0"/>
              <a:t>(1, yes), (2, yes), (3, yes) `User runs </a:t>
            </a:r>
            <a:r>
              <a:rPr lang="en-US" dirty="0" err="1" smtClean="0"/>
              <a:t>sw</a:t>
            </a:r>
            <a:r>
              <a:rPr lang="en-US" dirty="0" smtClean="0"/>
              <a:t>'</a:t>
            </a:r>
          </a:p>
          <a:p>
            <a:pPr marL="385763" indent="-385763">
              <a:buFont typeface="+mj-lt"/>
              <a:buAutoNum type="arabicPeriod"/>
            </a:pPr>
            <a:r>
              <a:rPr lang="en-US" dirty="0" smtClean="0"/>
              <a:t>Bonus-details.pdf.exe with an icon implying that it is a pdf</a:t>
            </a:r>
          </a:p>
          <a:p>
            <a:pPr marL="342900" lvl="1" indent="0">
              <a:buNone/>
            </a:pPr>
            <a:r>
              <a:rPr lang="en-US" dirty="0" smtClean="0"/>
              <a:t>(1, yes), (2, yes), (3, no), (4, no) `User tricked'</a:t>
            </a:r>
          </a:p>
          <a:p>
            <a:pPr marL="385763" indent="-385763">
              <a:buFont typeface="+mj-lt"/>
              <a:buAutoNum type="arabicPeriod"/>
            </a:pPr>
            <a:r>
              <a:rPr lang="en-US" dirty="0" smtClean="0"/>
              <a:t>4. Exploit code on a well-known website </a:t>
            </a:r>
          </a:p>
          <a:p>
            <a:pPr marL="342900" lvl="1" indent="0">
              <a:buNone/>
            </a:pPr>
            <a:r>
              <a:rPr lang="en-US" dirty="0" smtClean="0"/>
              <a:t>Regardless of how the exploit code arrives (hacking, 3rd party legitimately referenced) (1, yes), (2, no (the user knows and trusts the site)), (5, yes) `User-interaction vulnerability‘</a:t>
            </a:r>
          </a:p>
          <a:p>
            <a:pPr marL="385763" indent="-385763">
              <a:buFont typeface="+mj-lt"/>
              <a:buAutoNum type="arabicPeriod"/>
            </a:pPr>
            <a:r>
              <a:rPr lang="en-US" dirty="0" smtClean="0"/>
              <a:t>Low Orbit Ion Canon is a tool used for </a:t>
            </a:r>
            <a:r>
              <a:rPr lang="en-US" dirty="0" err="1" smtClean="0"/>
              <a:t>DDoS</a:t>
            </a:r>
            <a:endParaRPr lang="en-US" dirty="0"/>
          </a:p>
          <a:p>
            <a:pPr marL="342900" lvl="1" indent="0">
              <a:buNone/>
            </a:pPr>
            <a:r>
              <a:rPr lang="en-US" dirty="0" smtClean="0"/>
              <a:t>(1, yes), (2, no), (5,no) `Opt-in botnet'</a:t>
            </a:r>
          </a:p>
          <a:p>
            <a:pPr marL="385763" indent="-385763">
              <a:buFont typeface="+mj-lt"/>
              <a:buAutoNum type="arabicPeriod"/>
            </a:pPr>
            <a:r>
              <a:rPr lang="en-US" dirty="0" smtClean="0"/>
              <a:t>rlogin -</a:t>
            </a:r>
            <a:r>
              <a:rPr lang="en-US" dirty="0" err="1" smtClean="0"/>
              <a:t>froot</a:t>
            </a:r>
            <a:r>
              <a:rPr lang="en-US" dirty="0" smtClean="0"/>
              <a:t> Passing a parameter of `-</a:t>
            </a:r>
            <a:r>
              <a:rPr lang="en-US" dirty="0" err="1" smtClean="0"/>
              <a:t>froot</a:t>
            </a:r>
            <a:r>
              <a:rPr lang="en-US" dirty="0" smtClean="0"/>
              <a:t>' to rlogin leads to a root login. (CVE-1999-0113) `Classic </a:t>
            </a:r>
            <a:r>
              <a:rPr lang="en-US" dirty="0" err="1" smtClean="0"/>
              <a:t>Vuln</a:t>
            </a:r>
            <a:r>
              <a:rPr lang="en-US" dirty="0" smtClean="0"/>
              <a:t>'</a:t>
            </a:r>
          </a:p>
        </p:txBody>
      </p:sp>
    </p:spTree>
    <p:extLst>
      <p:ext uri="{BB962C8B-B14F-4D97-AF65-F5344CB8AC3E}">
        <p14:creationId xmlns:p14="http://schemas.microsoft.com/office/powerpoint/2010/main" val="4285338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unsure”/“Hard to categorize”</a:t>
            </a:r>
            <a:endParaRPr lang="en-US" dirty="0"/>
          </a:p>
        </p:txBody>
      </p:sp>
      <p:sp>
        <p:nvSpPr>
          <p:cNvPr id="3" name="Content Placeholder 2"/>
          <p:cNvSpPr>
            <a:spLocks noGrp="1"/>
          </p:cNvSpPr>
          <p:nvPr>
            <p:ph idx="1"/>
          </p:nvPr>
        </p:nvSpPr>
        <p:spPr>
          <a:xfrm>
            <a:off x="628650" y="1903268"/>
            <a:ext cx="7886700" cy="3586704"/>
          </a:xfrm>
        </p:spPr>
        <p:txBody>
          <a:bodyPr>
            <a:normAutofit fontScale="77500" lnSpcReduction="20000"/>
          </a:bodyPr>
          <a:lstStyle/>
          <a:p>
            <a:r>
              <a:rPr lang="en-US" dirty="0" smtClean="0"/>
              <a:t>We should draw out additional information</a:t>
            </a:r>
          </a:p>
          <a:p>
            <a:r>
              <a:rPr lang="en-US" dirty="0" smtClean="0"/>
              <a:t>Why unsure:</a:t>
            </a:r>
          </a:p>
          <a:p>
            <a:pPr lvl="1"/>
            <a:r>
              <a:rPr lang="en-US" dirty="0" smtClean="0"/>
              <a:t>Cleaned up</a:t>
            </a:r>
          </a:p>
          <a:p>
            <a:pPr lvl="1"/>
            <a:r>
              <a:rPr lang="en-US" dirty="0" smtClean="0"/>
              <a:t>System re-install or other evidence destruction</a:t>
            </a:r>
          </a:p>
          <a:p>
            <a:pPr lvl="1"/>
            <a:r>
              <a:rPr lang="en-US" dirty="0" smtClean="0"/>
              <a:t>Can’t find evidence</a:t>
            </a:r>
          </a:p>
          <a:p>
            <a:pPr lvl="1"/>
            <a:r>
              <a:rPr lang="en-US" dirty="0" smtClean="0"/>
              <a:t>Logging turned off</a:t>
            </a:r>
          </a:p>
          <a:p>
            <a:pPr lvl="1"/>
            <a:r>
              <a:rPr lang="en-US" dirty="0" smtClean="0"/>
              <a:t>Incident too old</a:t>
            </a:r>
          </a:p>
          <a:p>
            <a:pPr lvl="1"/>
            <a:r>
              <a:rPr lang="en-US" dirty="0" smtClean="0"/>
              <a:t>Root cause not established for other reasons (please explain)</a:t>
            </a:r>
          </a:p>
          <a:p>
            <a:r>
              <a:rPr lang="en-US" dirty="0" smtClean="0"/>
              <a:t>Hard to categorize:</a:t>
            </a:r>
          </a:p>
          <a:p>
            <a:pPr lvl="1"/>
            <a:r>
              <a:rPr lang="en-US" dirty="0" smtClean="0"/>
              <a:t>Don’t understand this taxonomy</a:t>
            </a:r>
          </a:p>
          <a:p>
            <a:pPr lvl="1"/>
            <a:r>
              <a:rPr lang="en-US" dirty="0" smtClean="0"/>
              <a:t>Multiple root causes</a:t>
            </a:r>
          </a:p>
          <a:p>
            <a:pPr lvl="1"/>
            <a:r>
              <a:rPr lang="en-US" dirty="0" smtClean="0"/>
              <a:t>Other (please explain)</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702947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(2)</a:t>
            </a:r>
            <a:endParaRPr lang="en-US" dirty="0"/>
          </a:p>
        </p:txBody>
      </p:sp>
      <p:sp>
        <p:nvSpPr>
          <p:cNvPr id="3" name="Content Placeholder 2"/>
          <p:cNvSpPr>
            <a:spLocks noGrp="1"/>
          </p:cNvSpPr>
          <p:nvPr>
            <p:ph idx="1"/>
          </p:nvPr>
        </p:nvSpPr>
        <p:spPr/>
        <p:txBody>
          <a:bodyPr>
            <a:normAutofit fontScale="70000" lnSpcReduction="20000"/>
          </a:bodyPr>
          <a:lstStyle/>
          <a:p>
            <a:pPr marL="385763" indent="-385763">
              <a:buFont typeface="+mj-lt"/>
              <a:buAutoNum type="arabicPeriod" startAt="7"/>
            </a:pPr>
            <a:r>
              <a:rPr lang="en-US" dirty="0" smtClean="0"/>
              <a:t>`File infecting virus' `Traditional'  le infecting viruses that tamper with the stored versions of executable files.</a:t>
            </a:r>
          </a:p>
          <a:p>
            <a:pPr marL="385763" indent="-385763">
              <a:buFont typeface="+mj-lt"/>
              <a:buAutoNum type="arabicPeriod" startAt="7"/>
            </a:pPr>
            <a:r>
              <a:rPr lang="en-US" dirty="0" smtClean="0"/>
              <a:t>`Password brute force' Use of rlogin, </a:t>
            </a:r>
            <a:r>
              <a:rPr lang="en-US" dirty="0" err="1" smtClean="0"/>
              <a:t>ssh</a:t>
            </a:r>
            <a:r>
              <a:rPr lang="en-US" dirty="0" smtClean="0"/>
              <a:t> or </a:t>
            </a:r>
            <a:r>
              <a:rPr lang="en-US" dirty="0" err="1" smtClean="0"/>
              <a:t>smb</a:t>
            </a:r>
            <a:r>
              <a:rPr lang="en-US" dirty="0" smtClean="0"/>
              <a:t> to login, in a system which does not allow </a:t>
            </a:r>
            <a:r>
              <a:rPr lang="en-US" dirty="0" err="1" smtClean="0"/>
              <a:t>conguration</a:t>
            </a:r>
            <a:r>
              <a:rPr lang="en-US" dirty="0" smtClean="0"/>
              <a:t> of the password feature.</a:t>
            </a:r>
          </a:p>
          <a:p>
            <a:pPr marL="385763" indent="-385763">
              <a:buFont typeface="+mj-lt"/>
              <a:buAutoNum type="arabicPeriod" startAt="7"/>
            </a:pPr>
            <a:r>
              <a:rPr lang="en-US" dirty="0" smtClean="0"/>
              <a:t>`</a:t>
            </a:r>
            <a:r>
              <a:rPr lang="en-US" dirty="0" err="1" smtClean="0"/>
              <a:t>Autorun</a:t>
            </a:r>
            <a:r>
              <a:rPr lang="en-US" dirty="0" smtClean="0"/>
              <a:t> USB' A USB drive or other device with an `autorun.inf‘ file in its root which is executed.</a:t>
            </a:r>
          </a:p>
          <a:p>
            <a:pPr marL="385763" indent="-385763">
              <a:buFont typeface="+mj-lt"/>
              <a:buAutoNum type="arabicPeriod" startAt="7"/>
            </a:pPr>
            <a:r>
              <a:rPr lang="en-US" dirty="0" smtClean="0"/>
              <a:t>`Office Macros' Systems which are compromised due to code running when a document opens, such as the `Melissa' email worm. </a:t>
            </a:r>
          </a:p>
          <a:p>
            <a:pPr marL="385763" indent="-385763">
              <a:buFont typeface="+mj-lt"/>
              <a:buAutoNum type="arabicPeriod" startAt="7"/>
            </a:pPr>
            <a:r>
              <a:rPr lang="en-US" dirty="0" smtClean="0"/>
              <a:t>`</a:t>
            </a:r>
            <a:r>
              <a:rPr lang="en-US" dirty="0" err="1" smtClean="0"/>
              <a:t>Barnacleware</a:t>
            </a:r>
            <a:r>
              <a:rPr lang="en-US" dirty="0" smtClean="0"/>
              <a:t>‘</a:t>
            </a:r>
          </a:p>
          <a:p>
            <a:pPr lvl="1"/>
            <a:r>
              <a:rPr lang="en-US" dirty="0" smtClean="0"/>
              <a:t>(One of our collaborators used this entertaining term for software that comes with extras.)</a:t>
            </a:r>
          </a:p>
          <a:p>
            <a:pPr lvl="1"/>
            <a:r>
              <a:rPr lang="en-US" dirty="0" smtClean="0"/>
              <a:t>To the extent that those extras are not disclosed to the user installing the software, and to the extent that the extras lead to the machine being compromised, then (1, yes), (2, yes), (3, yes) `User runs </a:t>
            </a:r>
            <a:r>
              <a:rPr lang="en-US" dirty="0" err="1" smtClean="0"/>
              <a:t>sw</a:t>
            </a:r>
            <a:r>
              <a:rPr lang="en-US" dirty="0" smtClean="0"/>
              <a:t>' applies.</a:t>
            </a:r>
          </a:p>
          <a:p>
            <a:endParaRPr lang="en-US" dirty="0"/>
          </a:p>
        </p:txBody>
      </p:sp>
    </p:spTree>
    <p:extLst>
      <p:ext uri="{BB962C8B-B14F-4D97-AF65-F5344CB8AC3E}">
        <p14:creationId xmlns:p14="http://schemas.microsoft.com/office/powerpoint/2010/main" val="1994553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smtClean="0"/>
              <a:t>Taxonomy on Incident Reports</a:t>
            </a:r>
            <a:endParaRPr lang="en-US" dirty="0"/>
          </a:p>
        </p:txBody>
      </p:sp>
      <p:sp>
        <p:nvSpPr>
          <p:cNvPr id="3" name="Text Placeholder 2"/>
          <p:cNvSpPr>
            <a:spLocks noGrp="1"/>
          </p:cNvSpPr>
          <p:nvPr>
            <p:ph type="body" idx="1"/>
          </p:nvPr>
        </p:nvSpPr>
        <p:spPr/>
        <p:txBody>
          <a:bodyPr/>
          <a:lstStyle/>
          <a:p>
            <a:r>
              <a:rPr lang="en-US" dirty="0" smtClean="0"/>
              <a:t>A collaboration between US-CERT, Microsoft, and CMU SEI CERT</a:t>
            </a:r>
            <a:endParaRPr lang="en-US" dirty="0"/>
          </a:p>
        </p:txBody>
      </p:sp>
    </p:spTree>
    <p:extLst>
      <p:ext uri="{BB962C8B-B14F-4D97-AF65-F5344CB8AC3E}">
        <p14:creationId xmlns:p14="http://schemas.microsoft.com/office/powerpoint/2010/main" val="3577484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3579"/>
            <a:ext cx="7886700" cy="6083383"/>
          </a:xfrm>
        </p:spPr>
        <p:txBody>
          <a:bodyPr>
            <a:normAutofit fontScale="47500" lnSpcReduction="20000"/>
          </a:bodyPr>
          <a:lstStyle/>
          <a:p>
            <a:pPr marL="0" indent="0">
              <a:lnSpc>
                <a:spcPct val="120000"/>
              </a:lnSpc>
              <a:spcBef>
                <a:spcPts val="600"/>
              </a:spcBef>
              <a:buNone/>
            </a:pPr>
            <a:r>
              <a:rPr lang="en-US" sz="2500" dirty="0"/>
              <a:t>Copyright 2014 Carnegie Mellon University</a:t>
            </a:r>
            <a:br>
              <a:rPr lang="en-US" sz="2500" dirty="0"/>
            </a:br>
            <a:r>
              <a:rPr lang="en-US" sz="2500" dirty="0"/>
              <a:t/>
            </a:r>
            <a:br>
              <a:rPr lang="en-US" sz="2500" dirty="0"/>
            </a:br>
            <a:r>
              <a:rPr lang="en-US" sz="2500" dirty="0"/>
              <a:t>This material is based upon work funded and supported by Department of Homeland Security under Contract No. FA8721-05-C-0003 with Carnegie Mellon University for the operation of the Software Engineering Institute, a federally funded research and development center sponsored by the United States Department of Defense.</a:t>
            </a:r>
            <a:br>
              <a:rPr lang="en-US" sz="2500" dirty="0"/>
            </a:br>
            <a:r>
              <a:rPr lang="en-US" sz="2500" dirty="0"/>
              <a:t/>
            </a:r>
            <a:br>
              <a:rPr lang="en-US" sz="2500" dirty="0"/>
            </a:br>
            <a:r>
              <a:rPr lang="en-US" sz="2500" dirty="0"/>
              <a:t>Any opinions, findings and conclusions or recommendations expressed in this material are those of the author(s) and do not necessarily reflect the views of Department of Homeland Security or the United States Department of Defense.</a:t>
            </a:r>
            <a:br>
              <a:rPr lang="en-US" sz="2500" dirty="0"/>
            </a:br>
            <a:r>
              <a:rPr lang="en-US" sz="2500" dirty="0"/>
              <a:t/>
            </a:r>
            <a:br>
              <a:rPr lang="en-US" sz="2500" dirty="0"/>
            </a:br>
            <a:r>
              <a:rPr lang="en-US" sz="2500" dirty="0"/>
              <a:t>References herein to any specific commercial product, process, or service by trade name, trade mark, manufacturer, or otherwise, does not necessarily constitute or imply its endorsement, recommendation, or favoring by Carnegie Mellon University or its Software Engineering Institute.</a:t>
            </a:r>
            <a:br>
              <a:rPr lang="en-US" sz="2500" dirty="0"/>
            </a:br>
            <a:r>
              <a:rPr lang="en-US" sz="2500" dirty="0"/>
              <a:t/>
            </a:r>
            <a:br>
              <a:rPr lang="en-US" sz="2500" dirty="0"/>
            </a:br>
            <a:r>
              <a:rPr lang="en-US" sz="2500"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2500" dirty="0"/>
            </a:br>
            <a:r>
              <a:rPr lang="en-US" sz="2500" dirty="0"/>
              <a:t/>
            </a:r>
            <a:br>
              <a:rPr lang="en-US" sz="2500" dirty="0"/>
            </a:br>
            <a:r>
              <a:rPr lang="en-US" sz="2500" dirty="0"/>
              <a:t>This material has been approved for public release and unlimited distribution.</a:t>
            </a:r>
            <a:br>
              <a:rPr lang="en-US" sz="2500" dirty="0"/>
            </a:br>
            <a:r>
              <a:rPr lang="en-US" sz="2500" dirty="0"/>
              <a:t/>
            </a:r>
            <a:br>
              <a:rPr lang="en-US" sz="2500" dirty="0"/>
            </a:br>
            <a:r>
              <a:rPr lang="en-US" sz="2500"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sz="2500" dirty="0"/>
            </a:br>
            <a:r>
              <a:rPr lang="en-US" sz="2500" dirty="0"/>
              <a:t/>
            </a:r>
            <a:br>
              <a:rPr lang="en-US" sz="2500" dirty="0"/>
            </a:br>
            <a:r>
              <a:rPr lang="en-US" sz="2500" dirty="0"/>
              <a:t>Carnegie Mellon</a:t>
            </a:r>
            <a:r>
              <a:rPr lang="en-US" sz="2500" baseline="30000" dirty="0"/>
              <a:t>®</a:t>
            </a:r>
            <a:r>
              <a:rPr lang="en-US" sz="2500" dirty="0"/>
              <a:t> and CERT</a:t>
            </a:r>
            <a:r>
              <a:rPr lang="en-US" sz="2500" baseline="30000" dirty="0"/>
              <a:t>®</a:t>
            </a:r>
            <a:r>
              <a:rPr lang="en-US" sz="2500" dirty="0"/>
              <a:t> are registered marks of Carnegie Mellon University.</a:t>
            </a:r>
            <a:br>
              <a:rPr lang="en-US" sz="2500" dirty="0"/>
            </a:br>
            <a:r>
              <a:rPr lang="en-US" sz="2500" dirty="0"/>
              <a:t/>
            </a:r>
            <a:br>
              <a:rPr lang="en-US" sz="2500" dirty="0"/>
            </a:br>
            <a:r>
              <a:rPr lang="en-US" sz="2500" dirty="0" smtClean="0"/>
              <a:t>DM-0001254</a:t>
            </a:r>
            <a:endParaRPr lang="en-US" sz="2500" dirty="0"/>
          </a:p>
          <a:p>
            <a:endParaRPr lang="en-US" dirty="0"/>
          </a:p>
        </p:txBody>
      </p:sp>
    </p:spTree>
    <p:extLst>
      <p:ext uri="{BB962C8B-B14F-4D97-AF65-F5344CB8AC3E}">
        <p14:creationId xmlns:p14="http://schemas.microsoft.com/office/powerpoint/2010/main" val="290523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a:t>Session Goals</a:t>
            </a:r>
          </a:p>
        </p:txBody>
      </p:sp>
      <p:sp>
        <p:nvSpPr>
          <p:cNvPr id="3" name="Content Placeholder 2"/>
          <p:cNvSpPr>
            <a:spLocks noGrp="1"/>
          </p:cNvSpPr>
          <p:nvPr>
            <p:ph idx="1"/>
          </p:nvPr>
        </p:nvSpPr>
        <p:spPr>
          <a:xfrm>
            <a:off x="628650" y="1323977"/>
            <a:ext cx="7886700" cy="4269152"/>
          </a:xfrm>
        </p:spPr>
        <p:txBody>
          <a:bodyPr>
            <a:normAutofit/>
          </a:bodyPr>
          <a:lstStyle/>
          <a:p>
            <a:r>
              <a:rPr lang="en-US" dirty="0"/>
              <a:t>Reasons to embark upon a root cause effort</a:t>
            </a:r>
          </a:p>
          <a:p>
            <a:r>
              <a:rPr lang="en-US" dirty="0" smtClean="0"/>
              <a:t>Different </a:t>
            </a:r>
            <a:r>
              <a:rPr lang="en-US" dirty="0"/>
              <a:t>possible deliverables</a:t>
            </a:r>
          </a:p>
          <a:p>
            <a:r>
              <a:rPr lang="en-US" dirty="0" smtClean="0"/>
              <a:t>Running </a:t>
            </a:r>
            <a:r>
              <a:rPr lang="en-US" dirty="0"/>
              <a:t>a pilot</a:t>
            </a:r>
          </a:p>
          <a:p>
            <a:r>
              <a:rPr lang="en-US" dirty="0" smtClean="0"/>
              <a:t>Why </a:t>
            </a:r>
            <a:r>
              <a:rPr lang="en-US" dirty="0"/>
              <a:t>you would run a pilot</a:t>
            </a:r>
          </a:p>
        </p:txBody>
      </p:sp>
    </p:spTree>
    <p:extLst>
      <p:ext uri="{BB962C8B-B14F-4D97-AF65-F5344CB8AC3E}">
        <p14:creationId xmlns:p14="http://schemas.microsoft.com/office/powerpoint/2010/main" val="206759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smtClean="0"/>
              <a:t>SEI CERT Division Role</a:t>
            </a:r>
            <a:endParaRPr lang="en-US" dirty="0"/>
          </a:p>
        </p:txBody>
      </p:sp>
      <p:sp>
        <p:nvSpPr>
          <p:cNvPr id="3" name="Content Placeholder 2"/>
          <p:cNvSpPr>
            <a:spLocks noGrp="1"/>
          </p:cNvSpPr>
          <p:nvPr>
            <p:ph idx="1"/>
          </p:nvPr>
        </p:nvSpPr>
        <p:spPr>
          <a:xfrm>
            <a:off x="628650" y="1323977"/>
            <a:ext cx="7886700" cy="4269152"/>
          </a:xfrm>
        </p:spPr>
        <p:txBody>
          <a:bodyPr>
            <a:normAutofit/>
          </a:bodyPr>
          <a:lstStyle/>
          <a:p>
            <a:pPr marL="0" indent="0">
              <a:buNone/>
            </a:pPr>
            <a:r>
              <a:rPr lang="en-US" dirty="0" smtClean="0"/>
              <a:t>Attempt </a:t>
            </a:r>
            <a:r>
              <a:rPr lang="en-US" dirty="0"/>
              <a:t>to use the Broad Street Taxonomy </a:t>
            </a:r>
            <a:r>
              <a:rPr lang="en-US" dirty="0" smtClean="0"/>
              <a:t>on </a:t>
            </a:r>
            <a:r>
              <a:rPr lang="en-US" dirty="0" smtClean="0"/>
              <a:t>incident tickets </a:t>
            </a:r>
            <a:r>
              <a:rPr lang="en-US" dirty="0"/>
              <a:t>received by US-CERT</a:t>
            </a:r>
          </a:p>
          <a:p>
            <a:pPr marL="0" indent="0">
              <a:buNone/>
            </a:pPr>
            <a:endParaRPr lang="en-US" dirty="0" smtClean="0"/>
          </a:p>
          <a:p>
            <a:pPr marL="0" indent="0">
              <a:buNone/>
            </a:pPr>
            <a:r>
              <a:rPr lang="en-US" dirty="0" smtClean="0"/>
              <a:t>Collective Initial </a:t>
            </a:r>
            <a:r>
              <a:rPr lang="en-US" dirty="0"/>
              <a:t>Worries</a:t>
            </a:r>
          </a:p>
          <a:p>
            <a:pPr lvl="1"/>
            <a:r>
              <a:rPr lang="en-US" dirty="0"/>
              <a:t>Tickets are from different </a:t>
            </a:r>
            <a:r>
              <a:rPr lang="en-US" dirty="0" smtClean="0"/>
              <a:t>teams.</a:t>
            </a:r>
            <a:endParaRPr lang="en-US" dirty="0"/>
          </a:p>
          <a:p>
            <a:pPr lvl="1"/>
            <a:r>
              <a:rPr lang="en-US" dirty="0"/>
              <a:t>Information is collected using different incident response processes and </a:t>
            </a:r>
            <a:r>
              <a:rPr lang="en-US" dirty="0" smtClean="0"/>
              <a:t>procedures.</a:t>
            </a:r>
            <a:endParaRPr lang="en-US" dirty="0"/>
          </a:p>
          <a:p>
            <a:pPr lvl="1"/>
            <a:r>
              <a:rPr lang="en-US" dirty="0"/>
              <a:t>How do reporters submit tickets that describe compromises</a:t>
            </a:r>
            <a:r>
              <a:rPr lang="en-US" dirty="0" smtClean="0"/>
              <a:t>?</a:t>
            </a:r>
            <a:endParaRPr lang="en-US" dirty="0"/>
          </a:p>
        </p:txBody>
      </p:sp>
    </p:spTree>
    <p:extLst>
      <p:ext uri="{BB962C8B-B14F-4D97-AF65-F5344CB8AC3E}">
        <p14:creationId xmlns:p14="http://schemas.microsoft.com/office/powerpoint/2010/main" val="2163623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smtClean="0"/>
              <a:t>Incident Tickets</a:t>
            </a:r>
            <a:endParaRPr lang="en-US" dirty="0"/>
          </a:p>
        </p:txBody>
      </p:sp>
      <p:sp>
        <p:nvSpPr>
          <p:cNvPr id="3" name="Content Placeholder 2"/>
          <p:cNvSpPr>
            <a:spLocks noGrp="1"/>
          </p:cNvSpPr>
          <p:nvPr>
            <p:ph idx="1"/>
          </p:nvPr>
        </p:nvSpPr>
        <p:spPr>
          <a:xfrm>
            <a:off x="628650" y="1323977"/>
            <a:ext cx="7886700" cy="4269152"/>
          </a:xfrm>
        </p:spPr>
        <p:txBody>
          <a:bodyPr>
            <a:normAutofit/>
          </a:bodyPr>
          <a:lstStyle/>
          <a:p>
            <a:pPr marL="0" indent="0">
              <a:buNone/>
            </a:pPr>
            <a:r>
              <a:rPr lang="en-US" dirty="0"/>
              <a:t>Malicious Code accounted for 26.5% of Federal incident tickets in </a:t>
            </a:r>
            <a:r>
              <a:rPr lang="en-US" dirty="0" smtClean="0"/>
              <a:t>2011.</a:t>
            </a:r>
            <a:endParaRPr lang="en-US" dirty="0"/>
          </a:p>
        </p:txBody>
      </p:sp>
      <p:sp>
        <p:nvSpPr>
          <p:cNvPr id="4" name="Rectangle 3"/>
          <p:cNvSpPr/>
          <p:nvPr/>
        </p:nvSpPr>
        <p:spPr>
          <a:xfrm>
            <a:off x="364821" y="5896809"/>
            <a:ext cx="8552866" cy="307777"/>
          </a:xfrm>
          <a:prstGeom prst="rect">
            <a:avLst/>
          </a:prstGeom>
        </p:spPr>
        <p:txBody>
          <a:bodyPr wrap="square">
            <a:spAutoFit/>
          </a:bodyPr>
          <a:lstStyle/>
          <a:p>
            <a:r>
              <a:rPr lang="en-US" sz="1400" dirty="0" smtClean="0"/>
              <a:t>* Table 2 of FY 2011 </a:t>
            </a:r>
            <a:r>
              <a:rPr lang="en-US" sz="1400" dirty="0"/>
              <a:t>report to </a:t>
            </a:r>
            <a:r>
              <a:rPr lang="en-US" sz="1400" dirty="0" smtClean="0"/>
              <a:t>Congress </a:t>
            </a:r>
            <a:r>
              <a:rPr lang="en-US" sz="1400" dirty="0"/>
              <a:t>on the implementation of the </a:t>
            </a:r>
            <a:r>
              <a:rPr lang="en-US" sz="1400" dirty="0" smtClean="0"/>
              <a:t>Federal Incident Management Act </a:t>
            </a:r>
            <a:r>
              <a:rPr lang="en-US" sz="1400" dirty="0"/>
              <a:t>of </a:t>
            </a:r>
            <a:r>
              <a:rPr lang="en-US" sz="1400" dirty="0" smtClean="0"/>
              <a:t>2002</a:t>
            </a:r>
            <a:endParaRPr lang="en-US" sz="1400" dirty="0"/>
          </a:p>
        </p:txBody>
      </p:sp>
      <p:sp>
        <p:nvSpPr>
          <p:cNvPr id="5" name="Rectangle 4"/>
          <p:cNvSpPr/>
          <p:nvPr/>
        </p:nvSpPr>
        <p:spPr>
          <a:xfrm>
            <a:off x="1229561" y="2346292"/>
            <a:ext cx="6409618" cy="369332"/>
          </a:xfrm>
          <a:prstGeom prst="rect">
            <a:avLst/>
          </a:prstGeom>
        </p:spPr>
        <p:txBody>
          <a:bodyPr wrap="square">
            <a:spAutoFit/>
          </a:bodyPr>
          <a:lstStyle/>
          <a:p>
            <a:pPr algn="ctr"/>
            <a:r>
              <a:rPr lang="en-US" b="1" dirty="0" smtClean="0"/>
              <a:t>Incidents </a:t>
            </a:r>
            <a:r>
              <a:rPr lang="en-US" b="1" dirty="0"/>
              <a:t>Reported to US-CERT by Federal Agencies in FY </a:t>
            </a:r>
            <a:r>
              <a:rPr lang="en-US" b="1" dirty="0" smtClean="0"/>
              <a:t>2011* </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366720005"/>
              </p:ext>
            </p:extLst>
          </p:nvPr>
        </p:nvGraphicFramePr>
        <p:xfrm>
          <a:off x="1505286" y="2874594"/>
          <a:ext cx="5838574" cy="2743199"/>
        </p:xfrm>
        <a:graphic>
          <a:graphicData uri="http://schemas.openxmlformats.org/drawingml/2006/table">
            <a:tbl>
              <a:tblPr firstRow="1" bandRow="1"/>
              <a:tblGrid>
                <a:gridCol w="2494280"/>
                <a:gridCol w="1502576"/>
                <a:gridCol w="1841718"/>
              </a:tblGrid>
              <a:tr h="370840">
                <a:tc>
                  <a:txBody>
                    <a:bodyPr/>
                    <a:lstStyle/>
                    <a:p>
                      <a:r>
                        <a:rPr lang="en-US" sz="1400" b="1" dirty="0">
                          <a:solidFill>
                            <a:schemeClr val="bg1"/>
                          </a:solidFill>
                          <a:effectLst/>
                          <a:latin typeface="Cambria"/>
                          <a:cs typeface="Cambria"/>
                        </a:rPr>
                        <a:t>Incidents Category </a:t>
                      </a:r>
                      <a:endParaRPr lang="en-US" sz="2000" b="1" dirty="0">
                        <a:solidFill>
                          <a:schemeClr val="bg1"/>
                        </a:solidFill>
                        <a:effectLst/>
                        <a:latin typeface="Cambria"/>
                        <a:cs typeface="Cambria"/>
                      </a:endParaRPr>
                    </a:p>
                  </a:txBody>
                  <a:tcPr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0066FF"/>
                    </a:solidFill>
                  </a:tcPr>
                </a:tc>
                <a:tc>
                  <a:txBody>
                    <a:bodyPr/>
                    <a:lstStyle/>
                    <a:p>
                      <a:r>
                        <a:rPr lang="en-US" sz="1400" b="1" dirty="0" smtClean="0">
                          <a:solidFill>
                            <a:schemeClr val="bg1"/>
                          </a:solidFill>
                          <a:effectLst/>
                          <a:latin typeface="Cambria"/>
                          <a:cs typeface="Cambria"/>
                        </a:rPr>
                        <a:t>Incident</a:t>
                      </a:r>
                      <a:r>
                        <a:rPr lang="en-US" sz="1400" b="1" baseline="0" dirty="0" smtClean="0">
                          <a:solidFill>
                            <a:schemeClr val="bg1"/>
                          </a:solidFill>
                          <a:effectLst/>
                          <a:latin typeface="Cambria"/>
                          <a:cs typeface="Cambria"/>
                        </a:rPr>
                        <a:t> Tickets</a:t>
                      </a:r>
                      <a:endParaRPr lang="en-US" sz="2000" b="1" dirty="0">
                        <a:solidFill>
                          <a:schemeClr val="bg1"/>
                        </a:solidFill>
                        <a:effectLst/>
                        <a:latin typeface="Cambria"/>
                        <a:cs typeface="Cambria"/>
                      </a:endParaRPr>
                    </a:p>
                  </a:txBody>
                  <a:tcPr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0066FF"/>
                    </a:solidFill>
                  </a:tcPr>
                </a:tc>
                <a:tc>
                  <a:txBody>
                    <a:bodyPr/>
                    <a:lstStyle/>
                    <a:p>
                      <a:r>
                        <a:rPr lang="en-US" sz="1400" b="1" dirty="0">
                          <a:solidFill>
                            <a:schemeClr val="bg1"/>
                          </a:solidFill>
                          <a:effectLst/>
                          <a:latin typeface="Cambria"/>
                          <a:cs typeface="Cambria"/>
                        </a:rPr>
                        <a:t>% of </a:t>
                      </a:r>
                      <a:r>
                        <a:rPr lang="en-US" sz="1400" b="1" dirty="0" smtClean="0">
                          <a:solidFill>
                            <a:schemeClr val="bg1"/>
                          </a:solidFill>
                          <a:effectLst/>
                          <a:latin typeface="Cambria"/>
                          <a:cs typeface="Cambria"/>
                        </a:rPr>
                        <a:t>Total</a:t>
                      </a:r>
                      <a:endParaRPr lang="en-US" sz="2000" b="1" dirty="0">
                        <a:solidFill>
                          <a:schemeClr val="bg1"/>
                        </a:solidFill>
                        <a:effectLst/>
                        <a:latin typeface="Cambria"/>
                        <a:cs typeface="Cambria"/>
                      </a:endParaRPr>
                    </a:p>
                  </a:txBody>
                  <a:tcPr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r>
              <a:tr h="370840">
                <a:tc>
                  <a:txBody>
                    <a:bodyPr/>
                    <a:lstStyle/>
                    <a:p>
                      <a:r>
                        <a:rPr lang="en-US" sz="1400" dirty="0">
                          <a:effectLst/>
                          <a:latin typeface="Cambria"/>
                          <a:cs typeface="Cambria"/>
                        </a:rPr>
                        <a:t>Unauthorized Access </a:t>
                      </a:r>
                      <a:endParaRPr lang="en-US" sz="2000" dirty="0">
                        <a:effectLst/>
                        <a:latin typeface="Cambria"/>
                        <a:cs typeface="Cambria"/>
                      </a:endParaRPr>
                    </a:p>
                  </a:txBody>
                  <a:tcPr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dirty="0">
                          <a:effectLst/>
                          <a:latin typeface="Cambria"/>
                          <a:cs typeface="Cambria"/>
                        </a:rPr>
                        <a:t>6,985 </a:t>
                      </a:r>
                      <a:endParaRPr lang="en-US" sz="2000" dirty="0">
                        <a:effectLst/>
                        <a:latin typeface="Cambria"/>
                        <a:cs typeface="Cambria"/>
                      </a:endParaRPr>
                    </a:p>
                  </a:txBody>
                  <a:tcPr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dirty="0">
                          <a:effectLst/>
                          <a:latin typeface="Cambria"/>
                          <a:cs typeface="Cambria"/>
                        </a:rPr>
                        <a:t>15.9% </a:t>
                      </a:r>
                      <a:endParaRPr lang="en-US" sz="2000" dirty="0">
                        <a:effectLst/>
                        <a:latin typeface="Cambria"/>
                        <a:cs typeface="Cambria"/>
                      </a:endParaRPr>
                    </a:p>
                  </a:txBody>
                  <a:tcPr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round/>
                      <a:headEnd type="none" w="med" len="med"/>
                      <a:tailEnd type="none" w="med" len="med"/>
                    </a:lnT>
                    <a:lnB w="9525" cap="flat" cmpd="sng" algn="ctr">
                      <a:solidFill>
                        <a:srgbClr val="0066FF">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400" dirty="0">
                          <a:effectLst/>
                          <a:latin typeface="Cambria"/>
                          <a:cs typeface="Cambria"/>
                        </a:rPr>
                        <a:t>Denial of Service </a:t>
                      </a:r>
                      <a:endParaRPr lang="en-US" sz="2000" dirty="0">
                        <a:effectLst/>
                        <a:latin typeface="Cambria"/>
                        <a:cs typeface="Cambria"/>
                      </a:endParaRPr>
                    </a:p>
                  </a:txBody>
                  <a:tcPr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dirty="0">
                          <a:effectLst/>
                          <a:latin typeface="Cambria"/>
                          <a:cs typeface="Cambria"/>
                        </a:rPr>
                        <a:t>30 </a:t>
                      </a:r>
                      <a:endParaRPr lang="en-US" sz="2000" dirty="0">
                        <a:effectLst/>
                        <a:latin typeface="Cambria"/>
                        <a:cs typeface="Cambria"/>
                      </a:endParaRPr>
                    </a:p>
                  </a:txBody>
                  <a:tcPr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dirty="0">
                          <a:effectLst/>
                          <a:latin typeface="Cambria"/>
                          <a:cs typeface="Cambria"/>
                        </a:rPr>
                        <a:t>0.1% </a:t>
                      </a:r>
                      <a:endParaRPr lang="en-US" sz="2000" dirty="0">
                        <a:effectLst/>
                        <a:latin typeface="Cambria"/>
                        <a:cs typeface="Cambria"/>
                      </a:endParaRPr>
                    </a:p>
                  </a:txBody>
                  <a:tcPr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round/>
                      <a:headEnd type="none" w="med" len="med"/>
                      <a:tailEnd type="none" w="med" len="med"/>
                    </a:lnT>
                    <a:lnB w="9525" cap="flat" cmpd="sng" algn="ctr">
                      <a:solidFill>
                        <a:srgbClr val="0066FF">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400" b="1" dirty="0">
                          <a:effectLst/>
                          <a:latin typeface="Cambria"/>
                          <a:cs typeface="Cambria"/>
                        </a:rPr>
                        <a:t>Malicious Code </a:t>
                      </a:r>
                      <a:endParaRPr lang="en-US" sz="2000" b="1" dirty="0">
                        <a:effectLst/>
                        <a:latin typeface="Cambria"/>
                        <a:cs typeface="Cambria"/>
                      </a:endParaRPr>
                    </a:p>
                  </a:txBody>
                  <a:tcPr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FFFF00"/>
                    </a:solidFill>
                  </a:tcPr>
                </a:tc>
                <a:tc>
                  <a:txBody>
                    <a:bodyPr/>
                    <a:lstStyle/>
                    <a:p>
                      <a:r>
                        <a:rPr lang="en-US" sz="1400" b="1" dirty="0">
                          <a:effectLst/>
                          <a:latin typeface="Cambria"/>
                          <a:cs typeface="Cambria"/>
                        </a:rPr>
                        <a:t>11,626 </a:t>
                      </a:r>
                      <a:endParaRPr lang="en-US" sz="2000" b="1" dirty="0">
                        <a:effectLst/>
                        <a:latin typeface="Cambria"/>
                        <a:cs typeface="Cambria"/>
                      </a:endParaRPr>
                    </a:p>
                  </a:txBody>
                  <a:tcPr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FFFF00"/>
                    </a:solidFill>
                  </a:tcPr>
                </a:tc>
                <a:tc>
                  <a:txBody>
                    <a:bodyPr/>
                    <a:lstStyle/>
                    <a:p>
                      <a:r>
                        <a:rPr lang="en-US" sz="1400" b="1" dirty="0">
                          <a:effectLst/>
                          <a:latin typeface="Cambria"/>
                          <a:cs typeface="Cambria"/>
                        </a:rPr>
                        <a:t>26.5% </a:t>
                      </a:r>
                      <a:endParaRPr lang="en-US" sz="2000" b="1" dirty="0">
                        <a:effectLst/>
                        <a:latin typeface="Cambria"/>
                        <a:cs typeface="Cambria"/>
                      </a:endParaRPr>
                    </a:p>
                  </a:txBody>
                  <a:tcPr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round/>
                      <a:headEnd type="none" w="med" len="med"/>
                      <a:tailEnd type="none" w="med" len="med"/>
                    </a:lnT>
                    <a:lnB w="9525" cap="flat" cmpd="sng" algn="ctr">
                      <a:solidFill>
                        <a:srgbClr val="0066FF">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840">
                <a:tc>
                  <a:txBody>
                    <a:bodyPr/>
                    <a:lstStyle/>
                    <a:p>
                      <a:r>
                        <a:rPr lang="en-US" sz="1400">
                          <a:effectLst/>
                          <a:latin typeface="Cambria"/>
                          <a:cs typeface="Cambria"/>
                        </a:rPr>
                        <a:t>Improper Usage </a:t>
                      </a:r>
                      <a:endParaRPr lang="en-US" sz="2000">
                        <a:effectLst/>
                        <a:latin typeface="Cambria"/>
                        <a:cs typeface="Cambria"/>
                      </a:endParaRPr>
                    </a:p>
                  </a:txBody>
                  <a:tcPr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dirty="0">
                          <a:effectLst/>
                          <a:latin typeface="Cambria"/>
                          <a:cs typeface="Cambria"/>
                        </a:rPr>
                        <a:t>8,416 </a:t>
                      </a:r>
                      <a:endParaRPr lang="en-US" sz="2000" dirty="0">
                        <a:effectLst/>
                        <a:latin typeface="Cambria"/>
                        <a:cs typeface="Cambria"/>
                      </a:endParaRPr>
                    </a:p>
                  </a:txBody>
                  <a:tcPr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dirty="0">
                          <a:effectLst/>
                          <a:latin typeface="Cambria"/>
                          <a:cs typeface="Cambria"/>
                        </a:rPr>
                        <a:t>19.2% </a:t>
                      </a:r>
                      <a:endParaRPr lang="en-US" sz="2000" dirty="0">
                        <a:effectLst/>
                        <a:latin typeface="Cambria"/>
                        <a:cs typeface="Cambria"/>
                      </a:endParaRPr>
                    </a:p>
                  </a:txBody>
                  <a:tcPr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round/>
                      <a:headEnd type="none" w="med" len="med"/>
                      <a:tailEnd type="none" w="med" len="med"/>
                    </a:lnT>
                    <a:lnB w="9525" cap="flat" cmpd="sng" algn="ctr">
                      <a:solidFill>
                        <a:srgbClr val="0066FF">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400" dirty="0">
                          <a:effectLst/>
                          <a:latin typeface="Cambria"/>
                          <a:cs typeface="Cambria"/>
                        </a:rPr>
                        <a:t>Scans, Probes, </a:t>
                      </a:r>
                      <a:r>
                        <a:rPr lang="en-US" sz="1400" dirty="0" smtClean="0">
                          <a:effectLst/>
                          <a:latin typeface="Cambria"/>
                          <a:cs typeface="Cambria"/>
                        </a:rPr>
                        <a:t>and</a:t>
                      </a:r>
                    </a:p>
                    <a:p>
                      <a:r>
                        <a:rPr lang="en-US" sz="1400" dirty="0" smtClean="0">
                          <a:effectLst/>
                          <a:latin typeface="Cambria"/>
                          <a:cs typeface="Cambria"/>
                        </a:rPr>
                        <a:t>Attempted </a:t>
                      </a:r>
                      <a:r>
                        <a:rPr lang="en-US" sz="1400" dirty="0">
                          <a:effectLst/>
                          <a:latin typeface="Cambria"/>
                          <a:cs typeface="Cambria"/>
                        </a:rPr>
                        <a:t>Access </a:t>
                      </a:r>
                      <a:endParaRPr lang="en-US" sz="2000" dirty="0">
                        <a:effectLst/>
                        <a:latin typeface="Cambria"/>
                        <a:cs typeface="Cambria"/>
                      </a:endParaRPr>
                    </a:p>
                  </a:txBody>
                  <a:tcPr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a:effectLst/>
                          <a:latin typeface="Cambria"/>
                          <a:cs typeface="Cambria"/>
                        </a:rPr>
                        <a:t>2,942 </a:t>
                      </a:r>
                      <a:endParaRPr lang="en-US" sz="2000">
                        <a:effectLst/>
                        <a:latin typeface="Cambria"/>
                        <a:cs typeface="Cambria"/>
                      </a:endParaRPr>
                    </a:p>
                  </a:txBody>
                  <a:tcPr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dirty="0">
                          <a:effectLst/>
                          <a:latin typeface="Cambria"/>
                          <a:cs typeface="Cambria"/>
                        </a:rPr>
                        <a:t>6.7% </a:t>
                      </a:r>
                      <a:endParaRPr lang="en-US" sz="2000" dirty="0">
                        <a:effectLst/>
                        <a:latin typeface="Cambria"/>
                        <a:cs typeface="Cambria"/>
                      </a:endParaRPr>
                    </a:p>
                  </a:txBody>
                  <a:tcPr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round/>
                      <a:headEnd type="none" w="med" len="med"/>
                      <a:tailEnd type="none" w="med" len="med"/>
                    </a:lnT>
                    <a:lnB w="9525" cap="flat" cmpd="sng" algn="ctr">
                      <a:solidFill>
                        <a:srgbClr val="0066FF">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400" dirty="0">
                          <a:effectLst/>
                          <a:latin typeface="Cambria"/>
                          <a:cs typeface="Cambria"/>
                        </a:rPr>
                        <a:t>Under Investigation / Other </a:t>
                      </a:r>
                      <a:endParaRPr lang="en-US" sz="2000" dirty="0">
                        <a:effectLst/>
                        <a:latin typeface="Cambria"/>
                        <a:cs typeface="Cambria"/>
                      </a:endParaRPr>
                    </a:p>
                  </a:txBody>
                  <a:tcPr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dirty="0">
                          <a:effectLst/>
                          <a:latin typeface="Cambria"/>
                          <a:cs typeface="Cambria"/>
                        </a:rPr>
                        <a:t>13,890 </a:t>
                      </a:r>
                      <a:endParaRPr lang="en-US" sz="2000" dirty="0">
                        <a:effectLst/>
                        <a:latin typeface="Cambria"/>
                        <a:cs typeface="Cambria"/>
                      </a:endParaRPr>
                    </a:p>
                  </a:txBody>
                  <a:tcPr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p>
                      <a:r>
                        <a:rPr lang="en-US" sz="1400" dirty="0">
                          <a:effectLst/>
                          <a:latin typeface="Cambria"/>
                          <a:cs typeface="Cambria"/>
                        </a:rPr>
                        <a:t>31.6% </a:t>
                      </a:r>
                      <a:endParaRPr lang="en-US" sz="2000" dirty="0">
                        <a:effectLst/>
                        <a:latin typeface="Cambria"/>
                        <a:cs typeface="Cambria"/>
                      </a:endParaRPr>
                    </a:p>
                  </a:txBody>
                  <a:tcPr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round/>
                      <a:headEnd type="none" w="med" len="med"/>
                      <a:tailEnd type="none" w="med" len="me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09591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smtClean="0"/>
              <a:t>Sample Selection</a:t>
            </a:r>
            <a:endParaRPr lang="en-US" dirty="0"/>
          </a:p>
        </p:txBody>
      </p:sp>
      <p:sp>
        <p:nvSpPr>
          <p:cNvPr id="3" name="Content Placeholder 2"/>
          <p:cNvSpPr>
            <a:spLocks noGrp="1"/>
          </p:cNvSpPr>
          <p:nvPr>
            <p:ph idx="1"/>
          </p:nvPr>
        </p:nvSpPr>
        <p:spPr>
          <a:xfrm>
            <a:off x="628650" y="1323977"/>
            <a:ext cx="7886700" cy="4852986"/>
          </a:xfrm>
        </p:spPr>
        <p:txBody>
          <a:bodyPr>
            <a:normAutofit/>
          </a:bodyPr>
          <a:lstStyle/>
          <a:p>
            <a:pPr marL="0" indent="0">
              <a:buNone/>
            </a:pPr>
            <a:r>
              <a:rPr lang="en-US" dirty="0"/>
              <a:t>We selected ‘malicious code’ </a:t>
            </a:r>
            <a:r>
              <a:rPr lang="en-US" dirty="0" smtClean="0"/>
              <a:t>as the most </a:t>
            </a:r>
            <a:r>
              <a:rPr lang="en-US" dirty="0"/>
              <a:t>likely </a:t>
            </a:r>
            <a:r>
              <a:rPr lang="en-US" dirty="0" smtClean="0"/>
              <a:t>candidate </a:t>
            </a:r>
            <a:r>
              <a:rPr lang="en-US" dirty="0"/>
              <a:t>for </a:t>
            </a:r>
            <a:r>
              <a:rPr lang="en-US" dirty="0" smtClean="0"/>
              <a:t>compromises.</a:t>
            </a:r>
          </a:p>
          <a:p>
            <a:pPr lvl="1"/>
            <a:r>
              <a:rPr lang="en-US" dirty="0"/>
              <a:t>26 tickets from Malicious </a:t>
            </a:r>
            <a:r>
              <a:rPr lang="en-US" dirty="0" smtClean="0"/>
              <a:t>Code, </a:t>
            </a:r>
            <a:r>
              <a:rPr lang="en-US" dirty="0"/>
              <a:t>mostly with subcategory Virus/Trojan/Worm/Logic </a:t>
            </a:r>
            <a:r>
              <a:rPr lang="en-US" dirty="0" smtClean="0"/>
              <a:t>Bomb</a:t>
            </a:r>
          </a:p>
          <a:p>
            <a:endParaRPr lang="en-US" dirty="0"/>
          </a:p>
          <a:p>
            <a:pPr marL="0" indent="0">
              <a:buNone/>
            </a:pPr>
            <a:r>
              <a:rPr lang="en-US" dirty="0" smtClean="0"/>
              <a:t>We then threw in ‘investigation’ just to see…</a:t>
            </a:r>
          </a:p>
          <a:p>
            <a:pPr lvl="1"/>
            <a:r>
              <a:rPr lang="en-US" dirty="0"/>
              <a:t>11 tickets from </a:t>
            </a:r>
            <a:r>
              <a:rPr lang="en-US" dirty="0" smtClean="0"/>
              <a:t>investigation</a:t>
            </a:r>
            <a:endParaRPr lang="en-US" dirty="0"/>
          </a:p>
          <a:p>
            <a:pPr marL="0" indent="0">
              <a:buNone/>
            </a:pPr>
            <a:endParaRPr lang="en-US" dirty="0" smtClean="0"/>
          </a:p>
          <a:p>
            <a:pPr marL="0" indent="0">
              <a:buNone/>
            </a:pPr>
            <a:r>
              <a:rPr lang="en-US" dirty="0" smtClean="0"/>
              <a:t>Total sample </a:t>
            </a:r>
            <a:r>
              <a:rPr lang="en-US" dirty="0"/>
              <a:t>- 37 incident tickets</a:t>
            </a:r>
          </a:p>
          <a:p>
            <a:endParaRPr lang="en-US" dirty="0"/>
          </a:p>
        </p:txBody>
      </p:sp>
    </p:spTree>
    <p:extLst>
      <p:ext uri="{BB962C8B-B14F-4D97-AF65-F5344CB8AC3E}">
        <p14:creationId xmlns:p14="http://schemas.microsoft.com/office/powerpoint/2010/main" val="727526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smtClean="0"/>
              <a:t>Step 1 - Find Compromises</a:t>
            </a:r>
            <a:endParaRPr lang="en-US" dirty="0"/>
          </a:p>
        </p:txBody>
      </p:sp>
      <p:sp>
        <p:nvSpPr>
          <p:cNvPr id="3" name="Content Placeholder 2"/>
          <p:cNvSpPr>
            <a:spLocks noGrp="1"/>
          </p:cNvSpPr>
          <p:nvPr>
            <p:ph idx="1"/>
          </p:nvPr>
        </p:nvSpPr>
        <p:spPr>
          <a:xfrm>
            <a:off x="628650" y="1323977"/>
            <a:ext cx="7886700" cy="4852986"/>
          </a:xfrm>
        </p:spPr>
        <p:txBody>
          <a:bodyPr>
            <a:normAutofit/>
          </a:bodyPr>
          <a:lstStyle/>
          <a:p>
            <a:pPr marL="514350" indent="-514350">
              <a:buFont typeface="+mj-lt"/>
              <a:buAutoNum type="arabicPeriod"/>
            </a:pPr>
            <a:r>
              <a:rPr lang="en-US" dirty="0"/>
              <a:t>Was there a system compromise? </a:t>
            </a:r>
          </a:p>
          <a:p>
            <a:pPr lvl="1"/>
            <a:r>
              <a:rPr lang="en-US" dirty="0"/>
              <a:t>Are we even encountering system compromises in the same way as Broad Street?</a:t>
            </a:r>
          </a:p>
          <a:p>
            <a:pPr lvl="1"/>
            <a:r>
              <a:rPr lang="en-US" dirty="0">
                <a:solidFill>
                  <a:srgbClr val="FF0000"/>
                </a:solidFill>
              </a:rPr>
              <a:t>Answer: </a:t>
            </a:r>
            <a:r>
              <a:rPr lang="en-US" dirty="0" smtClean="0">
                <a:solidFill>
                  <a:srgbClr val="FF0000"/>
                </a:solidFill>
              </a:rPr>
              <a:t>Similar </a:t>
            </a:r>
            <a:r>
              <a:rPr lang="en-US" dirty="0">
                <a:solidFill>
                  <a:srgbClr val="FF0000"/>
                </a:solidFill>
              </a:rPr>
              <a:t>to Broad Street</a:t>
            </a:r>
          </a:p>
          <a:p>
            <a:pPr marL="457200" indent="-457200">
              <a:buFont typeface="+mj-lt"/>
              <a:buAutoNum type="arabicPeriod"/>
            </a:pPr>
            <a:r>
              <a:rPr lang="en-US" dirty="0"/>
              <a:t>How are </a:t>
            </a:r>
            <a:r>
              <a:rPr lang="en-US" dirty="0" smtClean="0"/>
              <a:t>compromises being </a:t>
            </a:r>
            <a:r>
              <a:rPr lang="en-US" dirty="0"/>
              <a:t>reported to us?</a:t>
            </a:r>
          </a:p>
          <a:p>
            <a:pPr lvl="1"/>
            <a:r>
              <a:rPr lang="en-US" dirty="0"/>
              <a:t>1 per ticket? </a:t>
            </a:r>
            <a:r>
              <a:rPr lang="en-US" dirty="0" smtClean="0"/>
              <a:t>Other </a:t>
            </a:r>
            <a:r>
              <a:rPr lang="en-US" dirty="0"/>
              <a:t>structure? </a:t>
            </a:r>
          </a:p>
          <a:p>
            <a:pPr lvl="1"/>
            <a:r>
              <a:rPr lang="en-US" dirty="0">
                <a:solidFill>
                  <a:srgbClr val="FF0000"/>
                </a:solidFill>
              </a:rPr>
              <a:t>Answer: </a:t>
            </a:r>
            <a:r>
              <a:rPr lang="en-US" dirty="0" smtClean="0">
                <a:solidFill>
                  <a:srgbClr val="FF0000"/>
                </a:solidFill>
              </a:rPr>
              <a:t>Multiple </a:t>
            </a:r>
            <a:r>
              <a:rPr lang="en-US" dirty="0">
                <a:solidFill>
                  <a:srgbClr val="FF0000"/>
                </a:solidFill>
              </a:rPr>
              <a:t>compromises per ticket</a:t>
            </a:r>
          </a:p>
          <a:p>
            <a:pPr marL="457200" indent="-457200">
              <a:buFont typeface="+mj-lt"/>
              <a:buAutoNum type="arabicPeriod"/>
            </a:pPr>
            <a:r>
              <a:rPr lang="en-US" dirty="0"/>
              <a:t>Will we find ‘compromises’ in tickets that do not have a ‘malicious code’ label?</a:t>
            </a:r>
          </a:p>
          <a:p>
            <a:pPr lvl="1"/>
            <a:r>
              <a:rPr lang="en-US" dirty="0">
                <a:solidFill>
                  <a:srgbClr val="FF0000"/>
                </a:solidFill>
              </a:rPr>
              <a:t>Answer: </a:t>
            </a:r>
            <a:r>
              <a:rPr lang="en-US" dirty="0" smtClean="0">
                <a:solidFill>
                  <a:srgbClr val="FF0000"/>
                </a:solidFill>
              </a:rPr>
              <a:t>Yes, surprise!</a:t>
            </a:r>
            <a:endParaRPr lang="en-US" dirty="0">
              <a:solidFill>
                <a:srgbClr val="FF0000"/>
              </a:solidFill>
            </a:endParaRPr>
          </a:p>
        </p:txBody>
      </p:sp>
    </p:spTree>
    <p:extLst>
      <p:ext uri="{BB962C8B-B14F-4D97-AF65-F5344CB8AC3E}">
        <p14:creationId xmlns:p14="http://schemas.microsoft.com/office/powerpoint/2010/main" val="3632346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smtClean="0"/>
              <a:t>System Compromise Results</a:t>
            </a:r>
            <a:endParaRPr lang="en-US" dirty="0"/>
          </a:p>
        </p:txBody>
      </p:sp>
      <p:sp>
        <p:nvSpPr>
          <p:cNvPr id="6" name="Rectangle 5"/>
          <p:cNvSpPr/>
          <p:nvPr/>
        </p:nvSpPr>
        <p:spPr>
          <a:xfrm>
            <a:off x="457200" y="1097588"/>
            <a:ext cx="8153400" cy="1015663"/>
          </a:xfrm>
          <a:prstGeom prst="rect">
            <a:avLst/>
          </a:prstGeom>
        </p:spPr>
        <p:txBody>
          <a:bodyPr wrap="square">
            <a:spAutoFit/>
          </a:bodyPr>
          <a:lstStyle/>
          <a:p>
            <a:pPr algn="ctr"/>
            <a:r>
              <a:rPr lang="en-US" sz="2000" dirty="0" smtClean="0"/>
              <a:t>Out of 37 total tickets,</a:t>
            </a:r>
          </a:p>
          <a:p>
            <a:pPr algn="ctr"/>
            <a:r>
              <a:rPr lang="en-US" sz="2000" dirty="0" smtClean="0"/>
              <a:t>25 reported at least one compromise, for a total of</a:t>
            </a:r>
          </a:p>
          <a:p>
            <a:pPr algn="ctr"/>
            <a:r>
              <a:rPr lang="en-US" sz="2000" dirty="0" smtClean="0"/>
              <a:t>36 compromised systems.</a:t>
            </a:r>
            <a:endParaRPr lang="en-US" sz="2000" dirty="0"/>
          </a:p>
        </p:txBody>
      </p:sp>
      <p:graphicFrame>
        <p:nvGraphicFramePr>
          <p:cNvPr id="7" name="Chart 6"/>
          <p:cNvGraphicFramePr/>
          <p:nvPr>
            <p:extLst>
              <p:ext uri="{D42A27DB-BD31-4B8C-83A1-F6EECF244321}">
                <p14:modId xmlns:p14="http://schemas.microsoft.com/office/powerpoint/2010/main" val="2028013614"/>
              </p:ext>
            </p:extLst>
          </p:nvPr>
        </p:nvGraphicFramePr>
        <p:xfrm>
          <a:off x="990600" y="2270710"/>
          <a:ext cx="7239000"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310636" y="6112970"/>
            <a:ext cx="4283182" cy="307777"/>
          </a:xfrm>
          <a:prstGeom prst="rect">
            <a:avLst/>
          </a:prstGeom>
        </p:spPr>
        <p:txBody>
          <a:bodyPr wrap="square">
            <a:spAutoFit/>
          </a:bodyPr>
          <a:lstStyle/>
          <a:p>
            <a:r>
              <a:rPr lang="en-US" sz="1400" dirty="0" smtClean="0"/>
              <a:t>* Linked to other tickets in other categories</a:t>
            </a:r>
            <a:endParaRPr lang="en-US" sz="1400" dirty="0"/>
          </a:p>
        </p:txBody>
      </p:sp>
    </p:spTree>
    <p:extLst>
      <p:ext uri="{BB962C8B-B14F-4D97-AF65-F5344CB8AC3E}">
        <p14:creationId xmlns:p14="http://schemas.microsoft.com/office/powerpoint/2010/main" val="3546032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a:t>Step 2 - Categorize Compromises</a:t>
            </a:r>
          </a:p>
        </p:txBody>
      </p:sp>
      <p:sp>
        <p:nvSpPr>
          <p:cNvPr id="3" name="Content Placeholder 2"/>
          <p:cNvSpPr>
            <a:spLocks noGrp="1"/>
          </p:cNvSpPr>
          <p:nvPr>
            <p:ph idx="1"/>
          </p:nvPr>
        </p:nvSpPr>
        <p:spPr>
          <a:xfrm>
            <a:off x="628650" y="1323977"/>
            <a:ext cx="7886700" cy="4852986"/>
          </a:xfrm>
        </p:spPr>
        <p:txBody>
          <a:bodyPr>
            <a:normAutofit/>
          </a:bodyPr>
          <a:lstStyle/>
          <a:p>
            <a:pPr marL="514350" indent="-514350">
              <a:buFont typeface="+mj-lt"/>
              <a:buAutoNum type="arabicPeriod"/>
            </a:pPr>
            <a:r>
              <a:rPr lang="en-US" dirty="0"/>
              <a:t>Follow the taxonomy and consult the Broad Street training </a:t>
            </a:r>
            <a:r>
              <a:rPr lang="en-US" dirty="0" smtClean="0"/>
              <a:t>materials.</a:t>
            </a:r>
            <a:endParaRPr lang="en-US" dirty="0"/>
          </a:p>
          <a:p>
            <a:pPr marL="457200" lvl="1" indent="0">
              <a:buNone/>
            </a:pPr>
            <a:endParaRPr lang="en-US" dirty="0"/>
          </a:p>
          <a:p>
            <a:pPr marL="514350" indent="-514350">
              <a:buFont typeface="+mj-lt"/>
              <a:buAutoNum type="arabicPeriod"/>
            </a:pPr>
            <a:r>
              <a:rPr lang="en-US" dirty="0"/>
              <a:t>Find information in Malware catalogues, threat reports, </a:t>
            </a:r>
            <a:r>
              <a:rPr lang="en-US" dirty="0" smtClean="0"/>
              <a:t>behavior analysis summaries, vendor patch information, NVD, etc</a:t>
            </a:r>
            <a:r>
              <a:rPr lang="en-US" dirty="0"/>
              <a:t>.</a:t>
            </a:r>
          </a:p>
          <a:p>
            <a:pPr marL="457200" indent="-457200">
              <a:buFont typeface="+mj-lt"/>
              <a:buAutoNum type="arabicPeriod"/>
            </a:pPr>
            <a:endParaRPr lang="en-US" dirty="0"/>
          </a:p>
          <a:p>
            <a:pPr marL="457200" indent="-457200">
              <a:buFont typeface="+mj-lt"/>
              <a:buAutoNum type="arabicPeriod"/>
            </a:pPr>
            <a:r>
              <a:rPr lang="en-US" dirty="0" smtClean="0"/>
              <a:t>When vulnerabilities are involved, </a:t>
            </a:r>
            <a:r>
              <a:rPr lang="en-US" dirty="0"/>
              <a:t>follow the </a:t>
            </a:r>
            <a:r>
              <a:rPr lang="en-US" dirty="0" smtClean="0"/>
              <a:t>Broad Street Vulnerability Sub-Process.</a:t>
            </a:r>
            <a:endParaRPr lang="en-US" dirty="0"/>
          </a:p>
        </p:txBody>
      </p:sp>
    </p:spTree>
    <p:extLst>
      <p:ext uri="{BB962C8B-B14F-4D97-AF65-F5344CB8AC3E}">
        <p14:creationId xmlns:p14="http://schemas.microsoft.com/office/powerpoint/2010/main" val="3222005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smtClean="0"/>
              <a:t>Broad Street Categorization Results</a:t>
            </a:r>
            <a:endParaRPr lang="en-US" dirty="0"/>
          </a:p>
        </p:txBody>
      </p:sp>
      <p:graphicFrame>
        <p:nvGraphicFramePr>
          <p:cNvPr id="5" name="Chart 4"/>
          <p:cNvGraphicFramePr/>
          <p:nvPr>
            <p:extLst>
              <p:ext uri="{D42A27DB-BD31-4B8C-83A1-F6EECF244321}">
                <p14:modId xmlns:p14="http://schemas.microsoft.com/office/powerpoint/2010/main" val="2117307889"/>
              </p:ext>
            </p:extLst>
          </p:nvPr>
        </p:nvGraphicFramePr>
        <p:xfrm>
          <a:off x="533400" y="2514600"/>
          <a:ext cx="7772400" cy="32766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228600" y="1271826"/>
            <a:ext cx="8458200" cy="707886"/>
          </a:xfrm>
          <a:prstGeom prst="rect">
            <a:avLst/>
          </a:prstGeom>
        </p:spPr>
        <p:txBody>
          <a:bodyPr wrap="square">
            <a:spAutoFit/>
          </a:bodyPr>
          <a:lstStyle/>
          <a:p>
            <a:pPr algn="ctr"/>
            <a:r>
              <a:rPr lang="en-US" sz="2000" dirty="0"/>
              <a:t>A</a:t>
            </a:r>
            <a:r>
              <a:rPr lang="en-US" sz="2000" dirty="0" smtClean="0"/>
              <a:t>ble </a:t>
            </a:r>
            <a:r>
              <a:rPr lang="en-US" sz="2000" dirty="0"/>
              <a:t>to apply Broad </a:t>
            </a:r>
            <a:r>
              <a:rPr lang="en-US" sz="2000" dirty="0" smtClean="0"/>
              <a:t>Street to 72% of tickets with compromises</a:t>
            </a:r>
          </a:p>
          <a:p>
            <a:pPr algn="ctr"/>
            <a:r>
              <a:rPr lang="en-US" sz="2000" dirty="0" smtClean="0"/>
              <a:t>(with some assumptions)</a:t>
            </a:r>
            <a:endParaRPr lang="en-US" sz="2000" dirty="0"/>
          </a:p>
        </p:txBody>
      </p:sp>
    </p:spTree>
    <p:extLst>
      <p:ext uri="{BB962C8B-B14F-4D97-AF65-F5344CB8AC3E}">
        <p14:creationId xmlns:p14="http://schemas.microsoft.com/office/powerpoint/2010/main" val="28213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smtClean="0"/>
              <a:t>Causes of System Compromises</a:t>
            </a:r>
            <a:endParaRPr lang="en-US" dirty="0"/>
          </a:p>
        </p:txBody>
      </p:sp>
      <p:sp>
        <p:nvSpPr>
          <p:cNvPr id="17" name="Rectangle 16"/>
          <p:cNvSpPr/>
          <p:nvPr/>
        </p:nvSpPr>
        <p:spPr>
          <a:xfrm>
            <a:off x="858594" y="1685450"/>
            <a:ext cx="3408991" cy="27699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30000" noProof="0" dirty="0" smtClean="0">
                <a:ln>
                  <a:noFill/>
                </a:ln>
                <a:solidFill>
                  <a:sysClr val="windowText" lastClr="000000"/>
                </a:solidFill>
                <a:effectLst/>
                <a:uLnTx/>
                <a:uFillTx/>
              </a:rPr>
              <a:t>Causes of Compromises</a:t>
            </a:r>
            <a:endParaRPr kumimoji="0" lang="en-US" sz="1800" b="1" i="0" u="none" strike="noStrike" kern="0" cap="none" spc="0" normalizeH="0" baseline="30000" noProof="0" dirty="0">
              <a:ln>
                <a:noFill/>
              </a:ln>
              <a:solidFill>
                <a:sysClr val="windowText" lastClr="000000"/>
              </a:solidFill>
              <a:effectLst/>
              <a:uLnTx/>
              <a:uFillTx/>
            </a:endParaRPr>
          </a:p>
        </p:txBody>
      </p:sp>
      <p:sp>
        <p:nvSpPr>
          <p:cNvPr id="18" name="Rectangle 17"/>
          <p:cNvSpPr/>
          <p:nvPr/>
        </p:nvSpPr>
        <p:spPr>
          <a:xfrm>
            <a:off x="5201994" y="1685450"/>
            <a:ext cx="3408991" cy="27699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30000" noProof="0" dirty="0" smtClean="0">
                <a:ln>
                  <a:noFill/>
                </a:ln>
                <a:solidFill>
                  <a:sysClr val="windowText" lastClr="000000"/>
                </a:solidFill>
                <a:effectLst/>
                <a:uLnTx/>
                <a:uFillTx/>
              </a:rPr>
              <a:t>But Are They Zero Day?</a:t>
            </a:r>
            <a:endParaRPr kumimoji="0" lang="en-US" sz="1800" b="1" i="0" u="none" strike="noStrike" kern="0" cap="none" spc="0" normalizeH="0" baseline="30000" noProof="0" dirty="0">
              <a:ln>
                <a:noFill/>
              </a:ln>
              <a:solidFill>
                <a:sysClr val="windowText" lastClr="000000"/>
              </a:solidFill>
              <a:effectLst/>
              <a:uLnTx/>
              <a:uFillTx/>
            </a:endParaRPr>
          </a:p>
        </p:txBody>
      </p:sp>
      <p:sp>
        <p:nvSpPr>
          <p:cNvPr id="19" name="TextBox 18"/>
          <p:cNvSpPr txBox="1"/>
          <p:nvPr/>
        </p:nvSpPr>
        <p:spPr>
          <a:xfrm>
            <a:off x="343285" y="5566550"/>
            <a:ext cx="8382000" cy="307777"/>
          </a:xfrm>
          <a:prstGeom prst="rect">
            <a:avLst/>
          </a:prstGeom>
          <a:noFill/>
          <a:ln>
            <a:solidFill>
              <a:srgbClr val="0066FF"/>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Findings</a:t>
            </a:r>
            <a:r>
              <a:rPr lang="en-US" sz="1400" kern="0" dirty="0" smtClean="0">
                <a:solidFill>
                  <a:sysClr val="windowText" lastClr="000000"/>
                </a:solidFill>
              </a:rPr>
              <a:t>: Lots of u</a:t>
            </a:r>
            <a:r>
              <a:rPr kumimoji="0" lang="en-US" sz="1400" b="0" i="0" u="none" strike="noStrike" kern="0" cap="none" spc="0" normalizeH="0" baseline="0" noProof="0" dirty="0" err="1" smtClean="0">
                <a:ln>
                  <a:noFill/>
                </a:ln>
                <a:solidFill>
                  <a:sysClr val="windowText" lastClr="000000"/>
                </a:solidFill>
                <a:effectLst/>
                <a:uLnTx/>
                <a:uFillTx/>
              </a:rPr>
              <a:t>ser</a:t>
            </a:r>
            <a:r>
              <a:rPr kumimoji="0" lang="en-US" sz="1400" b="0" i="0" u="none" strike="noStrike" kern="0" cap="none" spc="0" normalizeH="0" baseline="0" noProof="0" dirty="0" smtClean="0">
                <a:ln>
                  <a:noFill/>
                </a:ln>
                <a:solidFill>
                  <a:sysClr val="windowText" lastClr="000000"/>
                </a:solidFill>
                <a:effectLst/>
                <a:uLnTx/>
                <a:uFillTx/>
              </a:rPr>
              <a:t> interaction</a:t>
            </a:r>
            <a:r>
              <a:rPr lang="en-US" sz="1400" kern="0" dirty="0">
                <a:solidFill>
                  <a:sysClr val="windowText" lastClr="000000"/>
                </a:solidFill>
              </a:rPr>
              <a:t>;</a:t>
            </a:r>
            <a:r>
              <a:rPr kumimoji="0" lang="en-US" sz="1400" b="0" i="0" u="none" strike="noStrike" kern="0" cap="none" spc="0" normalizeH="0" noProof="0" dirty="0" smtClean="0">
                <a:ln>
                  <a:noFill/>
                </a:ln>
                <a:solidFill>
                  <a:sysClr val="windowText" lastClr="000000"/>
                </a:solidFill>
                <a:effectLst/>
                <a:uLnTx/>
                <a:uFillTx/>
              </a:rPr>
              <a:t> lots of d</a:t>
            </a:r>
            <a:r>
              <a:rPr kumimoji="0" lang="en-US" sz="1400" b="0" i="0" u="none" strike="noStrike" kern="0" cap="none" spc="0" normalizeH="0" baseline="0" noProof="0" dirty="0" smtClean="0">
                <a:ln>
                  <a:noFill/>
                </a:ln>
                <a:solidFill>
                  <a:sysClr val="windowText" lastClr="000000"/>
                </a:solidFill>
                <a:effectLst/>
                <a:uLnTx/>
                <a:uFillTx/>
              </a:rPr>
              <a:t>eception, and</a:t>
            </a:r>
            <a:r>
              <a:rPr kumimoji="0" lang="en-US" sz="1400" b="0" i="0" u="none" strike="noStrike" kern="0" cap="none" spc="0" normalizeH="0" noProof="0" dirty="0" smtClean="0">
                <a:ln>
                  <a:noFill/>
                </a:ln>
                <a:solidFill>
                  <a:sysClr val="windowText" lastClr="000000"/>
                </a:solidFill>
                <a:effectLst/>
                <a:uLnTx/>
                <a:uFillTx/>
              </a:rPr>
              <a:t> lots of e</a:t>
            </a:r>
            <a:r>
              <a:rPr kumimoji="0" lang="en-US" sz="1400" b="0" i="0" u="none" strike="noStrike" kern="0" cap="none" spc="0" normalizeH="0" baseline="0" noProof="0" dirty="0" smtClean="0">
                <a:ln>
                  <a:noFill/>
                </a:ln>
                <a:solidFill>
                  <a:sysClr val="windowText" lastClr="000000"/>
                </a:solidFill>
                <a:effectLst/>
                <a:uLnTx/>
                <a:uFillTx/>
              </a:rPr>
              <a:t>xploits.</a:t>
            </a:r>
            <a:r>
              <a:rPr kumimoji="0" lang="en-US" sz="1400" b="0" i="0" u="none" strike="noStrike" kern="0" cap="none" spc="0" normalizeH="0" noProof="0" dirty="0" smtClean="0">
                <a:ln>
                  <a:noFill/>
                </a:ln>
                <a:solidFill>
                  <a:sysClr val="windowText" lastClr="000000"/>
                </a:solidFill>
                <a:effectLst/>
                <a:uLnTx/>
                <a:uFillTx/>
              </a:rPr>
              <a:t> </a:t>
            </a:r>
            <a:r>
              <a:rPr kumimoji="0" lang="en-US" sz="1400" b="0" i="0" u="none" strike="noStrike" kern="0" cap="none" spc="0" normalizeH="0" baseline="0" noProof="0" dirty="0" smtClean="0">
                <a:ln>
                  <a:noFill/>
                </a:ln>
                <a:solidFill>
                  <a:sysClr val="windowText" lastClr="000000"/>
                </a:solidFill>
                <a:effectLst/>
                <a:uLnTx/>
                <a:uFillTx/>
              </a:rPr>
              <a:t>Zero Day is complicated…</a:t>
            </a:r>
            <a:endParaRPr kumimoji="0" lang="en-US" sz="1400" b="0" i="0" u="none" strike="noStrike" kern="0" cap="none" spc="0" normalizeH="0" baseline="0" noProof="0" dirty="0">
              <a:ln>
                <a:noFill/>
              </a:ln>
              <a:solidFill>
                <a:sysClr val="windowText" lastClr="000000"/>
              </a:solidFill>
              <a:effectLst/>
              <a:uLnTx/>
              <a:uFillTx/>
            </a:endParaRPr>
          </a:p>
        </p:txBody>
      </p:sp>
      <p:graphicFrame>
        <p:nvGraphicFramePr>
          <p:cNvPr id="20" name="Table 19"/>
          <p:cNvGraphicFramePr>
            <a:graphicFrameLocks noGrp="1"/>
          </p:cNvGraphicFramePr>
          <p:nvPr>
            <p:extLst>
              <p:ext uri="{D42A27DB-BD31-4B8C-83A1-F6EECF244321}">
                <p14:modId xmlns:p14="http://schemas.microsoft.com/office/powerpoint/2010/main" val="726530913"/>
              </p:ext>
            </p:extLst>
          </p:nvPr>
        </p:nvGraphicFramePr>
        <p:xfrm>
          <a:off x="343285" y="1942407"/>
          <a:ext cx="4531676" cy="3246120"/>
        </p:xfrm>
        <a:graphic>
          <a:graphicData uri="http://schemas.openxmlformats.org/drawingml/2006/table">
            <a:tbl>
              <a:tblPr firstRow="1" bandRow="1"/>
              <a:tblGrid>
                <a:gridCol w="1016000"/>
                <a:gridCol w="1838960"/>
                <a:gridCol w="939034"/>
                <a:gridCol w="737682"/>
              </a:tblGrid>
              <a:tr h="370840">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a:spcBef>
                          <a:spcPts val="0"/>
                        </a:spcBef>
                        <a:spcAft>
                          <a:spcPts val="0"/>
                        </a:spcAft>
                      </a:pPr>
                      <a:r>
                        <a:rPr lang="en-US" sz="1000" b="1" dirty="0">
                          <a:solidFill>
                            <a:srgbClr val="FFFFFF"/>
                          </a:solidFill>
                          <a:effectLst/>
                          <a:latin typeface="Cambria"/>
                          <a:ea typeface="ＭＳ 明朝"/>
                          <a:cs typeface="Times New Roman"/>
                        </a:rPr>
                        <a:t>Broad Street </a:t>
                      </a:r>
                      <a:r>
                        <a:rPr lang="en-US" sz="1000" b="1" dirty="0" smtClean="0">
                          <a:solidFill>
                            <a:srgbClr val="FFFFFF"/>
                          </a:solidFill>
                          <a:effectLst/>
                          <a:latin typeface="Cambria"/>
                          <a:ea typeface="ＭＳ 明朝"/>
                          <a:cs typeface="Times New Roman"/>
                        </a:rPr>
                        <a:t>Category </a:t>
                      </a:r>
                      <a:endParaRPr lang="en-US" sz="1200" dirty="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0066F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a:spcBef>
                          <a:spcPts val="0"/>
                        </a:spcBef>
                        <a:spcAft>
                          <a:spcPts val="0"/>
                        </a:spcAft>
                      </a:pPr>
                      <a:r>
                        <a:rPr lang="en-US" sz="1000" b="1" dirty="0">
                          <a:solidFill>
                            <a:srgbClr val="FFFFFF"/>
                          </a:solidFill>
                          <a:effectLst/>
                          <a:latin typeface="Cambria"/>
                          <a:ea typeface="ＭＳ 明朝"/>
                          <a:cs typeface="Times New Roman"/>
                        </a:rPr>
                        <a:t>Broad Street Path</a:t>
                      </a:r>
                      <a:endParaRPr lang="en-US" sz="1200" dirty="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0066F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algn="ctr">
                        <a:spcBef>
                          <a:spcPts val="0"/>
                        </a:spcBef>
                        <a:spcAft>
                          <a:spcPts val="0"/>
                        </a:spcAft>
                      </a:pPr>
                      <a:r>
                        <a:rPr lang="en-US" sz="1000" b="1">
                          <a:solidFill>
                            <a:srgbClr val="FFFFFF"/>
                          </a:solidFill>
                          <a:effectLst/>
                          <a:latin typeface="Cambria"/>
                          <a:ea typeface="ＭＳ 明朝"/>
                          <a:cs typeface="Times New Roman"/>
                        </a:rPr>
                        <a:t>Compromises</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0066F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algn="ctr">
                        <a:spcBef>
                          <a:spcPts val="0"/>
                        </a:spcBef>
                        <a:spcAft>
                          <a:spcPts val="0"/>
                        </a:spcAft>
                      </a:pPr>
                      <a:r>
                        <a:rPr lang="en-US" sz="1000" b="1" dirty="0">
                          <a:solidFill>
                            <a:srgbClr val="FFFFFF"/>
                          </a:solidFill>
                          <a:effectLst/>
                          <a:latin typeface="Cambria"/>
                          <a:ea typeface="ＭＳ 明朝"/>
                          <a:cs typeface="Times New Roman"/>
                        </a:rPr>
                        <a:t>% of Total</a:t>
                      </a:r>
                      <a:endParaRPr lang="en-US" sz="1200"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0066FF"/>
                    </a:solidFill>
                  </a:tcPr>
                </a:tc>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dirty="0">
                          <a:effectLst/>
                          <a:latin typeface="Cambria"/>
                          <a:ea typeface="ＭＳ 明朝"/>
                          <a:cs typeface="Times New Roman"/>
                        </a:rPr>
                        <a:t>12 Socially Engineered </a:t>
                      </a:r>
                      <a:r>
                        <a:rPr lang="en-US" sz="1000" dirty="0" err="1">
                          <a:effectLst/>
                          <a:latin typeface="Cambria"/>
                          <a:ea typeface="ＭＳ 明朝"/>
                          <a:cs typeface="Times New Roman"/>
                        </a:rPr>
                        <a:t>Vuln</a:t>
                      </a:r>
                      <a:r>
                        <a:rPr lang="en-US" sz="1000" dirty="0">
                          <a:effectLst/>
                          <a:latin typeface="Cambria"/>
                          <a:ea typeface="ＭＳ 明朝"/>
                          <a:cs typeface="Times New Roman"/>
                        </a:rPr>
                        <a:t>.</a:t>
                      </a:r>
                      <a:endParaRPr lang="en-US" sz="1200" dirty="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dirty="0">
                          <a:effectLst/>
                          <a:latin typeface="Cambria"/>
                          <a:ea typeface="ＭＳ 明朝"/>
                          <a:cs typeface="Times New Roman"/>
                        </a:rPr>
                        <a:t>1. User Interaction? = Yes</a:t>
                      </a:r>
                      <a:endParaRPr lang="en-US" sz="1200" dirty="0">
                        <a:effectLst/>
                        <a:latin typeface="Cambria"/>
                        <a:ea typeface="ＭＳ 明朝"/>
                        <a:cs typeface="Times New Roman"/>
                      </a:endParaRPr>
                    </a:p>
                    <a:p>
                      <a:pPr marL="0" marR="0">
                        <a:spcBef>
                          <a:spcPts val="0"/>
                        </a:spcBef>
                        <a:spcAft>
                          <a:spcPts val="0"/>
                        </a:spcAft>
                      </a:pPr>
                      <a:r>
                        <a:rPr lang="en-US" sz="1000" dirty="0">
                          <a:effectLst/>
                          <a:latin typeface="Cambria"/>
                          <a:ea typeface="ＭＳ 明朝"/>
                          <a:cs typeface="Times New Roman"/>
                        </a:rPr>
                        <a:t>2. Deception? = Yes</a:t>
                      </a:r>
                      <a:endParaRPr lang="en-US" sz="1200" dirty="0">
                        <a:effectLst/>
                        <a:latin typeface="Cambria"/>
                        <a:ea typeface="ＭＳ 明朝"/>
                        <a:cs typeface="Times New Roman"/>
                      </a:endParaRPr>
                    </a:p>
                    <a:p>
                      <a:pPr marL="0" marR="0">
                        <a:spcBef>
                          <a:spcPts val="0"/>
                        </a:spcBef>
                        <a:spcAft>
                          <a:spcPts val="0"/>
                        </a:spcAft>
                      </a:pPr>
                      <a:r>
                        <a:rPr lang="en-US" sz="1000" dirty="0">
                          <a:effectLst/>
                          <a:latin typeface="Cambria"/>
                          <a:ea typeface="ＭＳ 明朝"/>
                          <a:cs typeface="Times New Roman"/>
                        </a:rPr>
                        <a:t>3. User Intent to run? = No</a:t>
                      </a:r>
                      <a:endParaRPr lang="en-US" sz="1200" dirty="0">
                        <a:effectLst/>
                        <a:latin typeface="Cambria"/>
                        <a:ea typeface="ＭＳ 明朝"/>
                        <a:cs typeface="Times New Roman"/>
                      </a:endParaRPr>
                    </a:p>
                    <a:p>
                      <a:pPr marL="0" marR="0">
                        <a:spcBef>
                          <a:spcPts val="0"/>
                        </a:spcBef>
                        <a:spcAft>
                          <a:spcPts val="0"/>
                        </a:spcAft>
                      </a:pPr>
                      <a:r>
                        <a:rPr lang="en-US" sz="1000" dirty="0">
                          <a:effectLst/>
                          <a:latin typeface="Cambria"/>
                          <a:ea typeface="ＭＳ 明朝"/>
                          <a:cs typeface="Times New Roman"/>
                        </a:rPr>
                        <a:t>4. Used Exploit? = Yes</a:t>
                      </a:r>
                      <a:endParaRPr lang="en-US" sz="1200" dirty="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23</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64%</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13 User Interaction Vuln.</a:t>
                      </a:r>
                      <a:endParaRPr lang="en-US" sz="120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1. User Interaction? = Yes</a:t>
                      </a:r>
                      <a:endParaRPr lang="en-US" sz="1200">
                        <a:effectLst/>
                        <a:latin typeface="Cambria"/>
                        <a:ea typeface="ＭＳ 明朝"/>
                        <a:cs typeface="Times New Roman"/>
                      </a:endParaRPr>
                    </a:p>
                    <a:p>
                      <a:pPr marL="0" marR="0">
                        <a:spcBef>
                          <a:spcPts val="0"/>
                        </a:spcBef>
                        <a:spcAft>
                          <a:spcPts val="0"/>
                        </a:spcAft>
                      </a:pPr>
                      <a:r>
                        <a:rPr lang="en-US" sz="1000">
                          <a:effectLst/>
                          <a:latin typeface="Cambria"/>
                          <a:ea typeface="ＭＳ 明朝"/>
                          <a:cs typeface="Times New Roman"/>
                        </a:rPr>
                        <a:t>2. Deception? = No</a:t>
                      </a:r>
                      <a:endParaRPr lang="en-US" sz="1200">
                        <a:effectLst/>
                        <a:latin typeface="Cambria"/>
                        <a:ea typeface="ＭＳ 明朝"/>
                        <a:cs typeface="Times New Roman"/>
                      </a:endParaRPr>
                    </a:p>
                    <a:p>
                      <a:pPr marL="0" marR="0">
                        <a:spcBef>
                          <a:spcPts val="0"/>
                        </a:spcBef>
                        <a:spcAft>
                          <a:spcPts val="0"/>
                        </a:spcAft>
                      </a:pPr>
                      <a:r>
                        <a:rPr lang="en-US" sz="1000">
                          <a:effectLst/>
                          <a:latin typeface="Cambria"/>
                          <a:ea typeface="ＭＳ 明朝"/>
                          <a:cs typeface="Times New Roman"/>
                        </a:rPr>
                        <a:t>5. Used Exploit? = Yes</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3</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8%</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User Tricked into Running Software</a:t>
                      </a:r>
                      <a:endParaRPr lang="en-US" sz="120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1. User Interaction? = Yes</a:t>
                      </a:r>
                      <a:endParaRPr lang="en-US" sz="1200">
                        <a:effectLst/>
                        <a:latin typeface="Cambria"/>
                        <a:ea typeface="ＭＳ 明朝"/>
                        <a:cs typeface="Times New Roman"/>
                      </a:endParaRPr>
                    </a:p>
                    <a:p>
                      <a:pPr marL="0" marR="0">
                        <a:spcBef>
                          <a:spcPts val="0"/>
                        </a:spcBef>
                        <a:spcAft>
                          <a:spcPts val="0"/>
                        </a:spcAft>
                      </a:pPr>
                      <a:r>
                        <a:rPr lang="en-US" sz="1000">
                          <a:effectLst/>
                          <a:latin typeface="Cambria"/>
                          <a:ea typeface="ＭＳ 明朝"/>
                          <a:cs typeface="Times New Roman"/>
                        </a:rPr>
                        <a:t>2. Deception? = Yes</a:t>
                      </a:r>
                      <a:endParaRPr lang="en-US" sz="1200">
                        <a:effectLst/>
                        <a:latin typeface="Cambria"/>
                        <a:ea typeface="ＭＳ 明朝"/>
                        <a:cs typeface="Times New Roman"/>
                      </a:endParaRPr>
                    </a:p>
                    <a:p>
                      <a:pPr marL="0" marR="0">
                        <a:spcBef>
                          <a:spcPts val="0"/>
                        </a:spcBef>
                        <a:spcAft>
                          <a:spcPts val="0"/>
                        </a:spcAft>
                      </a:pPr>
                      <a:r>
                        <a:rPr lang="en-US" sz="1000">
                          <a:effectLst/>
                          <a:latin typeface="Cambria"/>
                          <a:ea typeface="ＭＳ 明朝"/>
                          <a:cs typeface="Times New Roman"/>
                        </a:rPr>
                        <a:t>3. User Intent to run? = Yes</a:t>
                      </a:r>
                      <a:endParaRPr lang="en-US" sz="1200">
                        <a:effectLst/>
                        <a:latin typeface="Cambria"/>
                        <a:ea typeface="ＭＳ 明朝"/>
                        <a:cs typeface="Times New Roman"/>
                      </a:endParaRPr>
                    </a:p>
                    <a:p>
                      <a:pPr marL="0" marR="0">
                        <a:spcBef>
                          <a:spcPts val="0"/>
                        </a:spcBef>
                        <a:spcAft>
                          <a:spcPts val="0"/>
                        </a:spcAft>
                      </a:pPr>
                      <a:r>
                        <a:rPr lang="en-US" sz="1000">
                          <a:effectLst/>
                          <a:latin typeface="Cambria"/>
                          <a:ea typeface="ＭＳ 明朝"/>
                          <a:cs typeface="Times New Roman"/>
                        </a:rPr>
                        <a:t>4. Used Exploit? = No</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1</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3%</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Other Config Issue</a:t>
                      </a:r>
                      <a:endParaRPr lang="en-US" sz="120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1. User Interaction? = No</a:t>
                      </a:r>
                      <a:endParaRPr lang="en-US" sz="1200">
                        <a:effectLst/>
                        <a:latin typeface="Cambria"/>
                        <a:ea typeface="ＭＳ 明朝"/>
                        <a:cs typeface="Times New Roman"/>
                      </a:endParaRPr>
                    </a:p>
                    <a:p>
                      <a:pPr marL="0" marR="0">
                        <a:spcBef>
                          <a:spcPts val="0"/>
                        </a:spcBef>
                        <a:spcAft>
                          <a:spcPts val="0"/>
                        </a:spcAft>
                      </a:pPr>
                      <a:r>
                        <a:rPr lang="en-US" sz="1000">
                          <a:effectLst/>
                          <a:latin typeface="Cambria"/>
                          <a:ea typeface="ＭＳ 明朝"/>
                          <a:cs typeface="Times New Roman"/>
                        </a:rPr>
                        <a:t>6. Used Exploit? = No</a:t>
                      </a:r>
                      <a:endParaRPr lang="en-US" sz="1200">
                        <a:effectLst/>
                        <a:latin typeface="Cambria"/>
                        <a:ea typeface="ＭＳ 明朝"/>
                        <a:cs typeface="Times New Roman"/>
                      </a:endParaRPr>
                    </a:p>
                    <a:p>
                      <a:pPr marL="0" marR="0">
                        <a:spcBef>
                          <a:spcPts val="0"/>
                        </a:spcBef>
                        <a:spcAft>
                          <a:spcPts val="0"/>
                        </a:spcAft>
                      </a:pPr>
                      <a:r>
                        <a:rPr lang="en-US" sz="1000">
                          <a:effectLst/>
                          <a:latin typeface="Cambria"/>
                          <a:ea typeface="ＭＳ 明朝"/>
                          <a:cs typeface="Times New Roman"/>
                        </a:rPr>
                        <a:t>7. Configuration available = Yes</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0</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0%</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Insufficient Data</a:t>
                      </a:r>
                      <a:endParaRPr lang="en-US" sz="120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NA</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9</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25%</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Total</a:t>
                      </a:r>
                      <a:endParaRPr lang="en-US" sz="120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 </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36</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100%</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863757071"/>
              </p:ext>
            </p:extLst>
          </p:nvPr>
        </p:nvGraphicFramePr>
        <p:xfrm>
          <a:off x="5143885" y="1911928"/>
          <a:ext cx="3581400" cy="3276599"/>
        </p:xfrm>
        <a:graphic>
          <a:graphicData uri="http://schemas.openxmlformats.org/drawingml/2006/table">
            <a:tbl>
              <a:tblPr firstRow="1" bandRow="1"/>
              <a:tblGrid>
                <a:gridCol w="1748887"/>
                <a:gridCol w="1026287"/>
                <a:gridCol w="806226"/>
              </a:tblGrid>
              <a:tr h="380999">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a:spcBef>
                          <a:spcPts val="0"/>
                        </a:spcBef>
                        <a:spcAft>
                          <a:spcPts val="0"/>
                        </a:spcAft>
                      </a:pPr>
                      <a:r>
                        <a:rPr lang="en-US" sz="1000" b="1" dirty="0">
                          <a:solidFill>
                            <a:srgbClr val="FFFFFF"/>
                          </a:solidFill>
                          <a:effectLst/>
                          <a:latin typeface="Cambria"/>
                          <a:ea typeface="ＭＳ 明朝"/>
                          <a:cs typeface="Times New Roman"/>
                        </a:rPr>
                        <a:t>Vulnerability Result </a:t>
                      </a:r>
                      <a:endParaRPr lang="en-US" sz="1200" dirty="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0066F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algn="ctr">
                        <a:spcBef>
                          <a:spcPts val="0"/>
                        </a:spcBef>
                        <a:spcAft>
                          <a:spcPts val="0"/>
                        </a:spcAft>
                      </a:pPr>
                      <a:r>
                        <a:rPr lang="en-US" sz="1000" b="1" dirty="0">
                          <a:solidFill>
                            <a:srgbClr val="FFFFFF"/>
                          </a:solidFill>
                          <a:effectLst/>
                          <a:latin typeface="Cambria"/>
                          <a:ea typeface="ＭＳ 明朝"/>
                          <a:cs typeface="Times New Roman"/>
                        </a:rPr>
                        <a:t>Compromises</a:t>
                      </a:r>
                      <a:endParaRPr lang="en-US" sz="1200" dirty="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0066F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algn="ctr">
                        <a:spcBef>
                          <a:spcPts val="0"/>
                        </a:spcBef>
                        <a:spcAft>
                          <a:spcPts val="0"/>
                        </a:spcAft>
                      </a:pPr>
                      <a:r>
                        <a:rPr lang="en-US" sz="1000" b="1">
                          <a:solidFill>
                            <a:srgbClr val="FFFFFF"/>
                          </a:solidFill>
                          <a:effectLst/>
                          <a:latin typeface="Cambria"/>
                          <a:ea typeface="ＭＳ 明朝"/>
                          <a:cs typeface="Times New Roman"/>
                        </a:rPr>
                        <a:t>% of Total</a:t>
                      </a:r>
                      <a:endParaRPr lang="en-US" sz="120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solidFill>
                      <a:srgbClr val="0066FF"/>
                    </a:solidFill>
                  </a:tcPr>
                </a:tc>
              </a:tr>
              <a:tr h="6096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dirty="0">
                          <a:effectLst/>
                          <a:latin typeface="Cambria"/>
                          <a:ea typeface="ＭＳ 明朝"/>
                          <a:cs typeface="Times New Roman"/>
                        </a:rPr>
                        <a:t>Definitive 0day</a:t>
                      </a:r>
                      <a:endParaRPr lang="en-US" sz="1200" dirty="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3</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smtClean="0">
                          <a:effectLst/>
                          <a:latin typeface="Cambria"/>
                          <a:ea typeface="ＭＳ 明朝"/>
                          <a:cs typeface="Times New Roman"/>
                        </a:rPr>
                        <a:t>8%</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46808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dirty="0">
                          <a:effectLst/>
                          <a:latin typeface="Cambria"/>
                          <a:ea typeface="ＭＳ 明朝"/>
                          <a:cs typeface="Times New Roman"/>
                        </a:rPr>
                        <a:t>Possibly </a:t>
                      </a:r>
                      <a:r>
                        <a:rPr lang="en-US" sz="1000" dirty="0" smtClean="0">
                          <a:effectLst/>
                          <a:latin typeface="Cambria"/>
                          <a:ea typeface="ＭＳ 明朝"/>
                          <a:cs typeface="Times New Roman"/>
                        </a:rPr>
                        <a:t>0day *</a:t>
                      </a:r>
                      <a:endParaRPr lang="en-US" sz="1200" dirty="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23</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64%</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6749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dirty="0">
                          <a:effectLst/>
                          <a:latin typeface="Cambria"/>
                          <a:ea typeface="ＭＳ 明朝"/>
                          <a:cs typeface="Times New Roman"/>
                        </a:rPr>
                        <a:t>Update available for</a:t>
                      </a:r>
                      <a:endParaRPr lang="en-US" sz="1200" dirty="0">
                        <a:effectLst/>
                        <a:latin typeface="Cambria"/>
                        <a:ea typeface="ＭＳ 明朝"/>
                        <a:cs typeface="Times New Roman"/>
                      </a:endParaRPr>
                    </a:p>
                    <a:p>
                      <a:pPr marL="0" marR="0">
                        <a:spcBef>
                          <a:spcPts val="0"/>
                        </a:spcBef>
                        <a:spcAft>
                          <a:spcPts val="0"/>
                        </a:spcAft>
                      </a:pPr>
                      <a:r>
                        <a:rPr lang="en-US" sz="1000" dirty="0">
                          <a:effectLst/>
                          <a:latin typeface="Cambria"/>
                          <a:ea typeface="ＭＳ 明朝"/>
                          <a:cs typeface="Times New Roman"/>
                        </a:rPr>
                        <a:t>less than 1 year </a:t>
                      </a:r>
                      <a:endParaRPr lang="en-US" sz="1200" dirty="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0</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0%</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381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Update (long) available for greater than 1 year</a:t>
                      </a:r>
                      <a:endParaRPr lang="en-US" sz="120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0</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0%</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381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a:effectLst/>
                          <a:latin typeface="Cambria"/>
                          <a:ea typeface="ＭＳ 明朝"/>
                          <a:cs typeface="Times New Roman"/>
                        </a:rPr>
                        <a:t>Insufficient Data</a:t>
                      </a:r>
                      <a:endParaRPr lang="en-US" sz="120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9</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25%</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r h="381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spcBef>
                          <a:spcPts val="0"/>
                        </a:spcBef>
                        <a:spcAft>
                          <a:spcPts val="0"/>
                        </a:spcAft>
                      </a:pPr>
                      <a:r>
                        <a:rPr lang="en-US" sz="1000" dirty="0">
                          <a:effectLst/>
                          <a:latin typeface="Cambria"/>
                          <a:ea typeface="ＭＳ 明朝"/>
                          <a:cs typeface="Times New Roman"/>
                        </a:rPr>
                        <a:t>No vulnerability</a:t>
                      </a:r>
                      <a:endParaRPr lang="en-US" sz="1200" dirty="0">
                        <a:effectLst/>
                        <a:latin typeface="Cambria"/>
                        <a:ea typeface="ＭＳ 明朝"/>
                        <a:cs typeface="Times New Roman"/>
                      </a:endParaRPr>
                    </a:p>
                  </a:txBody>
                  <a:tcPr marL="68580" marR="68580" marT="0" marB="0" anchor="ctr">
                    <a:lnL w="9525" cap="flat" cmpd="sng" algn="ctr">
                      <a:solidFill>
                        <a:srgbClr val="0066FF">
                          <a:shade val="95000"/>
                          <a:satMod val="105000"/>
                        </a:srgbClr>
                      </a:solidFill>
                      <a:prstDash val="solid"/>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a:effectLst/>
                          <a:latin typeface="Cambria"/>
                          <a:ea typeface="ＭＳ 明朝"/>
                          <a:cs typeface="Times New Roman"/>
                        </a:rPr>
                        <a:t>1</a:t>
                      </a:r>
                      <a:endParaRPr lang="en-US" sz="1200">
                        <a:effectLst/>
                        <a:latin typeface="Cambria"/>
                        <a:ea typeface="ＭＳ 明朝"/>
                        <a:cs typeface="Times New Roman"/>
                      </a:endParaRPr>
                    </a:p>
                  </a:txBody>
                  <a:tcPr marL="68580" marR="68580" marT="0" marB="0" anchor="ctr">
                    <a:lnL>
                      <a:noFill/>
                    </a:lnL>
                    <a:lnR>
                      <a:noFill/>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spcBef>
                          <a:spcPts val="0"/>
                        </a:spcBef>
                        <a:spcAft>
                          <a:spcPts val="0"/>
                        </a:spcAft>
                      </a:pPr>
                      <a:r>
                        <a:rPr lang="en-US" sz="1000" b="1" dirty="0">
                          <a:effectLst/>
                          <a:latin typeface="Cambria"/>
                          <a:ea typeface="ＭＳ 明朝"/>
                          <a:cs typeface="Times New Roman"/>
                        </a:rPr>
                        <a:t>3%</a:t>
                      </a:r>
                      <a:endParaRPr lang="en-US" sz="1200" b="1" dirty="0">
                        <a:effectLst/>
                        <a:latin typeface="Cambria"/>
                        <a:ea typeface="ＭＳ 明朝"/>
                        <a:cs typeface="Times New Roman"/>
                      </a:endParaRPr>
                    </a:p>
                  </a:txBody>
                  <a:tcPr marL="68580" marR="68580" marT="0" marB="0" anchor="ctr">
                    <a:lnL>
                      <a:noFill/>
                    </a:lnL>
                    <a:lnR w="9525" cap="flat" cmpd="sng" algn="ctr">
                      <a:solidFill>
                        <a:srgbClr val="0066FF">
                          <a:shade val="95000"/>
                          <a:satMod val="105000"/>
                        </a:srgbClr>
                      </a:solidFill>
                      <a:prstDash val="solid"/>
                    </a:lnR>
                    <a:lnT w="9525" cap="flat" cmpd="sng" algn="ctr">
                      <a:solidFill>
                        <a:srgbClr val="0066FF">
                          <a:shade val="95000"/>
                          <a:satMod val="105000"/>
                        </a:srgbClr>
                      </a:solidFill>
                      <a:prstDash val="solid"/>
                    </a:lnT>
                    <a:lnB w="9525" cap="flat" cmpd="sng" algn="ctr">
                      <a:solidFill>
                        <a:srgbClr val="0066FF">
                          <a:shade val="95000"/>
                          <a:satMod val="105000"/>
                        </a:srgbClr>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180614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smtClean="0"/>
              <a:t>Observations</a:t>
            </a:r>
            <a:endParaRPr lang="en-US" dirty="0"/>
          </a:p>
        </p:txBody>
      </p:sp>
      <p:sp>
        <p:nvSpPr>
          <p:cNvPr id="3" name="Content Placeholder 2"/>
          <p:cNvSpPr>
            <a:spLocks noGrp="1"/>
          </p:cNvSpPr>
          <p:nvPr>
            <p:ph idx="1"/>
          </p:nvPr>
        </p:nvSpPr>
        <p:spPr>
          <a:xfrm>
            <a:off x="628650" y="1323977"/>
            <a:ext cx="7886700" cy="4852986"/>
          </a:xfrm>
        </p:spPr>
        <p:txBody>
          <a:bodyPr>
            <a:normAutofit fontScale="92500"/>
          </a:bodyPr>
          <a:lstStyle/>
          <a:p>
            <a:pPr marL="342900" indent="-342900">
              <a:buFont typeface="Arial"/>
              <a:buChar char="•"/>
            </a:pPr>
            <a:r>
              <a:rPr lang="en-US" dirty="0" smtClean="0"/>
              <a:t>Many required User Interaction, Deception, and exploits.</a:t>
            </a:r>
          </a:p>
          <a:p>
            <a:pPr marL="342900" indent="-342900">
              <a:buFont typeface="Arial"/>
              <a:buChar char="•"/>
            </a:pPr>
            <a:r>
              <a:rPr lang="en-US" dirty="0" smtClean="0"/>
              <a:t>83</a:t>
            </a:r>
            <a:r>
              <a:rPr lang="en-US" dirty="0"/>
              <a:t>% </a:t>
            </a:r>
            <a:r>
              <a:rPr lang="en-US" dirty="0" smtClean="0"/>
              <a:t>were from </a:t>
            </a:r>
            <a:r>
              <a:rPr lang="en-US" dirty="0"/>
              <a:t>exploit kit </a:t>
            </a:r>
            <a:r>
              <a:rPr lang="en-US" dirty="0" smtClean="0"/>
              <a:t>activity. </a:t>
            </a:r>
          </a:p>
          <a:p>
            <a:pPr marL="800100" lvl="1" indent="-342900">
              <a:buFont typeface="Arial"/>
              <a:buChar char="•"/>
            </a:pPr>
            <a:r>
              <a:rPr lang="en-US" dirty="0"/>
              <a:t>H</a:t>
            </a:r>
            <a:r>
              <a:rPr lang="en-US" dirty="0" smtClean="0"/>
              <a:t>ard to determine from reported categories alone</a:t>
            </a:r>
            <a:endParaRPr lang="en-US" dirty="0"/>
          </a:p>
          <a:p>
            <a:pPr marL="342900" indent="-342900">
              <a:buFont typeface="Arial"/>
              <a:buChar char="•"/>
            </a:pPr>
            <a:r>
              <a:rPr lang="en-US" dirty="0" smtClean="0"/>
              <a:t>Results may vary. Our </a:t>
            </a:r>
            <a:r>
              <a:rPr lang="en-US" dirty="0"/>
              <a:t>sample was </a:t>
            </a:r>
            <a:r>
              <a:rPr lang="en-US" b="1" dirty="0" smtClean="0"/>
              <a:t>much</a:t>
            </a:r>
            <a:r>
              <a:rPr lang="en-US" dirty="0" smtClean="0"/>
              <a:t> </a:t>
            </a:r>
            <a:r>
              <a:rPr lang="en-US" dirty="0"/>
              <a:t>smaller than their </a:t>
            </a:r>
            <a:r>
              <a:rPr lang="en-US" dirty="0" smtClean="0"/>
              <a:t>sample.</a:t>
            </a:r>
          </a:p>
          <a:p>
            <a:pPr marL="342900" indent="-342900">
              <a:buFont typeface="Arial"/>
              <a:buChar char="•"/>
            </a:pPr>
            <a:r>
              <a:rPr lang="en-US" dirty="0" smtClean="0"/>
              <a:t>The task helped us to plan data improvements.</a:t>
            </a:r>
          </a:p>
          <a:p>
            <a:pPr marL="800100" lvl="1" indent="-342900">
              <a:buFont typeface="Arial"/>
              <a:buChar char="•"/>
            </a:pPr>
            <a:r>
              <a:rPr lang="en-US" dirty="0"/>
              <a:t>A</a:t>
            </a:r>
            <a:r>
              <a:rPr lang="en-US" dirty="0" smtClean="0"/>
              <a:t> taxonomy, more structured fields, improve collecting of impact, </a:t>
            </a:r>
            <a:r>
              <a:rPr lang="en-US" dirty="0"/>
              <a:t>etc</a:t>
            </a:r>
            <a:r>
              <a:rPr lang="en-US" dirty="0" smtClean="0"/>
              <a:t>.</a:t>
            </a:r>
          </a:p>
          <a:p>
            <a:pPr marL="342900" indent="-342900">
              <a:buFont typeface="Arial"/>
              <a:buChar char="•"/>
            </a:pPr>
            <a:r>
              <a:rPr lang="en-US" dirty="0" smtClean="0"/>
              <a:t>For vulnerability data, collecting a compromised machine’s patch status is important.</a:t>
            </a:r>
            <a:endParaRPr lang="en-US" dirty="0"/>
          </a:p>
          <a:p>
            <a:pPr marL="342900" indent="-342900">
              <a:buFont typeface="Arial"/>
              <a:buChar char="•"/>
            </a:pPr>
            <a:endParaRPr lang="en-US" dirty="0"/>
          </a:p>
          <a:p>
            <a:pPr marL="342900" indent="-342900">
              <a:buFont typeface="Arial"/>
              <a:buChar char="•"/>
            </a:pPr>
            <a:endParaRPr lang="en-US" dirty="0"/>
          </a:p>
        </p:txBody>
      </p:sp>
    </p:spTree>
    <p:extLst>
      <p:ext uri="{BB962C8B-B14F-4D97-AF65-F5344CB8AC3E}">
        <p14:creationId xmlns:p14="http://schemas.microsoft.com/office/powerpoint/2010/main" val="4097781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a:t>How Long to Perform?</a:t>
            </a:r>
          </a:p>
        </p:txBody>
      </p:sp>
      <p:sp>
        <p:nvSpPr>
          <p:cNvPr id="3" name="Content Placeholder 2"/>
          <p:cNvSpPr>
            <a:spLocks noGrp="1"/>
          </p:cNvSpPr>
          <p:nvPr>
            <p:ph idx="1"/>
          </p:nvPr>
        </p:nvSpPr>
        <p:spPr>
          <a:xfrm>
            <a:off x="597285" y="1346952"/>
            <a:ext cx="7886700" cy="4701044"/>
          </a:xfrm>
        </p:spPr>
        <p:txBody>
          <a:bodyPr>
            <a:noAutofit/>
          </a:bodyPr>
          <a:lstStyle/>
          <a:p>
            <a:pPr lvl="0"/>
            <a:r>
              <a:rPr lang="en-US" sz="1800" dirty="0"/>
              <a:t>The </a:t>
            </a:r>
            <a:r>
              <a:rPr lang="en-US" sz="1800" dirty="0" smtClean="0"/>
              <a:t>‘first encounter’ with a threat costs the most, but subsequent compromises often cost much less.</a:t>
            </a:r>
          </a:p>
          <a:p>
            <a:r>
              <a:rPr lang="en-US" sz="1800" dirty="0" smtClean="0"/>
              <a:t>Analyst familiarity </a:t>
            </a:r>
            <a:r>
              <a:rPr lang="en-US" sz="1800" dirty="0"/>
              <a:t>with </a:t>
            </a:r>
            <a:r>
              <a:rPr lang="en-US" sz="1800" dirty="0" smtClean="0"/>
              <a:t>Broad </a:t>
            </a:r>
            <a:r>
              <a:rPr lang="en-US" sz="1800" dirty="0"/>
              <a:t>Street </a:t>
            </a:r>
            <a:r>
              <a:rPr lang="en-US" sz="1800" dirty="0" smtClean="0"/>
              <a:t>increases </a:t>
            </a:r>
            <a:r>
              <a:rPr lang="en-US" sz="1800" dirty="0"/>
              <a:t>with each </a:t>
            </a:r>
            <a:r>
              <a:rPr lang="en-US" sz="1800" dirty="0" smtClean="0"/>
              <a:t>ticket and reduces time.</a:t>
            </a:r>
          </a:p>
          <a:p>
            <a:pPr lvl="0"/>
            <a:r>
              <a:rPr lang="en-US" sz="1800" dirty="0" smtClean="0"/>
              <a:t>The </a:t>
            </a:r>
            <a:r>
              <a:rPr lang="en-US" sz="1800" dirty="0"/>
              <a:t>amount of missing </a:t>
            </a:r>
            <a:r>
              <a:rPr lang="en-US" sz="1800" dirty="0" smtClean="0"/>
              <a:t/>
            </a:r>
            <a:br>
              <a:rPr lang="en-US" sz="1800" dirty="0" smtClean="0"/>
            </a:br>
            <a:r>
              <a:rPr lang="en-US" sz="1800" dirty="0" smtClean="0"/>
              <a:t>data </a:t>
            </a:r>
            <a:r>
              <a:rPr lang="en-US" sz="1800" dirty="0"/>
              <a:t>affected how long </a:t>
            </a:r>
            <a:r>
              <a:rPr lang="en-US" sz="1800" dirty="0" smtClean="0"/>
              <a:t/>
            </a:r>
            <a:br>
              <a:rPr lang="en-US" sz="1800" dirty="0" smtClean="0"/>
            </a:br>
            <a:r>
              <a:rPr lang="en-US" sz="1800" dirty="0" smtClean="0"/>
              <a:t>it took </a:t>
            </a:r>
            <a:r>
              <a:rPr lang="en-US" sz="1800" dirty="0"/>
              <a:t>to characterize </a:t>
            </a:r>
            <a:r>
              <a:rPr lang="en-US" sz="1800" dirty="0" smtClean="0"/>
              <a:t/>
            </a:r>
            <a:br>
              <a:rPr lang="en-US" sz="1800" dirty="0" smtClean="0"/>
            </a:br>
            <a:r>
              <a:rPr lang="en-US" sz="1800" dirty="0" smtClean="0"/>
              <a:t>tickets.</a:t>
            </a:r>
            <a:endParaRPr lang="en-US" sz="1800" dirty="0"/>
          </a:p>
          <a:p>
            <a:pPr lvl="1"/>
            <a:r>
              <a:rPr lang="en-US" sz="1600" dirty="0"/>
              <a:t>Tickets </a:t>
            </a:r>
            <a:r>
              <a:rPr lang="en-US" sz="1600" dirty="0" smtClean="0"/>
              <a:t>missing </a:t>
            </a:r>
            <a:r>
              <a:rPr lang="en-US" sz="1600" dirty="0"/>
              <a:t>data </a:t>
            </a:r>
            <a:r>
              <a:rPr lang="en-US" sz="1600" dirty="0" smtClean="0"/>
              <a:t/>
            </a:r>
            <a:br>
              <a:rPr lang="en-US" sz="1600" dirty="0" smtClean="0"/>
            </a:br>
            <a:r>
              <a:rPr lang="en-US" sz="1600" dirty="0" smtClean="0"/>
              <a:t>were 5 - 45 </a:t>
            </a:r>
            <a:r>
              <a:rPr lang="en-US" sz="1600" dirty="0"/>
              <a:t>minutes </a:t>
            </a:r>
            <a:r>
              <a:rPr lang="en-US" sz="1600" dirty="0" smtClean="0"/>
              <a:t/>
            </a:r>
            <a:br>
              <a:rPr lang="en-US" sz="1600" dirty="0" smtClean="0"/>
            </a:br>
            <a:r>
              <a:rPr lang="en-US" sz="1600" dirty="0" smtClean="0"/>
              <a:t>(often with </a:t>
            </a:r>
            <a:r>
              <a:rPr lang="en-US" sz="1600" dirty="0"/>
              <a:t>no </a:t>
            </a:r>
            <a:r>
              <a:rPr lang="en-US" sz="1600" dirty="0" smtClean="0"/>
              <a:t/>
            </a:r>
            <a:br>
              <a:rPr lang="en-US" sz="1600" dirty="0" smtClean="0"/>
            </a:br>
            <a:r>
              <a:rPr lang="en-US" sz="1600" dirty="0" smtClean="0"/>
              <a:t>conclusion), depending </a:t>
            </a:r>
            <a:br>
              <a:rPr lang="en-US" sz="1600" dirty="0" smtClean="0"/>
            </a:br>
            <a:r>
              <a:rPr lang="en-US" sz="1600" dirty="0" smtClean="0"/>
              <a:t>upon complexity </a:t>
            </a:r>
            <a:r>
              <a:rPr lang="en-US" sz="1600" dirty="0"/>
              <a:t>and </a:t>
            </a:r>
            <a:r>
              <a:rPr lang="en-US" sz="1600" dirty="0" smtClean="0"/>
              <a:t/>
            </a:r>
            <a:br>
              <a:rPr lang="en-US" sz="1600" dirty="0" smtClean="0"/>
            </a:br>
            <a:r>
              <a:rPr lang="en-US" sz="1600" dirty="0" smtClean="0"/>
              <a:t>type </a:t>
            </a:r>
            <a:r>
              <a:rPr lang="en-US" sz="1600" dirty="0"/>
              <a:t>of </a:t>
            </a:r>
            <a:r>
              <a:rPr lang="en-US" sz="1600" dirty="0" smtClean="0"/>
              <a:t>missing data.</a:t>
            </a:r>
          </a:p>
          <a:p>
            <a:r>
              <a:rPr lang="en-US" sz="1800" dirty="0" smtClean="0"/>
              <a:t>Total for 37 tickets was about 10.5 hours of analysis time.</a:t>
            </a:r>
            <a:endParaRPr lang="en-US" sz="1800" dirty="0"/>
          </a:p>
          <a:p>
            <a:endParaRPr lang="en-US" sz="1800" dirty="0"/>
          </a:p>
          <a:p>
            <a:pPr lvl="0"/>
            <a:endParaRPr lang="en-US" sz="1800" dirty="0" smtClean="0"/>
          </a:p>
          <a:p>
            <a:pPr lvl="0"/>
            <a:endParaRPr lang="en-US" sz="1800" dirty="0"/>
          </a:p>
        </p:txBody>
      </p:sp>
      <p:pic>
        <p:nvPicPr>
          <p:cNvPr id="4" name="Picture 3"/>
          <p:cNvPicPr/>
          <p:nvPr/>
        </p:nvPicPr>
        <p:blipFill>
          <a:blip r:embed="rId2">
            <a:extLst>
              <a:ext uri="{28A0092B-C50C-407E-A947-70E740481C1C}">
                <a14:useLocalDpi xmlns:a14="http://schemas.microsoft.com/office/drawing/2010/main"/>
              </a:ext>
            </a:extLst>
          </a:blip>
          <a:srcRect/>
          <a:stretch>
            <a:fillRect/>
          </a:stretch>
        </p:blipFill>
        <p:spPr bwMode="auto">
          <a:xfrm>
            <a:off x="3631815" y="2444691"/>
            <a:ext cx="4928370" cy="2469830"/>
          </a:xfrm>
          <a:prstGeom prst="rect">
            <a:avLst/>
          </a:prstGeom>
          <a:noFill/>
        </p:spPr>
      </p:pic>
    </p:spTree>
    <p:extLst>
      <p:ext uri="{BB962C8B-B14F-4D97-AF65-F5344CB8AC3E}">
        <p14:creationId xmlns:p14="http://schemas.microsoft.com/office/powerpoint/2010/main" val="514443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smtClean="0"/>
              <a:t>Outline - 45 Minutes</a:t>
            </a:r>
            <a:endParaRPr lang="en-US" dirty="0"/>
          </a:p>
        </p:txBody>
      </p:sp>
      <p:sp>
        <p:nvSpPr>
          <p:cNvPr id="3" name="Content Placeholder 2"/>
          <p:cNvSpPr>
            <a:spLocks noGrp="1"/>
          </p:cNvSpPr>
          <p:nvPr>
            <p:ph idx="1"/>
          </p:nvPr>
        </p:nvSpPr>
        <p:spPr>
          <a:xfrm>
            <a:off x="628650" y="1323977"/>
            <a:ext cx="7886700" cy="4269152"/>
          </a:xfrm>
        </p:spPr>
        <p:txBody>
          <a:bodyPr>
            <a:normAutofit/>
          </a:bodyPr>
          <a:lstStyle/>
          <a:p>
            <a:r>
              <a:rPr lang="en-US" dirty="0"/>
              <a:t>Project Context</a:t>
            </a:r>
          </a:p>
          <a:p>
            <a:pPr lvl="1"/>
            <a:r>
              <a:rPr lang="en-US" dirty="0"/>
              <a:t>(Tom Millar US-CERT)</a:t>
            </a:r>
          </a:p>
          <a:p>
            <a:r>
              <a:rPr lang="en-US" dirty="0"/>
              <a:t>About Broad Street</a:t>
            </a:r>
          </a:p>
          <a:p>
            <a:pPr lvl="1"/>
            <a:r>
              <a:rPr lang="en-US" dirty="0"/>
              <a:t>(Adam </a:t>
            </a:r>
            <a:r>
              <a:rPr lang="en-US" dirty="0" err="1"/>
              <a:t>Shostack</a:t>
            </a:r>
            <a:r>
              <a:rPr lang="en-US" dirty="0"/>
              <a:t>, Microsoft Corp.)</a:t>
            </a:r>
          </a:p>
          <a:p>
            <a:r>
              <a:rPr lang="en-US" dirty="0"/>
              <a:t>Summary &amp; Results</a:t>
            </a:r>
          </a:p>
          <a:p>
            <a:pPr lvl="1"/>
            <a:r>
              <a:rPr lang="en-US" dirty="0"/>
              <a:t>(Sam Perl, </a:t>
            </a:r>
            <a:r>
              <a:rPr lang="en-US" dirty="0" smtClean="0"/>
              <a:t>SEI CERT Division)</a:t>
            </a:r>
            <a:endParaRPr lang="en-US" dirty="0"/>
          </a:p>
          <a:p>
            <a:r>
              <a:rPr lang="en-US" dirty="0"/>
              <a:t>Disclaimers</a:t>
            </a:r>
          </a:p>
          <a:p>
            <a:r>
              <a:rPr lang="en-US" dirty="0"/>
              <a:t>Questions</a:t>
            </a:r>
          </a:p>
        </p:txBody>
      </p:sp>
    </p:spTree>
    <p:extLst>
      <p:ext uri="{BB962C8B-B14F-4D97-AF65-F5344CB8AC3E}">
        <p14:creationId xmlns:p14="http://schemas.microsoft.com/office/powerpoint/2010/main" val="950466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94980"/>
          </a:xfrm>
        </p:spPr>
        <p:txBody>
          <a:bodyPr>
            <a:normAutofit fontScale="90000"/>
          </a:bodyPr>
          <a:lstStyle/>
          <a:p>
            <a:r>
              <a:rPr lang="en-US" dirty="0"/>
              <a:t>What Kinds </a:t>
            </a:r>
            <a:r>
              <a:rPr lang="en-US" dirty="0" smtClean="0"/>
              <a:t>of </a:t>
            </a:r>
            <a:r>
              <a:rPr lang="en-US" dirty="0"/>
              <a:t>Assumptions?</a:t>
            </a:r>
          </a:p>
        </p:txBody>
      </p:sp>
      <p:sp>
        <p:nvSpPr>
          <p:cNvPr id="3" name="Content Placeholder 2"/>
          <p:cNvSpPr>
            <a:spLocks noGrp="1"/>
          </p:cNvSpPr>
          <p:nvPr>
            <p:ph idx="1"/>
          </p:nvPr>
        </p:nvSpPr>
        <p:spPr>
          <a:xfrm>
            <a:off x="628650" y="1323977"/>
            <a:ext cx="7886700" cy="4852986"/>
          </a:xfrm>
        </p:spPr>
        <p:txBody>
          <a:bodyPr>
            <a:normAutofit/>
          </a:bodyPr>
          <a:lstStyle/>
          <a:p>
            <a:r>
              <a:rPr lang="en-US" dirty="0" smtClean="0"/>
              <a:t>Some tickets first attributed a threat and assigned a large number of compromises to it.</a:t>
            </a:r>
          </a:p>
          <a:p>
            <a:pPr lvl="1"/>
            <a:r>
              <a:rPr lang="en-US" dirty="0" smtClean="0"/>
              <a:t>Assumption: Applied Broad Street to the first ticket and assigned the outcome to the rest.</a:t>
            </a:r>
          </a:p>
          <a:p>
            <a:pPr lvl="1"/>
            <a:r>
              <a:rPr lang="en-US" dirty="0" smtClean="0"/>
              <a:t>Tickets reporting exploit kit infections without host activity details were problematic.</a:t>
            </a:r>
          </a:p>
          <a:p>
            <a:r>
              <a:rPr lang="en-US" dirty="0" smtClean="0"/>
              <a:t>It was best when more specific host activity data was reported in each ticket.</a:t>
            </a:r>
          </a:p>
          <a:p>
            <a:pPr lvl="1"/>
            <a:r>
              <a:rPr lang="en-US" dirty="0" smtClean="0"/>
              <a:t>Then the </a:t>
            </a:r>
            <a:r>
              <a:rPr lang="en-US" dirty="0"/>
              <a:t>Broad Street Taxonomy could be used to obtain a more </a:t>
            </a:r>
            <a:r>
              <a:rPr lang="en-US" dirty="0" smtClean="0"/>
              <a:t>specific count.</a:t>
            </a:r>
            <a:endParaRPr lang="en-US" dirty="0"/>
          </a:p>
        </p:txBody>
      </p:sp>
    </p:spTree>
    <p:extLst>
      <p:ext uri="{BB962C8B-B14F-4D97-AF65-F5344CB8AC3E}">
        <p14:creationId xmlns:p14="http://schemas.microsoft.com/office/powerpoint/2010/main" val="87538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Disclaimers &amp;</a:t>
            </a:r>
            <a:br>
              <a:rPr lang="en-US" dirty="0" smtClean="0"/>
            </a:br>
            <a:r>
              <a:rPr lang="en-US" dirty="0" smtClean="0"/>
              <a:t>Final Remarks</a:t>
            </a:r>
            <a:endParaRPr lang="en-US" dirty="0"/>
          </a:p>
        </p:txBody>
      </p:sp>
    </p:spTree>
    <p:extLst>
      <p:ext uri="{BB962C8B-B14F-4D97-AF65-F5344CB8AC3E}">
        <p14:creationId xmlns:p14="http://schemas.microsoft.com/office/powerpoint/2010/main" val="171698007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Disclaimers</a:t>
            </a:r>
            <a:endParaRPr lang="en-US" dirty="0"/>
          </a:p>
        </p:txBody>
      </p:sp>
      <p:sp>
        <p:nvSpPr>
          <p:cNvPr id="5" name="Content Placeholder 4"/>
          <p:cNvSpPr>
            <a:spLocks noGrp="1"/>
          </p:cNvSpPr>
          <p:nvPr>
            <p:ph idx="1"/>
          </p:nvPr>
        </p:nvSpPr>
        <p:spPr/>
        <p:txBody>
          <a:bodyPr>
            <a:normAutofit/>
          </a:bodyPr>
          <a:lstStyle/>
          <a:p>
            <a:r>
              <a:rPr lang="en-US" dirty="0"/>
              <a:t>DHS does not </a:t>
            </a:r>
            <a:r>
              <a:rPr lang="en-US" dirty="0" smtClean="0"/>
              <a:t>endorse </a:t>
            </a:r>
            <a:r>
              <a:rPr lang="en-US" dirty="0"/>
              <a:t>Broad </a:t>
            </a:r>
            <a:r>
              <a:rPr lang="en-US" dirty="0" smtClean="0"/>
              <a:t>Street.</a:t>
            </a:r>
          </a:p>
          <a:p>
            <a:r>
              <a:rPr lang="en-US" dirty="0" smtClean="0"/>
              <a:t>The SEI CERT Division does </a:t>
            </a:r>
            <a:r>
              <a:rPr lang="en-US" dirty="0"/>
              <a:t>not endorse Broad </a:t>
            </a:r>
            <a:r>
              <a:rPr lang="en-US" dirty="0" smtClean="0"/>
              <a:t>Street.</a:t>
            </a:r>
          </a:p>
          <a:p>
            <a:r>
              <a:rPr lang="en-US" dirty="0"/>
              <a:t>Microsoft provides Broad Street for informational purposes only (see </a:t>
            </a:r>
            <a:r>
              <a:rPr lang="en-US"/>
              <a:t>legal </a:t>
            </a:r>
            <a:r>
              <a:rPr lang="en-US" smtClean="0"/>
              <a:t>notice)</a:t>
            </a:r>
            <a:endParaRPr lang="en-US" dirty="0"/>
          </a:p>
          <a:p>
            <a:endParaRPr lang="en-US" dirty="0"/>
          </a:p>
        </p:txBody>
      </p:sp>
    </p:spTree>
    <p:extLst>
      <p:ext uri="{BB962C8B-B14F-4D97-AF65-F5344CB8AC3E}">
        <p14:creationId xmlns:p14="http://schemas.microsoft.com/office/powerpoint/2010/main" val="382902019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Remarks</a:t>
            </a:r>
            <a:endParaRPr lang="en-US" dirty="0"/>
          </a:p>
        </p:txBody>
      </p:sp>
      <p:sp>
        <p:nvSpPr>
          <p:cNvPr id="5" name="Content Placeholder 4"/>
          <p:cNvSpPr>
            <a:spLocks noGrp="1"/>
          </p:cNvSpPr>
          <p:nvPr>
            <p:ph idx="1"/>
          </p:nvPr>
        </p:nvSpPr>
        <p:spPr/>
        <p:txBody>
          <a:bodyPr>
            <a:normAutofit/>
          </a:bodyPr>
          <a:lstStyle/>
          <a:p>
            <a:r>
              <a:rPr lang="en-US" dirty="0" smtClean="0"/>
              <a:t>Call to action!</a:t>
            </a:r>
          </a:p>
          <a:p>
            <a:r>
              <a:rPr lang="en-US" dirty="0" smtClean="0"/>
              <a:t>Try it out on your own data.</a:t>
            </a:r>
          </a:p>
          <a:p>
            <a:pPr lvl="1"/>
            <a:r>
              <a:rPr lang="en-US" dirty="0" smtClean="0"/>
              <a:t>If only to separate cause </a:t>
            </a:r>
            <a:r>
              <a:rPr lang="en-US" dirty="0"/>
              <a:t>and </a:t>
            </a:r>
            <a:r>
              <a:rPr lang="en-US" dirty="0" smtClean="0"/>
              <a:t>effect</a:t>
            </a:r>
          </a:p>
          <a:p>
            <a:r>
              <a:rPr lang="en-US" dirty="0" smtClean="0"/>
              <a:t>If you re</a:t>
            </a:r>
            <a:r>
              <a:rPr lang="en-US" smtClean="0"/>
              <a:t>-use this</a:t>
            </a:r>
            <a:r>
              <a:rPr lang="en-US" dirty="0" smtClean="0"/>
              <a:t>, please come back and tell us what you did and why!</a:t>
            </a:r>
          </a:p>
          <a:p>
            <a:endParaRPr lang="en-US" dirty="0" smtClean="0"/>
          </a:p>
          <a:p>
            <a:pPr marL="0" indent="0">
              <a:buNone/>
            </a:pPr>
            <a:endParaRPr lang="en-US" dirty="0"/>
          </a:p>
        </p:txBody>
      </p:sp>
    </p:spTree>
    <p:extLst>
      <p:ext uri="{BB962C8B-B14F-4D97-AF65-F5344CB8AC3E}">
        <p14:creationId xmlns:p14="http://schemas.microsoft.com/office/powerpoint/2010/main" val="379406242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888" y="2223120"/>
            <a:ext cx="7886700" cy="2166346"/>
          </a:xfrm>
        </p:spPr>
        <p:txBody>
          <a:bodyPr/>
          <a:lstStyle/>
          <a:p>
            <a:r>
              <a:rPr lang="en-US" dirty="0" smtClean="0"/>
              <a:t>Questions?</a:t>
            </a:r>
            <a:endParaRPr lang="en-US" dirty="0"/>
          </a:p>
        </p:txBody>
      </p:sp>
    </p:spTree>
    <p:extLst>
      <p:ext uri="{BB962C8B-B14F-4D97-AF65-F5344CB8AC3E}">
        <p14:creationId xmlns:p14="http://schemas.microsoft.com/office/powerpoint/2010/main" val="50575507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0145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 section also covered by Microsoft legal notice</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436680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Zoo: What’s hard to categorize</a:t>
            </a:r>
            <a:endParaRPr lang="en-US" dirty="0"/>
          </a:p>
        </p:txBody>
      </p:sp>
      <p:sp>
        <p:nvSpPr>
          <p:cNvPr id="5" name="Text Placeholder 4"/>
          <p:cNvSpPr>
            <a:spLocks noGrp="1"/>
          </p:cNvSpPr>
          <p:nvPr>
            <p:ph idx="1"/>
          </p:nvPr>
        </p:nvSpPr>
        <p:spPr/>
        <p:txBody>
          <a:bodyPr>
            <a:normAutofit/>
          </a:bodyPr>
          <a:lstStyle/>
          <a:p>
            <a:pPr marL="257175" indent="-257175">
              <a:buFont typeface="Arial" panose="020B0604020202020204" pitchFamily="34" charset="0"/>
              <a:buChar char="•"/>
            </a:pPr>
            <a:r>
              <a:rPr lang="en-US" dirty="0" smtClean="0"/>
              <a:t>A zoo is a collection of animals, and allows us to look at real examples of the sorts of things we might want to categorize</a:t>
            </a:r>
          </a:p>
          <a:p>
            <a:pPr marL="257175" indent="-257175">
              <a:buFont typeface="Arial" panose="020B0604020202020204" pitchFamily="34" charset="0"/>
              <a:buChar char="•"/>
            </a:pPr>
            <a:r>
              <a:rPr lang="en-US" dirty="0" smtClean="0"/>
              <a:t>Everything in the taxonomy has real world examples that can be looked at</a:t>
            </a:r>
          </a:p>
          <a:p>
            <a:pPr marL="257175" indent="-257175">
              <a:buFont typeface="Arial" panose="020B0604020202020204" pitchFamily="34" charset="0"/>
              <a:buChar char="•"/>
            </a:pPr>
            <a:r>
              <a:rPr lang="en-US" dirty="0" smtClean="0"/>
              <a:t>Expanding the taxonomy requires several instances “in the zoo” so we can discuss what the salient characteristics are</a:t>
            </a:r>
            <a:endParaRPr lang="en-US" dirty="0"/>
          </a:p>
        </p:txBody>
      </p:sp>
      <p:sp>
        <p:nvSpPr>
          <p:cNvPr id="2" name="Slide Number Placeholder 1"/>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pPr/>
              <a:t>47</a:t>
            </a:fld>
            <a:endParaRPr lang="en-US" dirty="0"/>
          </a:p>
        </p:txBody>
      </p:sp>
    </p:spTree>
    <p:extLst>
      <p:ext uri="{BB962C8B-B14F-4D97-AF65-F5344CB8AC3E}">
        <p14:creationId xmlns:p14="http://schemas.microsoft.com/office/powerpoint/2010/main" val="2452868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custom SW or GA?</a:t>
            </a:r>
            <a:endParaRPr lang="en-US" dirty="0"/>
          </a:p>
        </p:txBody>
      </p:sp>
      <p:sp>
        <p:nvSpPr>
          <p:cNvPr id="3" name="Content Placeholder 2"/>
          <p:cNvSpPr>
            <a:spLocks noGrp="1"/>
          </p:cNvSpPr>
          <p:nvPr>
            <p:ph idx="1"/>
          </p:nvPr>
        </p:nvSpPr>
        <p:spPr/>
        <p:txBody>
          <a:bodyPr/>
          <a:lstStyle/>
          <a:p>
            <a:r>
              <a:rPr lang="en-US" dirty="0"/>
              <a:t>Newschoolsecurity.com XSS in modified </a:t>
            </a:r>
            <a:r>
              <a:rPr lang="en-US" dirty="0" smtClean="0"/>
              <a:t>Modernist </a:t>
            </a:r>
            <a:r>
              <a:rPr lang="en-US" dirty="0" err="1" smtClean="0"/>
              <a:t>Wordpress</a:t>
            </a:r>
            <a:r>
              <a:rPr lang="en-US" dirty="0" smtClean="0"/>
              <a:t> </a:t>
            </a:r>
            <a:r>
              <a:rPr lang="en-US" dirty="0"/>
              <a:t>theme file, downloaded 693 times.</a:t>
            </a:r>
          </a:p>
          <a:p>
            <a:endParaRPr lang="en-US" dirty="0"/>
          </a:p>
        </p:txBody>
      </p:sp>
      <p:sp>
        <p:nvSpPr>
          <p:cNvPr id="6" name="Slide Number Placeholder 5"/>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t>48</a:t>
            </a:fld>
            <a:endParaRPr lang="en-US"/>
          </a:p>
        </p:txBody>
      </p:sp>
      <p:pic>
        <p:nvPicPr>
          <p:cNvPr id="4" name="Picture 3"/>
          <p:cNvPicPr>
            <a:picLocks noChangeAspect="1"/>
          </p:cNvPicPr>
          <p:nvPr/>
        </p:nvPicPr>
        <p:blipFill>
          <a:blip r:embed="rId2"/>
          <a:stretch>
            <a:fillRect/>
          </a:stretch>
        </p:blipFill>
        <p:spPr>
          <a:xfrm>
            <a:off x="6700620" y="1062514"/>
            <a:ext cx="2366860" cy="624602"/>
          </a:xfrm>
          <a:prstGeom prst="rect">
            <a:avLst/>
          </a:prstGeom>
        </p:spPr>
      </p:pic>
      <p:sp>
        <p:nvSpPr>
          <p:cNvPr id="5" name="Oval 4"/>
          <p:cNvSpPr/>
          <p:nvPr/>
        </p:nvSpPr>
        <p:spPr>
          <a:xfrm>
            <a:off x="7679832" y="1062514"/>
            <a:ext cx="308610" cy="325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40085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Wateringhole</a:t>
            </a:r>
            <a:r>
              <a:rPr lang="en-US" dirty="0" smtClean="0"/>
              <a:t> </a:t>
            </a:r>
            <a:r>
              <a:rPr lang="en-US" dirty="0" err="1" smtClean="0"/>
              <a:t>vs</a:t>
            </a:r>
            <a:r>
              <a:rPr lang="en-US" dirty="0" smtClean="0"/>
              <a:t> mass compromise</a:t>
            </a:r>
            <a:endParaRPr lang="en-US" dirty="0"/>
          </a:p>
        </p:txBody>
      </p:sp>
      <p:sp>
        <p:nvSpPr>
          <p:cNvPr id="3" name="Content Placeholder 2"/>
          <p:cNvSpPr>
            <a:spLocks noGrp="1"/>
          </p:cNvSpPr>
          <p:nvPr>
            <p:ph idx="1"/>
          </p:nvPr>
        </p:nvSpPr>
        <p:spPr/>
        <p:txBody>
          <a:bodyPr>
            <a:normAutofit/>
          </a:bodyPr>
          <a:lstStyle/>
          <a:p>
            <a:r>
              <a:rPr lang="en-US" dirty="0" smtClean="0"/>
              <a:t>What characteristics let you differentiate between a random and targeted compromise?</a:t>
            </a:r>
          </a:p>
          <a:p>
            <a:r>
              <a:rPr lang="en-US" dirty="0" smtClean="0"/>
              <a:t>In what way does it change your prevention or detection?</a:t>
            </a:r>
          </a:p>
          <a:p>
            <a:r>
              <a:rPr lang="en-US" dirty="0" smtClean="0"/>
              <a:t>Examples (for discussion purposes)</a:t>
            </a:r>
          </a:p>
          <a:p>
            <a:pPr lvl="1"/>
            <a:r>
              <a:rPr lang="en-US" dirty="0" smtClean="0"/>
              <a:t>Hasbro</a:t>
            </a:r>
            <a:br>
              <a:rPr lang="en-US" dirty="0" smtClean="0"/>
            </a:br>
            <a:r>
              <a:rPr lang="en-US" sz="1200" dirty="0">
                <a:hlinkClick r:id="rId2"/>
              </a:rPr>
              <a:t>http://threatpost.com/toy-maker-hasbros-site-serving-drive-by-download-attacks/103893</a:t>
            </a:r>
            <a:r>
              <a:rPr lang="en-US" sz="1200" dirty="0"/>
              <a:t> </a:t>
            </a:r>
            <a:endParaRPr lang="en-US" dirty="0" smtClean="0"/>
          </a:p>
          <a:p>
            <a:pPr lvl="1"/>
            <a:r>
              <a:rPr lang="en-US" dirty="0" smtClean="0"/>
              <a:t>National </a:t>
            </a:r>
            <a:r>
              <a:rPr lang="en-US" dirty="0" err="1" smtClean="0"/>
              <a:t>Vuln</a:t>
            </a:r>
            <a:r>
              <a:rPr lang="en-US" dirty="0" smtClean="0"/>
              <a:t> </a:t>
            </a:r>
            <a:r>
              <a:rPr lang="en-US" dirty="0"/>
              <a:t>Database </a:t>
            </a:r>
            <a:r>
              <a:rPr lang="en-US" dirty="0" smtClean="0"/>
              <a:t/>
            </a:r>
            <a:br>
              <a:rPr lang="en-US" dirty="0" smtClean="0"/>
            </a:br>
            <a:r>
              <a:rPr lang="en-US" sz="1200" dirty="0">
                <a:hlinkClick r:id="rId3"/>
              </a:rPr>
              <a:t>http://yro-beta.slashdot.org/story/13/03/14/1244205/us-vulnerability-database-yanked-over-malware-infestation</a:t>
            </a:r>
            <a:r>
              <a:rPr lang="en-US" sz="1200" dirty="0"/>
              <a:t> </a:t>
            </a:r>
            <a:endParaRPr lang="en-US" dirty="0" smtClean="0"/>
          </a:p>
          <a:p>
            <a:r>
              <a:rPr lang="en-US" dirty="0" smtClean="0"/>
              <a:t>What about extraneous victims?</a:t>
            </a:r>
          </a:p>
        </p:txBody>
      </p:sp>
      <p:sp>
        <p:nvSpPr>
          <p:cNvPr id="4" name="Slide Number Placeholder 3"/>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t>49</a:t>
            </a:fld>
            <a:endParaRPr lang="en-US" dirty="0"/>
          </a:p>
        </p:txBody>
      </p:sp>
    </p:spTree>
    <p:extLst>
      <p:ext uri="{BB962C8B-B14F-4D97-AF65-F5344CB8AC3E}">
        <p14:creationId xmlns:p14="http://schemas.microsoft.com/office/powerpoint/2010/main" val="290969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2F80"/>
                </a:solidFill>
                <a:latin typeface="+mn-lt"/>
              </a:rPr>
              <a:t>DHS Disclaimer</a:t>
            </a:r>
            <a:endParaRPr lang="en-US" dirty="0">
              <a:latin typeface="+mn-lt"/>
            </a:endParaRPr>
          </a:p>
        </p:txBody>
      </p:sp>
      <p:sp>
        <p:nvSpPr>
          <p:cNvPr id="5" name="Rectangle 35"/>
          <p:cNvSpPr>
            <a:spLocks noGrp="1" noChangeArrowheads="1"/>
          </p:cNvSpPr>
          <p:nvPr>
            <p:ph idx="1"/>
          </p:nvPr>
        </p:nvSpPr>
        <p:spPr bwMode="auto">
          <a:xfrm>
            <a:off x="152400" y="981363"/>
            <a:ext cx="8896350" cy="5010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pPr marL="173038" indent="-173038">
              <a:buClr>
                <a:srgbClr val="333333"/>
              </a:buClr>
            </a:pPr>
            <a:r>
              <a:rPr lang="en-US" dirty="0" smtClean="0"/>
              <a:t>This presentation is intended for informational and discussion purposes only.</a:t>
            </a:r>
          </a:p>
          <a:p>
            <a:r>
              <a:rPr lang="en-US" dirty="0" smtClean="0"/>
              <a:t>The Department of Homeland Security (DHS) does not provide any warranties of any kind regarding this information. In no event shall the United States Government or its contractors or subcontractors be liable for any damages, including but not limited to, direct, indirect, special or consequential damages, arising out of, resulting from, or in any way connected with this information, whether or not based upon warranty, contract, tort, or otherwise, whether or not arising out of negligence, and whether or not injury was sustained from, or arose out of the results of, or reliance upon the information.</a:t>
            </a:r>
          </a:p>
          <a:p>
            <a:r>
              <a:rPr lang="en-US" dirty="0" smtClean="0"/>
              <a:t>The display of the DHS official seal or other DHS visual identities, including the US-CERT or ICS-CERT name or logo shall not be interpreted to provide any person or organization the authorization to use the official seal, insignia or other visual identities of the Department of Homeland Security, including US-CERT and ICS-CERT. The DHS seal, insignia, or other visual identities shall not be used in any manner to imply endorsement of any commercial product or activity by DHS, US-CERT, ICS-CERT or the United States Government. Use of the DHS seal without proper authorization violates federal law (e.g., 18 U.S.C. §§ 506, 701, 1017), and is against DHS policies governing usage of its seal.</a:t>
            </a:r>
          </a:p>
          <a:p>
            <a:r>
              <a:rPr lang="en-US" dirty="0" smtClean="0"/>
              <a:t>This presentation is Traffic Light Protocol (TLP): WHITE. Recipients may share TLP: WHITE information without restriction, subject to copyright controls. For more information on the TLP, see </a:t>
            </a:r>
            <a:r>
              <a:rPr lang="en-US" dirty="0" smtClean="0">
                <a:hlinkClick r:id="rId2"/>
              </a:rPr>
              <a:t>http://www.us-cert.gov/tlp</a:t>
            </a:r>
            <a:r>
              <a:rPr lang="en-US" dirty="0" smtClean="0"/>
              <a:t>.</a:t>
            </a:r>
          </a:p>
          <a:p>
            <a:r>
              <a:rPr lang="en-US" dirty="0" smtClean="0"/>
              <a:t>DHS does not endorse any commercial product or service, including any subjects of analysis. Any reference to specific commercial products, processes, or services by service mark, trademark, manufacturer, or otherwise, does not constitute or imply their endorsement, recommendation, or favoring by DHS. </a:t>
            </a:r>
          </a:p>
        </p:txBody>
      </p:sp>
    </p:spTree>
    <p:extLst>
      <p:ext uri="{BB962C8B-B14F-4D97-AF65-F5344CB8AC3E}">
        <p14:creationId xmlns:p14="http://schemas.microsoft.com/office/powerpoint/2010/main" val="234387315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 kits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Technical action:</a:t>
            </a:r>
          </a:p>
          <a:p>
            <a:pPr lvl="1"/>
            <a:r>
              <a:rPr lang="en-US" dirty="0" smtClean="0"/>
              <a:t>Starts </a:t>
            </a:r>
            <a:r>
              <a:rPr lang="en-US" dirty="0"/>
              <a:t>with targeted attack based on browser</a:t>
            </a:r>
          </a:p>
          <a:p>
            <a:pPr lvl="1"/>
            <a:r>
              <a:rPr lang="en-US" dirty="0"/>
              <a:t>If fails, tries social </a:t>
            </a:r>
            <a:r>
              <a:rPr lang="en-US" dirty="0" smtClean="0"/>
              <a:t>engineering	</a:t>
            </a:r>
            <a:endParaRPr lang="en-US" dirty="0"/>
          </a:p>
          <a:p>
            <a:r>
              <a:rPr lang="en-US" dirty="0"/>
              <a:t>Will skew #s towards 0day</a:t>
            </a:r>
          </a:p>
          <a:p>
            <a:r>
              <a:rPr lang="en-US" dirty="0"/>
              <a:t>Often detected based on IDS </a:t>
            </a:r>
            <a:r>
              <a:rPr lang="en-US" dirty="0" smtClean="0"/>
              <a:t>signature</a:t>
            </a:r>
          </a:p>
          <a:p>
            <a:r>
              <a:rPr lang="en-US" dirty="0" smtClean="0"/>
              <a:t>Sometimes intersect with user deception/no user intent to run</a:t>
            </a:r>
          </a:p>
          <a:p>
            <a:pPr lvl="1"/>
            <a:r>
              <a:rPr lang="en-US" dirty="0" smtClean="0"/>
              <a:t>For example, “</a:t>
            </a:r>
            <a:r>
              <a:rPr lang="en-US" dirty="0"/>
              <a:t>We have also seen this delivery method initiated through email; an email is spammed out containing a link that, when clicked, sends the victim to a compromised website hosting an exploit pack.” </a:t>
            </a:r>
            <a:r>
              <a:rPr lang="en-US" sz="1200" dirty="0">
                <a:hlinkClick r:id="rId2"/>
              </a:rPr>
              <a:t>http://nakedsecurity.sophos.com/zeroaccess2/#Distribution</a:t>
            </a:r>
            <a:r>
              <a:rPr lang="en-US" sz="1200" dirty="0"/>
              <a:t> </a:t>
            </a:r>
            <a:endParaRPr lang="en-US" dirty="0" smtClean="0"/>
          </a:p>
          <a:p>
            <a:pPr lvl="1"/>
            <a:endParaRPr lang="en-US" dirty="0" smtClean="0"/>
          </a:p>
          <a:p>
            <a:endParaRPr lang="en-US" dirty="0"/>
          </a:p>
        </p:txBody>
      </p:sp>
      <p:sp>
        <p:nvSpPr>
          <p:cNvPr id="4" name="Slide Number Placeholder 3"/>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t>50</a:t>
            </a:fld>
            <a:endParaRPr lang="en-US"/>
          </a:p>
        </p:txBody>
      </p:sp>
    </p:spTree>
    <p:extLst>
      <p:ext uri="{BB962C8B-B14F-4D97-AF65-F5344CB8AC3E}">
        <p14:creationId xmlns:p14="http://schemas.microsoft.com/office/powerpoint/2010/main" val="4095918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when it’s N systems</a:t>
            </a:r>
            <a:r>
              <a:rPr lang="en-US" dirty="0" smtClean="0"/>
              <a:t>?</a:t>
            </a:r>
            <a:endParaRPr lang="en-US" dirty="0"/>
          </a:p>
        </p:txBody>
      </p:sp>
      <p:sp>
        <p:nvSpPr>
          <p:cNvPr id="3" name="Content Placeholder 2"/>
          <p:cNvSpPr>
            <a:spLocks noGrp="1"/>
          </p:cNvSpPr>
          <p:nvPr>
            <p:ph idx="1"/>
          </p:nvPr>
        </p:nvSpPr>
        <p:spPr/>
        <p:txBody>
          <a:bodyPr/>
          <a:lstStyle/>
          <a:p>
            <a:r>
              <a:rPr lang="en-US" dirty="0" smtClean="0"/>
              <a:t>For example, one “incident” involves 20 systems</a:t>
            </a:r>
          </a:p>
          <a:p>
            <a:r>
              <a:rPr lang="en-US" dirty="0" smtClean="0"/>
              <a:t>For example:</a:t>
            </a:r>
          </a:p>
          <a:p>
            <a:pPr lvl="1"/>
            <a:r>
              <a:rPr lang="en-US" dirty="0" smtClean="0"/>
              <a:t>Original </a:t>
            </a:r>
            <a:r>
              <a:rPr lang="en-US" dirty="0"/>
              <a:t>root cause is </a:t>
            </a:r>
            <a:r>
              <a:rPr lang="en-US" dirty="0" smtClean="0"/>
              <a:t>user tricked, malware then spreads by exploit</a:t>
            </a:r>
          </a:p>
          <a:p>
            <a:pPr lvl="1"/>
            <a:r>
              <a:rPr lang="en-US" dirty="0" smtClean="0"/>
              <a:t>Is the incident root cause user tricked, or mixed?</a:t>
            </a:r>
          </a:p>
          <a:p>
            <a:r>
              <a:rPr lang="en-US" dirty="0" smtClean="0"/>
              <a:t>Depends on what you’re trying to measure</a:t>
            </a:r>
          </a:p>
          <a:p>
            <a:pPr lvl="1"/>
            <a:r>
              <a:rPr lang="en-US" dirty="0" smtClean="0"/>
              <a:t>Any of “user tricked”, “user tricked (1); exploit (19)</a:t>
            </a:r>
          </a:p>
          <a:p>
            <a:r>
              <a:rPr lang="en-US" dirty="0" smtClean="0"/>
              <a:t>Wasn’t a goal/capability for original project</a:t>
            </a:r>
          </a:p>
        </p:txBody>
      </p:sp>
      <p:sp>
        <p:nvSpPr>
          <p:cNvPr id="4" name="Slide Number Placeholder 3"/>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t>51</a:t>
            </a:fld>
            <a:endParaRPr lang="en-US"/>
          </a:p>
        </p:txBody>
      </p:sp>
    </p:spTree>
    <p:extLst>
      <p:ext uri="{BB962C8B-B14F-4D97-AF65-F5344CB8AC3E}">
        <p14:creationId xmlns:p14="http://schemas.microsoft.com/office/powerpoint/2010/main" val="261453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Issues</a:t>
            </a:r>
            <a:endParaRPr lang="en-US" dirty="0"/>
          </a:p>
        </p:txBody>
      </p:sp>
      <p:sp>
        <p:nvSpPr>
          <p:cNvPr id="3" name="Content Placeholder 2"/>
          <p:cNvSpPr>
            <a:spLocks noGrp="1"/>
          </p:cNvSpPr>
          <p:nvPr>
            <p:ph idx="1"/>
          </p:nvPr>
        </p:nvSpPr>
        <p:spPr/>
        <p:txBody>
          <a:bodyPr/>
          <a:lstStyle/>
          <a:p>
            <a:r>
              <a:rPr lang="en-US" dirty="0" err="1" smtClean="0"/>
              <a:t>Nitol</a:t>
            </a:r>
            <a:r>
              <a:rPr lang="en-US" dirty="0" smtClean="0"/>
              <a:t> </a:t>
            </a:r>
          </a:p>
          <a:p>
            <a:pPr lvl="1"/>
            <a:r>
              <a:rPr lang="en-US" smtClean="0"/>
              <a:t>“a </a:t>
            </a:r>
            <a:r>
              <a:rPr lang="en-US" dirty="0"/>
              <a:t>Microsoft </a:t>
            </a:r>
            <a:r>
              <a:rPr lang="en-US" dirty="0">
                <a:hlinkClick r:id="rId2"/>
              </a:rPr>
              <a:t>study</a:t>
            </a:r>
            <a:r>
              <a:rPr lang="en-US" dirty="0"/>
              <a:t> which found that cybercriminals infiltrate unsecure supply chains to introduce counterfeit software embedded with malware for the purpose of secretly infecting people’s </a:t>
            </a:r>
            <a:r>
              <a:rPr lang="en-US"/>
              <a:t>computers</a:t>
            </a:r>
            <a:r>
              <a:rPr lang="en-US" smtClean="0"/>
              <a:t>.”</a:t>
            </a:r>
            <a:endParaRPr lang="en-US" dirty="0" smtClean="0"/>
          </a:p>
          <a:p>
            <a:pPr lvl="1"/>
            <a:r>
              <a:rPr lang="en-US" sz="825" dirty="0">
                <a:hlinkClick r:id="rId3"/>
              </a:rPr>
              <a:t>http://blogs.technet.com/b/microsoft_blog/archive/2012/09/13/microsoft-disrupts-the-emerging-nitol-botnet-being-spread-through-an-unsecure-supply-chain.aspx</a:t>
            </a:r>
            <a:r>
              <a:rPr lang="en-US" sz="825" dirty="0"/>
              <a:t> </a:t>
            </a:r>
          </a:p>
        </p:txBody>
      </p:sp>
      <p:sp>
        <p:nvSpPr>
          <p:cNvPr id="4" name="Slide Number Placeholder 3"/>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t>52</a:t>
            </a:fld>
            <a:endParaRPr lang="en-US"/>
          </a:p>
        </p:txBody>
      </p:sp>
    </p:spTree>
    <p:extLst>
      <p:ext uri="{BB962C8B-B14F-4D97-AF65-F5344CB8AC3E}">
        <p14:creationId xmlns:p14="http://schemas.microsoft.com/office/powerpoint/2010/main" val="3300100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configuration</a:t>
            </a:r>
            <a:endParaRPr lang="en-US" dirty="0"/>
          </a:p>
        </p:txBody>
      </p:sp>
      <p:sp>
        <p:nvSpPr>
          <p:cNvPr id="7" name="Content Placeholder 6"/>
          <p:cNvSpPr>
            <a:spLocks noGrp="1"/>
          </p:cNvSpPr>
          <p:nvPr>
            <p:ph idx="1"/>
          </p:nvPr>
        </p:nvSpPr>
        <p:spPr/>
        <p:txBody>
          <a:bodyPr/>
          <a:lstStyle/>
          <a:p>
            <a:endParaRPr lang="en-US"/>
          </a:p>
        </p:txBody>
      </p:sp>
      <p:sp>
        <p:nvSpPr>
          <p:cNvPr id="6" name="Slide Number Placeholder 5"/>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t>53</a:t>
            </a:fld>
            <a:endParaRPr lang="en-US"/>
          </a:p>
        </p:txBody>
      </p:sp>
      <p:pic>
        <p:nvPicPr>
          <p:cNvPr id="4" name="Picture 3"/>
          <p:cNvPicPr>
            <a:picLocks noChangeAspect="1"/>
          </p:cNvPicPr>
          <p:nvPr/>
        </p:nvPicPr>
        <p:blipFill>
          <a:blip r:embed="rId2"/>
          <a:stretch>
            <a:fillRect/>
          </a:stretch>
        </p:blipFill>
        <p:spPr>
          <a:xfrm>
            <a:off x="7055771" y="961417"/>
            <a:ext cx="2088229" cy="1163849"/>
          </a:xfrm>
          <a:prstGeom prst="rect">
            <a:avLst/>
          </a:prstGeom>
        </p:spPr>
      </p:pic>
      <p:sp>
        <p:nvSpPr>
          <p:cNvPr id="5" name="Oval 4"/>
          <p:cNvSpPr/>
          <p:nvPr/>
        </p:nvSpPr>
        <p:spPr>
          <a:xfrm>
            <a:off x="8498205" y="1619607"/>
            <a:ext cx="628649" cy="4970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82741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 abuse</a:t>
            </a:r>
            <a:endParaRPr lang="en-US" dirty="0"/>
          </a:p>
        </p:txBody>
      </p:sp>
      <p:sp>
        <p:nvSpPr>
          <p:cNvPr id="3" name="Content Placeholder 2"/>
          <p:cNvSpPr>
            <a:spLocks noGrp="1"/>
          </p:cNvSpPr>
          <p:nvPr>
            <p:ph idx="1"/>
          </p:nvPr>
        </p:nvSpPr>
        <p:spPr/>
        <p:txBody>
          <a:bodyPr/>
          <a:lstStyle/>
          <a:p>
            <a:r>
              <a:rPr lang="en-US" dirty="0" err="1" smtClean="0"/>
              <a:t>DDoS</a:t>
            </a:r>
            <a:r>
              <a:rPr lang="en-US" dirty="0" smtClean="0"/>
              <a:t> amplification? </a:t>
            </a:r>
            <a:endParaRPr lang="en-US" dirty="0"/>
          </a:p>
        </p:txBody>
      </p:sp>
      <p:sp>
        <p:nvSpPr>
          <p:cNvPr id="6" name="Slide Number Placeholder 5"/>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t>54</a:t>
            </a:fld>
            <a:endParaRPr lang="en-US"/>
          </a:p>
        </p:txBody>
      </p:sp>
      <p:pic>
        <p:nvPicPr>
          <p:cNvPr id="4" name="Picture 3"/>
          <p:cNvPicPr>
            <a:picLocks noChangeAspect="1"/>
          </p:cNvPicPr>
          <p:nvPr/>
        </p:nvPicPr>
        <p:blipFill>
          <a:blip r:embed="rId2"/>
          <a:stretch>
            <a:fillRect/>
          </a:stretch>
        </p:blipFill>
        <p:spPr>
          <a:xfrm>
            <a:off x="7055771" y="961417"/>
            <a:ext cx="2088229" cy="1163849"/>
          </a:xfrm>
          <a:prstGeom prst="rect">
            <a:avLst/>
          </a:prstGeom>
        </p:spPr>
      </p:pic>
      <p:sp>
        <p:nvSpPr>
          <p:cNvPr id="5" name="Oval 4"/>
          <p:cNvSpPr/>
          <p:nvPr/>
        </p:nvSpPr>
        <p:spPr>
          <a:xfrm>
            <a:off x="8778239" y="1200441"/>
            <a:ext cx="308610" cy="4626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42466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Duck billed </a:t>
            </a:r>
            <a:r>
              <a:rPr lang="en-US" dirty="0" err="1" smtClean="0"/>
              <a:t>platypii</a:t>
            </a:r>
            <a:endParaRPr lang="en-US" dirty="0"/>
          </a:p>
        </p:txBody>
      </p:sp>
      <p:sp>
        <p:nvSpPr>
          <p:cNvPr id="3" name="Content Placeholder 2"/>
          <p:cNvSpPr>
            <a:spLocks noGrp="1"/>
          </p:cNvSpPr>
          <p:nvPr>
            <p:ph idx="1"/>
          </p:nvPr>
        </p:nvSpPr>
        <p:spPr/>
        <p:txBody>
          <a:bodyPr/>
          <a:lstStyle/>
          <a:p>
            <a:r>
              <a:rPr lang="en-US" dirty="0" smtClean="0"/>
              <a:t>Strange things to mull over</a:t>
            </a:r>
          </a:p>
          <a:p>
            <a:endParaRPr lang="en-US" dirty="0"/>
          </a:p>
          <a:p>
            <a:endParaRPr lang="en-US" dirty="0"/>
          </a:p>
        </p:txBody>
      </p:sp>
      <p:sp>
        <p:nvSpPr>
          <p:cNvPr id="5" name="Slide Number Placeholder 4"/>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pPr/>
              <a:t>55</a:t>
            </a:fld>
            <a:endParaRPr lang="en-US" dirty="0"/>
          </a:p>
        </p:txBody>
      </p:sp>
      <p:sp>
        <p:nvSpPr>
          <p:cNvPr id="4" name="AutoShape 2" descr="data:image/jpeg;base64,/9j/4AAQSkZJRgABAQAAAQABAAD/2wCEAAkGBhQSERUUExIWFRUWFx0YFxgXGBccFxsaGxcYFx4bGx4dHSYhICAjGRgbIi8gJCcrLiwsGSAxNjAqNSgrLSkBCQoKDAwMDQwMDSkYFBgpKSkpKSkpKSkpKSkpKSkpKSkpKSkpKSkpKSkpKSkpKSkpKSkpKSkpKSkpKSkpKSkpKf/AABEIAL8BCAMBIgACEQEDEQH/xAAcAAABBQEBAQAAAAAAAAAAAAAAAgMEBQYHAQj/xAA7EAACAQMEAQMDAgUDAgQHAAABAhEDEiEABCIxBRMyQQZCUSNhBxRScZEzYoGhsSRy0fAVU5KTosHx/8QAFAEBAAAAAAAAAAAAAAAAAAAAAP/EABQRAQAAAAAAAAAAAAAAAAAAAAD/2gAMAwEAAhEDEQA/AO46NGjQGjRo0Bo0aNAaNGjQGjRpvcblaal3YKqiSzEAAfuToHNGsh5D+I9JQDQpPWn7z+nSECTLMJ6I6U9j86ofIfWO4aWap6dOMCmCM3Ecm5NI4yBHuAiTADo+53iU1uqOqL+WIA/ydZ/f/X1BATTWpWgZNMC0dxliJ6+24/t1rnO88kXqOWQdQrM4aozWhZJeCqmBiZkL7sAyKFZ3Mm1FtuZWDdkgERaAsqZGWB45UzoL7c/xHq1QwpLTogQC93qMCbp4wqg8Wi6SYPH41SbrYvVZjX3VV2VmAipUUFAC1/uCERkWgrBJMxGnPVdWZSzMOmAhgkyMN3IgmO8gSbTFgji+wEkLi31MAWlZgAZyQQVtMz2RIZg+Gpoyl3ctcbQtViYKvDKGLFSqiLR8/IIAD9byG5TK7ncABgQ38w7q2GkAmEmACAwIm6SYNt/uAigq7PDAFrXHRBADWLjj8593YMLqn8j5tENktUptAIX1CuLSZYBiZYfdaIGYIBIWvgf4m1aNSzflTRMW1wEDoSYiqENpXPvQADuCDI6grTka4bt6yOHemQSqwsi0qGcgYKzE3QqgnMj7Z0n0b9YPtgaVdKr0AVtqBlqGmSAAhCm4pAmQDBJFoEAB0/RqPsvIU6yB6VRaiHpkYEf5GpGgNGjRoDRo0aA0arfMbncpHoUUqfm57TM9ARERObv+Dpnw31CKxsdPTqZ4zIMdwSAZHyCAf270Fxo0apPqfzTUVSlRg7iuSlKfauJao3+1ByI+etBN8ZvzV9U4tWqyIR8hIRv8VQ4/40/R31N2ZFdWZIvUMCVmYuA6mPnWP2WyNcLs6FR12m3UU6lVTD1WAhhcPknJI7knorOv2Hj6dBAlJAij4H5+Sfkk/k5OgkaNGjQGjRo0Bo0aNAaNGjQGjRrIfUf1gwc0NrBqKQKlQwVpyYIX4Zx8g9SO+gE76m+sKe1BRR6lYiQgIAUHFzn7R8/kgE9AkYLdF91a9eq1YySCAPTUQGFqDIkPbAy3RZrdebjxfByWPIFnLrL5U/c3chhEgnro3aZarUFMMIIKSzc5tuuKgkAETOSQCck/Gg8qePLELW7ZpRgwkZDWgWkSVzIA6Zsk5920Tm1ogzgEtcyw05IB92DJWBMSWfUqNzMpTaGkn5UE2jtYg5JBBAk3SNK3GagMSICuouJLMPsHwzG5SB3AJkWkA7R2wF0H1FYs0ioLCR7oZSBabgIIzPwIGpVGsGpNcItqXGbzaeAPwAsRHf8AVEwQtSPKK3sBsVYVbTEYHQDFouJWfhi3zjz/AOLkGo1NiLQBa3VMyshOQVQLjgtPK3BhiFztZqWlhYMFmCkD5ADmOiYNoJJiQsGWT5Hc+raKa1JAYi0MVW2BbDSJBUDAOAB3IEDZ+QYLd6ZIPK4QFYFId3ILEAESTMsTLDEBinVAZVIBQMQueSm6WMtJgMALs3fcQeICVv3LrNRnsi0WpVkE5g4BGBAgKpg4EYoPJuPUKIrXpzIttuQd5Vxd17SM/nvV8dqIMmSxggEgJxtMy0e2SZgyCQVgg11PaP6gLwKZU4UgAlGHHGDCtLEtPWDjQQU3tZUeblqewhmvWWe03WHibp6g3O2Rgh1argQ16qhtPFjTVgqqi5LnBA5QTj2wunlpO1N7Qq0hxH5cgkMXyZw5YkKehJAsAj7CragdQp4RTUuzPKhA1lO4gQLcSB+nOIgBKRSipUpv6LlW5o/pgEyxufjcAZ6ED8NMnW+K/iNuKbW7hUqqJBtUpWEZByxRpHKCUx2ZIU5WuaVUeoYVlEy7ANeZ/AABDZPx3MqCzR2vqvL0zAIAcqZW0AAJaYAx1JBJAj4Adr8J9SUN2pahUDRFykFXWROVIBH9+tWeuAVV9NlakzrUpN+nVa1SOuySGgrJMjoxHetFT/iXv6dMBht6rTAaxxP7EK4E9iMRE6DrujXKNv8Axa3ZN/8AK0npr7gjlW7CmC5EQx7I/wDXV3s/4p0KjelXRtq7CU9UwmADBqIT+5mACMZ0G81m/P7QVGZ9uw/mqEMUBhjiVBH7/B6IuXomJ9DywdbqbBg8lCvNf9oEBZkAk54nBMRqt+pKIa3dUcVtvkOMg0iFZgxGCsMGtOSFMdzoL7x2+WtSSovTqDHyPyD+CDgj4II1hN3v3r7qq1P3s38rQ/2op/UfB6ZpMiDYlSCCAdTPE+a9J92FEK9P+apqT07E06if/eWPx2fnVV4j/wALtKtdCHqBSlGfmpUF8/2WmUMj4vz2dB0PxnjloUlpp0o7xJPZJjEk5xqVqJ4nbmnQpIxJKU0UkmSSFAJJ/MjUvQGjRo0Bo0aovL7503uzQE2VPWuz9y01Kz/+X/MaC90aSKgJIBEjsTkT1OlaA0aNRfJ78UaTVCCY6A7JJAAH9yQNBnPq/wCqjTb+Xok+oQDUZRJQH2qBI5PBAyIGZEqdZGvtR+mGDEKmHwTBZuwBkyLs4/uOKP1lqNUqVGiXeSCvwYWJjsLgAExxEyJ01uqVsFgS1s8gpMM0A9AKJElgcQpBNssEmtRLAQmC2ckkC0+4TCgYMdYzd98LfUGYWhv/AKQoa2MxMSTiMmZX8Eqg1VACszIl1k2lSWub7hxkhi5P4FxJk21PmanaIW5NBqBiFXmLpIEqczP4pAibbiEzcEy9jqztMLK4H4UES3uIBlmWCcE5hqVACs0myWVeTBCA4JYoOIUAZyZMERGvdoKdLutZPTB1aEUiz9gZB44H+nAhRd5unhYUMWAEw/6vE2mGAIUqcyByiYf7wj7oiwCsXUmBaqspgAyAcqIa0gsDIg4yojvtbbhLCAwtbOGglWNhhmhQQpIhipPwzdLeFrYgVlJnlTZuJJthQYEuzfJkE6jtuGaSVVFDLik1UNbxReMAY44JE3DGBIW1byLsFZ/UJLNDgAmQzQBaUOGni0yRxi2AHdJ6tNaZY8ZWDaTEw90AAMSM/wC2D/UU7N+Pp3NRFpZWAW4C4mB9pViBgEmDaL4y9tq5DgC5Qga8qgAEgpkEhbvTDwCw7iCSoUJz7tgQGckgSqqoCQVKi20E+0RPfEiPzF/lygFzTbAcuyqWOadpMMZnEsZASZPemK/kqoKrTRFLAGeiSFbkFgDAqSZEtbHwJrt7TdyA1QsSQEcFUjAGVE3SBi2DnMTBB6p5VhxIaQbmuW4GbjxNsRATGJn5+WaPlGqBkcOCwgtUVBaIUiBUAvuKdMYznqVdqUSrG1jliIanHuW1iOIIbAHGQAvZ1b7kBAql6aOSoWmASY5AwQnE+4dnLSTIMhU1E9NmLfuLTeSpi1LwZA+BJPRI7tOp2zY1O1JuggGJD3WQyj85mCOiAMTpNTZmWqLcG4khWa6S2eJFpMQSJUgfvqNsKVwAvhLTIDJZ7lCwUuzPIBuUAmRIkJu9dQpVuadKGZ84OIZRGBgZgBoidJ/k4WCoMkds/wCSFbsyYgjBB/sI1Z7WiPSvMQQCjKAS0tOOM3G4DioyDkEDTjbencppi5yuGMT0xwJ6gs1wBOT8knQQK3iEZri9jSCDYsjP54k4+TPtPZiKnzfjQiz6isSpnkV+6TjuTk9CCCOgJ2FTZXF0MU+wGMhgTmIj7XWI4nAMZGq6vtwzMEAcXQ9puIbiVDi2VEAsInqBEXMFB4+lWpAtRqWPUkFQSFKwS9yyQQQcNFwHXxrb+E/iNRrRT3FtHcLcCST6TC44DPgSpcAM0TiWnGS/kqgqGm7ojlWZSLpJkrMLxPxKqfn8mDW7/wAbhbng2FiGK4iwSIPchR7QcCJAkhsd5XFLd0qYcWlrVIIIZYmJxm5EH7ks0Q66c+jd3/M0KTshalRWYABLNFzKqjLMQtoWCbUYCLhrN/TH1Y21dFrotTb0yTS4kshJaQCZLi04E4+JhQ3UfpXe0K1AHbqrUQpQKgRgKaluJQBbSQRxKgzODk6Bf0p9SvXLmqRc81KVJINtIEIDfgG/3ifhhBjWp1VrWCv0Sy8WaxszDEAkRaARHIjsZI1L2rHok4EQQ3wSCbiBM4/7/Ogk6NGjQRt35KnSKCo4T1GtUmQpb4W7oE/AJz8Tqm+sqBCUtwoJO3qq7R3ZPIf9Bn4EnV9udstRGR1V0YQysAVIPYIOCNZxKrbOqKFUmptKoIpu5uakfmk5OXQgyrGWADTKgsoK3W6Cb/a1UM091SakxHRK/rUj/hqgH/n1pdc739cUqY2/L/wW6V0JMk0gjVRn/arWHvAUmbtS/DGvU9bf02Zi1X/RM2vt0VQEUfFQSxB+XkHDSA3OsZ9Zb0PUWkWZQGCiwqG9RwBJnsBXURGbyPzGvqVgqlj0BJweu+u/+Nc08juhUaoowwUliQMMWLMB1yBZxI6tBlYBYPW2TNUBVrbgbVtBBWTGGPtmAJnvOA2oDbRHNzNzGYckKA0SxuEmSZUnOSf309uVqmohBtBABI6CmSpn5kgZPctAOIb8l5FLw3pggB3UgLLWLLABSDMlUBIwzOY48gjefVatszKwJIAN0MpQ3QVJWCQJm4LmTdXEoVchFEIL7vTBbth2BBKgftyMhiCTaU7OKhg1YyxtLceLchmMsygSSSGHQbEHeEpwp06YlCzVIB9O0XN2CZVlxfm60sTJkIqMQnfpQCUVn4A5bCTyYJaBByyxKDBdbxhLlR0BcDc8k3KYdr8QCYBm6WHyp05tOmsSogItMAGoFuRgFLCbguboJDDILXwVadRFWxTcpyQwLQ5LQWCwcssqIyzgAhhoI70Am4VR6gRmJVlDhTyJvQcbQJmBgBTMkG6KtHtlKEqPeQCeRUAySTksDd9zSsNq0qbJVrXhWLsQl8KSIE4JQyCIAJUCPnjlinWYu/Oopkt6jfp1CwRSeUkgWgG6TAaXJDAsHuy2rbcEKWD1MsoNTAOAFNwa7DffOXMAISz9BvVqlTUDushkmicqQokwAYMSwvKgYBGdQ/I7pbFSk9Q0yoBXIvAybyZj3KCLfepjIQpX+k8sSbVgSLVRVksCpswYplmLExn4+Qn0PJF61lhHKq6kM1qmTbPMyvGAByyF/vK3dSgrBmYuocX+pCyWDkLDERK02AUhQZBE9Ct3LsVp21mVgwYgkrTNQQBwzmY+CZURAJGrzyfjLP1Uqem3uAKVORLqsqC13uMRcDhRgiSDfjt6FAlGYA3TdTgDJKqCSWuPKQCOjOTC2rAqRUitgAh7CqjAQqFRCIYjsSQoGfmu8hehR7FLqCLwq1LWIWOxdHYEEdE/BOoe02D0xIVQ54AqwRltN4XkCCGBJINw5AxnATt2QiMVcpaBZZdTaT7gAzEtcSCCCxIzAtAHnjtq5VqZcRJZBIgKTFyuzCVCnBIxk/iK3d+IrvTLoLbWIqw5EuylmEEWmLQCQAJdTItNtv8ATlM1q1xFo+8jFpEgQoZmGQBy9y35iSA1S7C1RzlACFIDTYrAj45QpXr5Efk6fG1WsCQGLTDOoYuejDQZhipN3xzwB1Qef+of5ZRTRfVq1D0TCpJYDgSwHFBC9DExFus94n6Rrbgi96qleNwqVAoYKQLWWYxMxgAD7Y0G9rkhihqEKBYGIvHECSLiPiMgR/cAhUPslBAKoxIYCVU9kM5kTjCsTPyZhZuo630PuVCBN5WU3KS5LsshShul/wCgmZxhhJ6aXtfpzeUhL7wuonLoDwtMkNNywF6kqJfBGWD0UzcpsZiicirKOwKSygMmbACZF0ESpEmDv9vV9NYogMyt/qEAys3CSB0i5UiM/nudU2+8pc22yVVi2UEEAgNlWYkywCkFgBYCJMah0/NUHU03Lq7mYtQPEkFldDDNbGR2AYAloDP+U8WqQxWxogqCLWVRIIJMierTBFgAJPWf8b5Srt6wrUWsdZBMSChNwDAe5YX2sPiZuGNfUTiEqwYMdsFi2bgpWBADBjJwpMQLRQ+T2Qd/tJzcSDJHIjEkkWzgFpsB+ZAdE+kf4gUtywp1EFOuqZATjUCKWZltA74mxjACE9Z1vNoHWbm4ll9NAqKQCoBGWMgGT8HBiRE/MG/UKVABQflp7BIuBmZDTgGBHxka6t/Dj6/NdDR3L/q0V41GuLsomZHFiVBEiTPAhZk6DqdCvjkwkhT7SsXYAIYzJYH8HoR+TWf8LuqjVScCkT+mo9pV4cEn5qQGYx1xyZZtGg1GonlPHLXpNTbo9H8EZB/4P+etS9MbqsViP+xJ7BgAflQ2ZwYwdByzdrU9RxUMMhIYdlkG3NP+5IqBeXyqhiOWt99MVVTa0Fzmmpk9XPLGfxynJxJAGTrHfVvjnrVFelSd3cWmAfyiFpFoypQyYELjJjV1vN1AVAbFtFxlGZaa3qArIsw1zANOAG6LCQV5Xz4rAAMBTDAzA5sFBCgXzF2Q0ZNsYFxzZrsgJa3k8gAu7Mg9OqZiZhwbcxNT8AMUV64IqkGmQjwLDAhGJKhbAJ5RAWDMgNkiOKRq03DQwamDEWsWvLXMGJnLZi6SXOZDaBzfBWpgsGU2tUCqYI7IHGLfesIJUgnBNhFZWZoAtKEwHILBzaaaksC3tZKbdRF45HtrPck1atMpyQqzRaCQIeyP6Mm+GM5aOTBtQ2C+mlrApcojIIAWonqK/ZYcRMRjAIhiBTcqtRi0YgFkLMJq1B7VAlsYEn7piLgqs8KKjEEMQ1ykgWyqoJtIaKYJAYATcBjtjcWFbQApS8yhCrzYo0gXNkL0T2oAkRLe78g5Q4JKqxuNw9xk3cfdOGiCHokMW5BQbq0qjS7gBQqqpHqMpJJeEPeeKggjo8hC6l7yoiEuFZSgKlza2S8ksqERLASBiKcDJhaba7y1S7UpJVSGJN4F4ZiJVsMXAu+bR2BabNd4gKt6LRwCpBAYFs2hRCMzWrdJYGc8gNAnx+4ep6jLyHFVdxi5QgbFpBAVhyKjkQMKCRNbboEge1AgwbjIkQB88SkC6eskZMSk0OjVM06c4SwwtyhWJIAOGLgXQMyBIClLdgOFLgBgCqkLBV2JCQuORJLRgXRkyADe58QWVBlXINlQAAKxYYqLJlVYkR2AQZhY1Aru0g1eL0zCBlvIiLmVroIIhg5Cq4KnEDV9t6cNZMvbaZ7HtcmYBIvZZ+3mMZB1G+qqSUadPdWL6lNwlWmoAa11BQEq1tQpggqT00ZE6CLtQFamnIKKlNcqczVF7M1puLSpsGAZB9xvvvIUmVajkKYIa1mFpqJLwxypYobQxBGCT+Bz+mu8qi7oqQ0AqXXEg/iYAJ7MXflp3/jfO/zCqlVHpnJuxaWRg9qkksCQMpJ9uCYEhUVqb07qhaCDMdoVkcDwUI3qORcGkz+AYl1FL0zLgskKCrBHXKWpkwGUlQLgBj+829Xx3cMo95DFhYOIpmSwuiy4tiCoHuhojbXxRUK4dAVBElVVivuWTIaVK5HHskMIjQZWq1tMs1IEFJDiLSTFMXe7MKwgAy1QLcABNr9OAbfaPUdnDNApoxVh9xFOCCAHqEcYMWyVyDp/zK0aJStXcUwokIO2OMR7iADMDIMSB1qjoeefc1FqvUYJINKgFZqaFSpZn7MiJPwCCM9aC98b4O+pVqOAajVTiGmS/VtsrAKgCIALAr2NbzZ0bFHISsliSQQDdTJPuNoIEnCj0kPQJFb4uHpyEC5VrbintunPQb0zjAJBAJiGN/uDGRJCseiFC88nJOBaZEx3xJCjQeGlD3SQ0SCcyLYAMwSoljBt/wBIm0mW0r0SDK3FomWJPQjMwPtfJtBBUBgIjP8A1B5mrtbai0au5BqBVWhe1S6CGLTIKSBABmZEwpGrrxu99Wmr2FZIZhaCZDepGFa48HwuRcuJMqDxpKVXjKy3SxIKsslnEG4GmOwTBy0Eap/MfTlGrTK1KdJgTLFkUSJgwLVYcmU9mCBkzyf3flqNNjdUWQYliCxAaDLDsNhoIIB+RaSi/FecV8XoWJIIU1ASFIMi57n4iCbYMRMRIc98v9MbqhJoj+ZpAQUOaifED+tfUVlABwsgY9uOq+bVib0KgwQrK2YbDMSAxHwDOGUfk67+wBEtmYuGDcGicdEGESFL44iSZ1A3fgadRedNKl3KGUMDayMSBZObZLKADCgAkgaDglaurYCYEiHYBcAQZwYKx+IJEYxqR9PVD/P7UUgWJqpKhSwUMwUmB8BST+MZ+Cei/Un0Ls6IWNsqvWf014kWgXktGFuKghQEaeJgAnWy8P4VaK8aQUDMUlQRDmr9gCmWWABkXCZuhQnbbbQBYLbibLjODGVkg4ToQSAIkCNGrTbADiYDAA2gjiDIEQBjicx8HRoHWqCY+YmMTGqnfM7ElYIlVF0FcsLrQt1zLDTIHxBGW1ZV3XAYE/IgMeiPwPyR/wCwdV+6drAUBc2LA9RlLSHB5LwBhpkdkfHEgI2524ZSVYwPwZGAGhissxWoveDyaD+ctv8AydiPX9O41W4mZYEFaYHUe4ut4znHetRXptbwiVBUl1eyASARC4BujBtCs/YXXP8Ayrkmk/8AqC1nkQFW4EMbiQDUYhzhmGD7ZEhUbyte5ILTAW2bQpIUqrRyBLIPkQYuwNKHkwp9JASoKgqBKg8TC98ZFxGcAzMAmB517CUd/cVKlQxVVJ7Exgg4t+JnIOrWj40VKSKVLerxuLWgG6bmKywOC5EHKCQSNBYojAISyflQSRbj00IMAAFwSAOJnjbxUeUa9xKlTFwZyGzcnp8ABxHAA3CAcAg8Rp3cbUel6hIqVFUWwQsrIZzAxBE/gcAMQZbbYuVLF7f1Cw/I5LyHR+4AjrDZ6kIHpBFkrIW4m55WS3ptepksWU5GfcIJnMXe03qIBzphTEszFgpyPghcgEXQIIiI429SrbFwgGZUHkoLQbriDdaDOJJbGZgrbW2bCFL1FCspMhlFxgRh7aZiGGQZM6Cl2W0Y3E0zFRblBBYwVIEMWz7UILRkdrF2mNuipVYVESRxklQ5LEw5JUhmuJJOMJBtBIOtbaqRBUuvYhSALbWiApMLeAIUe75yuqjy3iy5P/y74eDBK54mTEBsQTnABybgq6W/oqI9Vfl7KUkGJgyCp7qEkNkSTMs8L8b5JG5ikbmODccKzMFp3Taxi5mBEGGOFuDVtBAgaEXvkpLT0qxAaBN9onGcH2hff5plVmUlEcFSGZ/kYJtPIhvhfwTnFoWtSm1xJUoECtJVg0IZkEkZb1QORJknPyzm8S8VVLqaYo7gg93VCjdhjILKlsKuZmNR/B7qXLqBUdoJFpjIUGWCcaYX4AwrgHsnVt5PbI2xrhkhwoAJniSypKm75vPGGZsE4t0FH9NUKQCmo8PcDyYSCDxFsgiQAOjkn8GNhtPD3VaqhQikKfbgOFLf9ERWvJBJXBIMac+lPp+oKaH9OnJChih9QQVESWC5lTbJyGiYM6bYeJCSFJYsoLE2k3mxizcQTJK8GC4U4GNBjvLJW2dEsCtdUqDg3EgrCGx1LSVIxcCTGSSM0tbye7qCafpouS1gLMoORLO0A2nINp4sJBmdt9Y7JRtNwygRYWgvEwvHLlcdEC1+X9sQq2wBkhgsLmfUVrWcGSYEjhmCTCgS+ToOb1fC1a1T9Wo7sxsW6XqG0AAAlzxbjJECIPzmH4na+k6MYK3FCeUSBgTKnkG6gk2RBnPQvLbEopo49UpeoCqxZkZXjItOI7ZrhA+YOd8hQUotSitq1WQ2sZCsCCA3YAi6mWEGWXGbdB0vw+0VFpsnpqFp9MCLbeQGZhgjHvAAxIMix3FQ3gN6aj1EWagBNRWyUQuQZwCVMkWkCcRmPoz6hFRGRiaRRijXQTcLhIK/gsQTPtIa5RBOsVLjaBDCSoZViTzEwrDBCC6MDFxYHQeYJCupLEYBRzjAaCOE8x1bIukQDaxvZ9NhcFdlIQvaeRV4kMtxXjmZPBpAAMzagBJPF1YYAMyLW7EARa3tLAQT+2olKreqshWolS1i00jipiVtVl9wUgEwYmZGQx4327o0iP5UMP6qdZGDFS1xabGZrlJJBbJgxGYm+2/kN2ppfyxRajGGeomJCFW4MxDdGR8SQCFkdB9IN83XEEoSueTFwbWNwF0QBEr8g6cpbW0EID8dhoMMCDniMTJHuZiQQRoI3jKzFFDVJqKEvYdNAUEqApNmb/g5WcakPugiLc0FiAsG4McMQpNrEEmYUkWpiBI1G3tenRLVGIQhQHZmYNYI9NcMSeV4EEci5E8ppPGbX+c3L1akWe0IRLKoA91xOeK3SMm0EgrBCbS27bioC62JgWqLIBLKbpYG4hYNoPQAPujQ7Ol7ZHyW9vHN3JSSTcbsyZInAnTexSSGGSRIbgVtIpk5BnsEDk35kiNT6VEY4gWyFjMD/GJgY0C6bhgCCCCJBGQR2CDo0rRoInkCQptXlaQrfgkqACQCwBMSQCAASY1Unf8ApUy9QUlKhqjsLmFwWoHiKckSoAyWKg/iDY7+ueVtwtE59uCpnMAiJmXGAcawHnfq4Bqm1dMFjSUIy3sfSHQgU7rXgqGFtpMN0Quk83Trp+mzq1wHGl+rxU2huMDgGYkBVtYqpzJo/NbdlFZSSPTBqCwkAozMWzPK1w0yDxKE9EHDU/N1aFYBaiqzi5FaSFZjc9OT2pqXEKwK5IkSDq98j50+QCIoKtTJDi5QygrZgcXUAxkkiVnMEgKrcfTrVlNUO60yMtczXKGYiTcWmABMTjMWjWr2FEFIVisIBEEzY1hYsJIaQeVoPtxh5gUxuKdNlqPeqi1ZuvJtum5QGEKQCJYzBxiGPB/UShqtN7ldG9VQSbrKsSLgYADyegf1AB+CFuwNwRRxBBquSBLBfafch4vJYlpmOsD2ilMh1ZVAOJK5JAkm0MRBgrb+IA1LobkhQppqz2EzaSGYg9Bhk+4w2YZZBxqGtNHZruSjMThiVPtlz3dHQFwIxz0FfWYqVyClMm1bsf1h/dJtYgkHM9RGajyf1HY+Fbiaiq7kQSVCNm2Hg9kxkzDYBe+o97Uo1HVXqWyGUXhQ2Z5gGSLypBKYV/xAOe82AXpm6+AQAJABxMEhR3iQfukdwA3u03hanTDI6kKUtzdxCLMRHy2IOCO9N1aFzLMZWQpNuILSZIeWBIOZPcgA3ZarW/SUiQPlSTF0PJXiAwExmSLexcV1aeY2Yo0qdRCwZrTIb/bMyM9jDL1MHoaCl+pqbUaqhjKVSFlgoYCAMlYBFpPwIjqCZirVN6H1aZMLjBIzAGQOgBxu6uEL0Lr64pX0sqS7BiBAEMk2oApMRaB8SD++sJtPLl2LBXJAAEWQABYJGIAH+D8nGg1dFwokuXIbIvIggAK5JkFpEAEkgdyCAL36au3jpTUMKdMszVCl1zQYSYOFBYfmSMDM5Da78vWWnHBGKm33HsMoIjsfdiYBEEGehfw526U6jLaMgFSwIMlgImZC2TgEgcuwDIb7YhVsUMTcpFwAuwFvIaIyTcTdkpxU51F33llSqtO1WaqRBBUgFiLYByvvJMgkepIJ9us7t9ij7jclmdVFzn04uj1IAAIHcC2ZkqBn5V5nZUqdagpZyrBFIa4kzCAG1SQQsTacd4kSFr9ULdsdwz2XGjUMe7tCR9xZiQpIBwqsf6cxGq2sFCgrUpqBIZvudZtkNEOD2rNK9QRpr6zpja7Vl9QrTqOi+jyB5VeZVw2bwC0tkANiTAovPqKjbMe5ihhrjMM4yWU4JkzkxJAnDEHvM1jbttyoVnSA6/LBlCsGgt/QpOBBtgBojP79v5dnoMgNFhcrkgAI7EZyIhiD8CSCe50fy6kU1QsB6j08wSwFZlHRySrgfibugZMDe02ruaLD1X2w4oWKygALDJPakz8z+IghK8Lvm29UuxBaLamQtoZbRVpxBtLkSZEG4zBNvTPG/UA3VJvTVUggC9TiTiFSJZRaFUkMbMGROuFtsar1PSpi8KpMKQz2NAKxIuIAYwsGR+Z11L6C8QlagPVpgMtli5Bki4CCJDAUxM9CZBwdBaeX+pq1GrVX06qKO3VGYOYpiFe22YlR9wtk5JXUz6Z3dfebQmorUiKwKkJaWRKtOrJQwoYm4FgcxcFyNXm3CqWWB8HDKGYkHIUlfTLVGaCMlp60vdUFOahLKSMgGIKuBEsZkWrwF2fwcAjcUyVZTdnBtLFxkWAWkmQhJJbsxnRV3OGsAugCIkAqp4SEOFJDCJNxPQOkeRsphLyJUhULCAHCg8LgwM2joFsPbJxqjqGpuwERbKUkMHm6ooMhFVWNouFrQQIHUQFBuvUfdVaaqwFGmxdkAH6tRCougKG9NX6wSxhgphZ1G325UESTkyP1BFxVByCyYCty7Egk/dqBt/GimPwsRNkt8HAsM/IVc5JJJZsXS0yfumCuZheLkmApkH4M4wB+dA4tPsRGbpXiPdIBgyTgT+f+Y0/pKNI6I/YxP/TStAaNGjQVu+RvmWWftwRPAWkSwhS2QJJPaidce8/57a72s9wC4KP6zqt1skFeeCjBoaFIDCbiYPZ9333MZtAMwejMHItYiI+B/flv8QPD7O31CUSpUaQipwqke6QFNjC9R6g6MXdmQwIo7UNb6lrIWVayWulQEQDVBN3yPgiJgiRC9ltWEj0/Wp5h6brcolpNOSHXokr+BOBjTu78i1FTRqU6FdUiRD3rIkEmmLZsH5/eBqBsalBagK0txQaeZRiywVbjIAxIPu7+TA0G2p1y1Nqa1GM02J9TsSMSSDJW1jJBiwn4xR7Xx/qeTphhcGhhGTFji0dA5E5OYMGYGtPuKwpqyqih6sSFEKAzEs7RNsAPggwbBJgzkfqHyD0t+tcBwKRDEhmkl8kZMAkKf+mfnQah9xUUnhlTYwDtasOAACJI9uVEZgKMDS995WJqSsfcjuLmUCXgWsDbElVmJietRH236bVFBf1FvW1UC8oZSZJtgWtaw7ZhkgBcv9XM9P0irMWvkOIgEWlIMAN2TjHIRE6DUeXpIUBy1guUqLlMxbd1xJP4OMiZGsx5Dbq1UEmWIMwTgFsiYMSsEQDlx2O7rYedptsS5ZaRQCmywJV1IaBdNyFSOPWGABGBQ1a9VUUh1YFlgOTcAZ4mWgAiRxIEn/AaDZ7FPS9O5m6++0ifaQfywLfmY+LAC9ud4lWqu2a4hFNQ2k4TkvMyZZjMf+eRi1Cl66hLEgxaCxAC8QBJEDBVpP8AaPtjTH0n6MbmsnYK05Ilraaot0KeNxk+4wT2SNBYeasxJM0QxsEGAJYgjJUfGD8MZ+4ZDwPiqaRdioi3shAxbBHa9g/BiTjBONL5SGVwILVKhADGDyMMAwbOFPYBwAQ2NZ7eVmvoVl9x23QmTaqytsxFpmOs/Gg0/wBCeKUbhyoZiWaHkkEMxAJaIBhkzbIukx0OkL4dTWWoZFRbY5IOzMHizSPU7I/oBklieTfR/lLNxTFqsCVpnphNo9NibZB9Ig9H/RMZAGuw0iXooS7gqQwEm24reASI9TOChYAknrjoE7bx9OmzVVdg1Qkn1DbF0sTHExcDggHB6GvPNbGnXZAS8kMVI9RWAmmCOSlQbmBF0ESQF7InUKwOEgWsvsiAWUgAgNJFsL7RmD8G1uhQAuYI49q4xFot9qsApKkCRAkCQAskMV9c+NU0Ntt73j1GqsDPGKbAy4yB6jg5GRP7ahVlFSuLpiksgyWQMpHGQqyGgEkR1gzy1Z/XbBG2tViqinVYGSygFhUlmkYLFAAR8uOXtZqah5qpWq7lttR9b0kuvVlCM8ZAJZiWPcyYj4PHQRtglP1yrgiKrgOCACwYMJhAASHOCq9HCySIHmfDGrvA1FGNSLmIFqhcj9RjgFYYSB0hmJES/pH6Yp7p625YiS1ygVagYIEP3IQSSAMyO37iBe/Tv0/U2G6NE0yaTsGWuVIACBAVYmBKwCpJtbJgmVAZ36H8Qqb+otZfTrgzbP8AQVIIMdFVumD/AKb4U4HR9v8ASiK5dS45qbQTaGhWAKgEhZMw0AA9DsvJ4qk9SnUIVqlMkKzBXKk2BhIUFiGVpEmCSxINpElyLgxBZqeABaDDE8VFQLBZWQYYHoSfuBVAtbbYe7INv4dSEIUDJXJye8ARKN95anSMXA1lgWIR6kFeIYAARJ+RAkxJGqqvuWZ1pgwsKajoUNQhuXpggG3+sn4LKAw70rx309TpQQrKSQSWLG9xiYqA1C33QCbrcnOgYfamuzerb7SEW43BTKCQVvf45ZmXAwxQ6OntiLsA4IMFjHHojtsFcQJtGegE7fbFR+GuINjMTaLiSY7JYESYyxIg8dTKVIzMA2tHcyIABliYKgkH8wTiY0DnpnHZj+ogLBaTgDtQMSPxns6eFPMjHeB1kgz/AH/9TosmZyD8GIiIjrr+/wCdLGgNGjRoDRo0aBLoCIP/AO/gzrMfUf0jS3SemylCpLBwBAvtViFJ9MqVBJByCJAkzrU6g1tqpM4PLItmDZnqIJX7m/MfI0HFfI/SZ2FaEq2Ixl1p0niPhrDcJmQBdGAQJkjMVNy7qU21Tc1JkMfbRPU/AwACZgQLR/ftHm/o+huAiOrEU1CiAHeYpPzMODCj2vg4gfJydT+EKloXcVLJtKrCgHAI7tyxBAtWbgYgkgKTxu+WiFes6tWNJi0FSVFxksMw3EiZ+79jpvaUPXRqhEGoZgmWglacABpJMAQIIPQGNara/wANadAgrTvEZvKk8jIN12JBIubEp8mA1v4vwsJmGLyCLIgWKCRb2JmSHMC0S5MOGH8Bt7JoPIPqFqUDBVmlqcnN1w+7PzEU5DlZqdyyAqiXNxTklxLffEEC6STBnrWr3v0yGpzTgWZDATDLBBMMBYSrzxBgEGDIPMfr+q1IqxT06jEqylsKwE5H5ggyFAIKn9tA7U+nalEuaT0qq16y2pcVKlVqG8kY4yR1EfmRNhtvpyusmruqFNG5yovLCMTeV7EnqPn+nVH9OeWWkDUud2wvNJgATCiYi5mlfabQTB7m7jziNThqgJwVBtM3AOSZUgy1shpzccTGgsfEbp9owYIayqeQRArBRALLPvHDKMAT+ZGrOv53bWGntgq0qVK9BTFovIZM5P3MDDqDk4knWFr+WJW1eCmbxnl7REw0ZSDI+0fAI1SVd2FtdOLLAIWfg5kj/j95P57DRbtitSjAIQVIbJAl7kWGxMgTPxP5k6eogIaamD6W4KwcytXiI+cMwb+zAS3xF8bs2qsKtQkU/XFwtM0gAGQlj0rQB89/uJvKvjg6LXFNqLB1dSwJV6axasgm1rFOCLhb9wzoKR6T0atp4t6oprI44boiQAVY9GJR8d67N9H+WG4ohC4VwAGWQTIVqZBBFoAZ0gkEsLTlQIxO2+mqm7eo94SlVI/TqpxsAsVrTaRPvAwB/lhvvp36ZGzRwAz1O3OQTgU1CjJghMGZAJ5EydBctVsRyxUsE58UlyqPN4uBYEhogL1+NN093eoKhYCm8XXhXta4XngbT8mMTjMaofLHdrXX9Bq1G1LQAGam/ItILNyJE3AsQsAyTy9+nthXNZ61SmaSmlApmDdVW79RgrFUgMVguCQxkwBoLbf7JNxSq0SSEqXU2Cs2L5ksQoIiHhWEFiACJxRfQXgno7U+rTCVwxVmIyzAQDPYDXKQQPaxBj41lWRmSerZKkKBcVY3HtiQnuBIYe2MVSefo01UCoGdSBx9RgSORUcgFMMggk9WwYGga8J9Pjb1atjW06puVJwoqEs0RdwLXuBj2xcVmLerWXEBWPuwFaDycsIWDJAW4sJIMEMM0FDytWqxSmnpyEAq1HN5niDCSA5VjhnBxOAJ1Jq7auwLtUZYN1nER2RlYqYaomCQQLo7C6CfUrWI4dhbEAMwKlTEDLC64pUm6WMmWHzAreXqu91NbVIMut2RbB7WAL+qhIiBIEOCqj4BFBHwAQQQzqJVl9sEiJcH7Z/GU1PobUTNlvISF9MkEN6anqJDKMkkrYAIk6CD43x6r+mIaYmfkNewPK4semB7Fhm0Za32tAfIJABuElmMC2SQsFyVgwQcAZEAJ2m0gKYDLbMWsfcaXywJk2E+4QSJDRdqclKSSZu4SLnAFpBw0coJOYzgHQISmWW0hZEEi7tgwabgOg4YZWSfx8zUWJ67+BH/ALP76FQDoAf/ANn/AL6VoEogAgAAfgaVo0aA0aNGgNGjRoDSKlK7B6yCCAQZEZnS9JdZ+SMg4/YzoKzcU+OACGLOq8pzB7Jkdt0uLxjjBrd75JUYceyVUkNFqgcQkSB7GwD0SftDXLbciYWMH2k5tIiTKmSoAH4k5jvMeT9eluGrUEWrTaJhlDKgQGCGi5JWo4tbN5xidBKHmEUgOHpl24F0IEsXxJeAc5mC2VEm0B2nT/VL3EhsAcWC2AER0ZhQTyI4rAa0uMz5hdzvFqUf5ZqavANWsbVpi0kMM3gqCDNol8YkAaUbGtaAz2mYJVIumoAAxICQVW1gbpmV7AIObokQrSYzaDgWo/XutnGCPui4mAObfxN8YKlJKqKDU9RVEAgm6q+cgkEljgi4M1S4mF107cJDHiDi4CELGWapkW3ABgxgKxNojMzmvqraq20YmmQB6TTYpAWmyk5SmQOJYi0sInKzBDiPkNhWL06Lr6ZLEqSDJkXGbSXLZjOf8nWgp/wvlVb13LEkMLMrIFp/uSe+iJHYOrrZ7Y7jfWvD2pUYTLYpsBdAgt+6fcZwOxva22VAs2wFlFaUIkeyIBMwAcBRLHpCug415f6SSipZ6hgMoVTUAkfBESMj9oHzbkCp8VtabbhUbmrEqQwZvmJXMzHRP5+Ox1fzPi0rKxAKyBUAmBKgqGNOZjgewPkz9q878fszS3AFQybrRzgyR8iZPIie8ft2Fr9MeDp1JLe9CF42XFhAAXIBJ+Oazdb83a674Tx/poFJiILMxkC0hyR+IYHBJmWOAI1gvo/ZFq9ZTeIqMFADFQC8AcjBB9RQLu8AmAddPoqDgYMnIQgArA9yEMB+obSQJUzkZIM7QKtWwEqzKrED1CGtL8QSQTAHbQDBNvLUykpLqwJmGUB2YLN2CBJDMFVpg/GLZOmFqBcGJOIIlSRcT8sFFt6lix6IjjGpVZQCRBCkFTgKT7RGYUrACg5PPBEGQbqUpDQVtYXKPTtTlPZzJYOoJg9e340re11pAtUa1FyTaACcWnIIYhRiD2ggZAEHzPmlRsfqPBtRWYSCYuL4CgAKJEkn1FAJB1Q0vFVarBqlxUZSmLSlMLFoWSzEyYJyST7cLaDO/wB/V3tiUg9Khm5iTSLHkEWIHEAgGOwrTIXN5R8GoTAttUy3wwCTkiCVDgnEjkFmJAk7TYtcCokjlK4DSx+cQGDTm6BMXMJFjRpASFJMcSYhuJLNybDS2CRBzJM5ARae1Bb9NjF0EgdwygkAntflmnMwOok06OAqMbQJW0cbWDBCGWwEATxBJgKe4OndskFTeWBMfcTIU4YqbccgZAk2/PblLMgy8MBMqcqAZMARyBx+f76Dx6UiBi0cAFAyoIkA4IGIiP7699FYaT0Q5uA45u7I/Mn9pMRjS6dPuPeCJJDR0l1snAIHwYnuTOlgGYk9zJtzM8RH4/8AZOgRSUlrjnjgiLYLSMdyABnrOkLSHC6iJQAKRa1t0qQpMEQoE4GD86fqUA3c9FcMwwY/B7x32PjTmgSiwIkn9z3pWjRoDRo0aA0aNGgNGjRoDRo0aBDIcw3YxIEA/n4J/wCT/jTVZWHwW5Dq2VERie5/7MdSNJdAewDkHP5BkH/ggHQVVK7kQftLraFA5AEE2szNc5ciAZN0zxlDUzcbbVXpCiANdJVpYqy9fBAyB++rDdUCxEZGMSABBBmLTP8Az+PzkNVNv7oBhRCjkD7T7TiOxylvno6CnUsq8nESzMYANoPqKVVSwlUCcmBLcRAuxS/UHjwNtWRVXC1B1e1xuJKnswW77EDphbrQYqFnNQm7KMvpm0AFhaeYKyhyZa6TAFsQ/L0oo1PUtgXgMwYQLJA5CDaqjmJBCcgOUBkvAIr72o5WTYFIywIqVmqQJkt7BawJEwejGtOzkr6SXK0iVXiT0xJQiereTMRIzOS2W+gqkXqZEGmLclgbL4AC/Jk5YyYhoWdXfnfIU6G2ZiZVVwoFoDKQIAcC1gfT/AzIXEgKVqIUNAJXkBaCDC5X24KWq3UTAAzjXP8AyG1tqdTDIzDEH2gZ69xuB+Y/adXW4+pD6IdBFN2KyKitc5ngqr6hY+3j1gnUbZbEVNm1UsAzFmLuZJYkrwmCxJGeskkDBChe/Su4I3jTTHtXoGMqASQR7f0zkNOOm+enbSkrAWxAtUgnOWEybTcGY1CTgNA+CTrjmx3BXf0CezTUqUWCPa4VTEgAnsd2xGddb8awkIeQaYEA2yMhc+mtt7k3ZMMoUgAAJX8wQyySblAMiUaZjIDSZJ9p6vLTA0tajArlVUFbyby7ETIBDd3i2wM0TmQQNP7eklKSilSWPdwuNygzIABLMbRMGZGJiDvx7nVgIpsoBY8oVSJabi3Bpw82kXDIIZ/x9YVq71iUtJADZJKU2tEmo1vJLmyeiTBkgaTb7dVgGFYAEqLcgNELACkzAMdGAIxrJ/SO2ZaVLLCAnEk9EUyAPdbLCSQBMILiRrbbIZP3RzEMue1EhSAJg4iJEyT0ChRibpacMSbcqYUGScMOxMGesnSqYGcgRNqqAxAkXYtJ90gxiANKsEFQAcjGcMFv5tJ/C5j5Hc6eUky2cTxAiSMHvvIwcaBujTAJS4AKRaATd0TnPWCAsdL/AIeo0LQonCrbACgfGYAxEdDGf7Q5H7a9I0CUYkAkQfx+P8aGQHsAwZE/nQiAAACAMADoDStAlUAmPkzpWjRoDRo0aA0aNGgNGjRoDRo0aA0aNGgNGjRoDSK1K5Sp+RHwf+4I/wA6Xo0EV9oBbaOIEWjiMspnGMQT18n86gvSVlZSJHIPDFQeXM4f8O39iMxAGrjTVbbhomY/H5yDn5+Opg/M6DjfiN4dtTdSpeXtqhLalUVEmmHC28kYlSO2XsAhlOl+R85Rq0gPUVFUQQSVaSS4xHEXSCJwScjA1tPqH6D9WqK9CoaddVMsZZHAK2JUBcE8ZF05yTOBrM7j+FG8qv8Aq7mlYTDekhVyg5AcpUZ/2nP5BI0GUNPbM0MWqfqZzVKt+5CyGBIkhpPIjBjT1eo1dRSWmaFFDyLYYrhSoAlv+SMAiZCtO3P8G6BYE1KxJkljUbuVgEIUkmWMgCMD4ktp/BmiqgK1X8lBVIp9obZIuAZgxnMf9CGO2JXeb5Wph4pIQpUdGybIDZACxaSQLgOu+uUNq4AUEEggQQ5RYkBeQMCzlkyDGSrCIvh/o8UIVOCBUEDAgNcVgHIIgElpmZvDEauztSTIABkxcxYdMJtiPu+CDGJAEaBlNtBa0mGQTSIUrC8ZkGQWXAliMfsdZ36j3rV2/lkwWKpV5MAAyqwp9S3ctIGGj7iDsF24xOYAH4EqZBj++qna/SqKxZ2LFpLCSFN10k/My7ZEfH40Fd4nYlECxAMkryyYGILW4ZlW1ywmRiDOhCC4XESWGGGcKSLRMSJyR+/404m0gsVgMRGBj8Lg/gfAIGT+dSNAwlIEH39FckzgkT3Mn899af0aNAaNGjQGjRo0Bo0aNAaNGjQGjRo0Bo0aNAaNGjQf/9k="/>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1030" name="Picture 6" descr="http://thumbs3.ebaystatic.com/d/l225/m/mNtBANE2ZaIzRYk9Nw_J2Qw.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4575"/>
          <a:stretch/>
        </p:blipFill>
        <p:spPr bwMode="auto">
          <a:xfrm>
            <a:off x="623888" y="4739640"/>
            <a:ext cx="1607344" cy="88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89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dropped in root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Bladabindi.B</a:t>
            </a:r>
            <a:r>
              <a:rPr lang="en-US" dirty="0"/>
              <a:t> </a:t>
            </a:r>
            <a:r>
              <a:rPr lang="en-US" dirty="0" smtClean="0"/>
              <a:t>spreads </a:t>
            </a:r>
            <a:r>
              <a:rPr lang="en-US" dirty="0"/>
              <a:t>through a file name “! My </a:t>
            </a:r>
            <a:r>
              <a:rPr lang="en-US" dirty="0" err="1"/>
              <a:t>picture.scr</a:t>
            </a:r>
            <a:r>
              <a:rPr lang="en-US" dirty="0"/>
              <a:t>” dropped in the root of a </a:t>
            </a:r>
            <a:r>
              <a:rPr lang="en-US" dirty="0" smtClean="0"/>
              <a:t>share</a:t>
            </a:r>
          </a:p>
          <a:p>
            <a:r>
              <a:rPr lang="en-US" dirty="0" smtClean="0"/>
              <a:t>Does not use </a:t>
            </a:r>
            <a:r>
              <a:rPr lang="en-US" dirty="0" err="1" smtClean="0"/>
              <a:t>autorun</a:t>
            </a:r>
            <a:r>
              <a:rPr lang="en-US" dirty="0" smtClean="0"/>
              <a:t>, </a:t>
            </a:r>
            <a:r>
              <a:rPr lang="en-US" dirty="0" err="1" smtClean="0"/>
              <a:t>lnk</a:t>
            </a:r>
            <a:r>
              <a:rPr lang="en-US" dirty="0" smtClean="0"/>
              <a:t> </a:t>
            </a:r>
            <a:r>
              <a:rPr lang="en-US" dirty="0" err="1" smtClean="0"/>
              <a:t>vulns</a:t>
            </a:r>
            <a:r>
              <a:rPr lang="en-US" dirty="0" smtClean="0"/>
              <a:t>, or anything that causes execution</a:t>
            </a:r>
          </a:p>
          <a:p>
            <a:r>
              <a:rPr lang="en-US" dirty="0" smtClean="0"/>
              <a:t>Adam thinks </a:t>
            </a:r>
            <a:r>
              <a:rPr lang="en-US" dirty="0"/>
              <a:t>that might be a case of “user tricked into running software:</a:t>
            </a:r>
          </a:p>
          <a:p>
            <a:pPr lvl="1"/>
            <a:r>
              <a:rPr lang="en-US" dirty="0"/>
              <a:t>User interaction, yes</a:t>
            </a:r>
          </a:p>
          <a:p>
            <a:pPr lvl="1"/>
            <a:r>
              <a:rPr lang="en-US" dirty="0"/>
              <a:t>Deception, yes (it’s not your picture)</a:t>
            </a:r>
          </a:p>
          <a:p>
            <a:pPr lvl="1"/>
            <a:r>
              <a:rPr lang="en-US" dirty="0"/>
              <a:t>User intent to run (probably not thinking that .</a:t>
            </a:r>
            <a:r>
              <a:rPr lang="en-US" dirty="0" err="1"/>
              <a:t>scr</a:t>
            </a:r>
            <a:r>
              <a:rPr lang="en-US" dirty="0"/>
              <a:t> is executable)</a:t>
            </a:r>
          </a:p>
          <a:p>
            <a:pPr lvl="1"/>
            <a:r>
              <a:rPr lang="en-US" dirty="0" err="1"/>
              <a:t>Sploit</a:t>
            </a:r>
            <a:r>
              <a:rPr lang="en-US" dirty="0"/>
              <a:t> used? </a:t>
            </a:r>
            <a:r>
              <a:rPr lang="en-US" dirty="0" smtClean="0"/>
              <a:t>No</a:t>
            </a:r>
          </a:p>
          <a:p>
            <a:r>
              <a:rPr lang="en-US" u="sng" dirty="0">
                <a:hlinkClick r:id="rId2"/>
              </a:rPr>
              <a:t>http://www.microsoft.com/security/portal/threat/encyclopedia/entry.aspx?Name=Trojan:MSIL/Bladabindi.B</a:t>
            </a:r>
            <a:endParaRPr lang="en-US" dirty="0"/>
          </a:p>
          <a:p>
            <a:endParaRPr lang="en-US" dirty="0"/>
          </a:p>
          <a:p>
            <a:endParaRPr lang="en-US" dirty="0"/>
          </a:p>
        </p:txBody>
      </p:sp>
      <p:sp>
        <p:nvSpPr>
          <p:cNvPr id="4" name="Slide Number Placeholder 3"/>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t>56</a:t>
            </a:fld>
            <a:endParaRPr lang="en-US"/>
          </a:p>
        </p:txBody>
      </p:sp>
    </p:spTree>
    <p:extLst>
      <p:ext uri="{BB962C8B-B14F-4D97-AF65-F5344CB8AC3E}">
        <p14:creationId xmlns:p14="http://schemas.microsoft.com/office/powerpoint/2010/main" val="571398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Browser/protocol/platform trickiness</a:t>
            </a:r>
            <a:endParaRPr lang="en-US" dirty="0"/>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t>57</a:t>
            </a:fld>
            <a:endParaRPr lang="en-US"/>
          </a:p>
        </p:txBody>
      </p:sp>
      <p:pic>
        <p:nvPicPr>
          <p:cNvPr id="4" name="Picture 3"/>
          <p:cNvPicPr>
            <a:picLocks noChangeAspect="1"/>
          </p:cNvPicPr>
          <p:nvPr/>
        </p:nvPicPr>
        <p:blipFill>
          <a:blip r:embed="rId2"/>
          <a:stretch>
            <a:fillRect/>
          </a:stretch>
        </p:blipFill>
        <p:spPr>
          <a:xfrm>
            <a:off x="1691650" y="2387167"/>
            <a:ext cx="5557501" cy="3015000"/>
          </a:xfrm>
          <a:prstGeom prst="rect">
            <a:avLst/>
          </a:prstGeom>
        </p:spPr>
      </p:pic>
    </p:spTree>
    <p:extLst>
      <p:ext uri="{BB962C8B-B14F-4D97-AF65-F5344CB8AC3E}">
        <p14:creationId xmlns:p14="http://schemas.microsoft.com/office/powerpoint/2010/main" val="8574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F80"/>
                </a:solidFill>
                <a:latin typeface="+mn-lt"/>
              </a:rPr>
              <a:t>The Scene: Late Winter, 2013.</a:t>
            </a:r>
            <a:endParaRPr lang="en-US" dirty="0">
              <a:latin typeface="+mn-lt"/>
            </a:endParaRPr>
          </a:p>
        </p:txBody>
      </p:sp>
      <p:sp>
        <p:nvSpPr>
          <p:cNvPr id="7" name="Content Placeholder 6"/>
          <p:cNvSpPr>
            <a:spLocks noGrp="1"/>
          </p:cNvSpPr>
          <p:nvPr>
            <p:ph idx="1"/>
          </p:nvPr>
        </p:nvSpPr>
        <p:spPr/>
        <p:txBody>
          <a:bodyPr>
            <a:normAutofit/>
          </a:bodyPr>
          <a:lstStyle/>
          <a:p>
            <a:pPr marL="0" indent="0"/>
            <a:r>
              <a:rPr lang="en-US" dirty="0" smtClean="0"/>
              <a:t>US-CERT</a:t>
            </a:r>
            <a:r>
              <a:rPr lang="en-US" dirty="0"/>
              <a:t>, part of DHS, is </a:t>
            </a:r>
            <a:r>
              <a:rPr lang="en-US" dirty="0" smtClean="0"/>
              <a:t>working on updating the incident </a:t>
            </a:r>
            <a:r>
              <a:rPr lang="en-US" dirty="0"/>
              <a:t>reporting guidelines for its primary constituents (federal government </a:t>
            </a:r>
            <a:r>
              <a:rPr lang="en-US" dirty="0" smtClean="0"/>
              <a:t>agencies). Attack </a:t>
            </a:r>
            <a:r>
              <a:rPr lang="en-US" dirty="0"/>
              <a:t>vectors are particularly difficult to </a:t>
            </a:r>
            <a:r>
              <a:rPr lang="en-US" dirty="0" smtClean="0"/>
              <a:t>categorize in ways that are both accurate and useful.</a:t>
            </a:r>
          </a:p>
          <a:p>
            <a:pPr lvl="1"/>
            <a:endParaRPr lang="en-US" dirty="0" smtClean="0"/>
          </a:p>
          <a:p>
            <a:pPr marL="457200" indent="-457200">
              <a:buFont typeface="Arial" panose="020B0604020202020204" pitchFamily="34" charset="0"/>
              <a:buChar char="•"/>
            </a:pPr>
            <a:r>
              <a:rPr lang="en-US" dirty="0" smtClean="0"/>
              <a:t>Microsoft has a taxonomy for software exploitation;</a:t>
            </a:r>
          </a:p>
          <a:p>
            <a:pPr marL="457200" indent="-457200">
              <a:buFont typeface="Arial" panose="020B0604020202020204" pitchFamily="34" charset="0"/>
              <a:buChar char="•"/>
            </a:pPr>
            <a:r>
              <a:rPr lang="en-US" dirty="0" smtClean="0"/>
              <a:t>US-CERT has a corpus of incident reports;</a:t>
            </a:r>
          </a:p>
          <a:p>
            <a:pPr marL="457200" indent="-457200">
              <a:buFont typeface="Arial" panose="020B0604020202020204" pitchFamily="34" charset="0"/>
              <a:buChar char="•"/>
            </a:pPr>
            <a:r>
              <a:rPr lang="en-US" dirty="0" smtClean="0"/>
              <a:t>SEI’s CERT has analysts who are working on data discovery from those incident reports.</a:t>
            </a:r>
          </a:p>
        </p:txBody>
      </p:sp>
    </p:spTree>
    <p:extLst>
      <p:ext uri="{BB962C8B-B14F-4D97-AF65-F5344CB8AC3E}">
        <p14:creationId xmlns:p14="http://schemas.microsoft.com/office/powerpoint/2010/main" val="25199211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Section Legal Notice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2014 Microsoft. Distributed under </a:t>
            </a:r>
            <a:r>
              <a:rPr lang="en-US" u="sng" dirty="0">
                <a:hlinkClick r:id="rId2"/>
              </a:rPr>
              <a:t>Creative Commons Attribution-Noncommercial-No Derivative Works 4.0.</a:t>
            </a:r>
            <a:r>
              <a:rPr lang="en-US" dirty="0"/>
              <a:t> This document is provided “as-is” and is for informational purposes only. Information expressed in this document, including URL and other internet Web site references, may change without notice.  You bear the risk of using it.  This document does not provide you with any legal rights to any intellectual property in any Microsoft product.  MICROSOFT MAKES NO WARRANITES, EXPRESS, IMPLIED, OR STATUTORY, AS TO THE INFORMATION IN THIS DOCUMENT.</a:t>
            </a:r>
          </a:p>
          <a:p>
            <a:endParaRPr lang="en-US" dirty="0"/>
          </a:p>
        </p:txBody>
      </p:sp>
      <p:sp>
        <p:nvSpPr>
          <p:cNvPr id="4" name="Slide Number Placeholder 3"/>
          <p:cNvSpPr>
            <a:spLocks noGrp="1"/>
          </p:cNvSpPr>
          <p:nvPr>
            <p:ph type="sldNum" sz="quarter" idx="4294967295"/>
          </p:nvPr>
        </p:nvSpPr>
        <p:spPr>
          <a:xfrm>
            <a:off x="6457950" y="5624513"/>
            <a:ext cx="2057400" cy="273844"/>
          </a:xfrm>
          <a:prstGeom prst="rect">
            <a:avLst/>
          </a:prstGeom>
        </p:spPr>
        <p:txBody>
          <a:bodyPr/>
          <a:lstStyle/>
          <a:p>
            <a:fld id="{9077618E-C39A-407C-A98B-A75D1E372293}" type="slidenum">
              <a:rPr lang="en-US" smtClean="0"/>
              <a:t>7</a:t>
            </a:fld>
            <a:endParaRPr lang="en-US"/>
          </a:p>
        </p:txBody>
      </p:sp>
    </p:spTree>
    <p:extLst>
      <p:ext uri="{BB962C8B-B14F-4D97-AF65-F5344CB8AC3E}">
        <p14:creationId xmlns:p14="http://schemas.microsoft.com/office/powerpoint/2010/main" val="339395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431799" y="971008"/>
            <a:ext cx="8390467" cy="5037429"/>
          </a:xfrm>
          <a:prstGeom prst="rect">
            <a:avLst/>
          </a:prstGeom>
          <a:solidFill>
            <a:srgbClr val="FFFFFF">
              <a:alpha val="40000"/>
            </a:srgbClr>
          </a:solidFill>
          <a:ln w="9525">
            <a:solidFill>
              <a:schemeClr val="tx1"/>
            </a:solidFill>
            <a:miter lim="800000"/>
            <a:headEnd/>
            <a:tailEnd/>
          </a:ln>
          <a:effectLst>
            <a:softEdge rad="63500"/>
          </a:effectLst>
        </p:spPr>
      </p:pic>
      <p:sp>
        <p:nvSpPr>
          <p:cNvPr id="2" name="Title 1"/>
          <p:cNvSpPr>
            <a:spLocks noGrp="1"/>
          </p:cNvSpPr>
          <p:nvPr>
            <p:ph type="ctrTitle"/>
          </p:nvPr>
        </p:nvSpPr>
        <p:spPr>
          <a:xfrm>
            <a:off x="1143000" y="2719917"/>
            <a:ext cx="6858000" cy="769805"/>
          </a:xfrm>
          <a:solidFill>
            <a:srgbClr val="FFFFFF">
              <a:alpha val="41176"/>
            </a:srgbClr>
          </a:solidFill>
        </p:spPr>
        <p:txBody>
          <a:bodyPr>
            <a:normAutofit/>
          </a:bodyPr>
          <a:lstStyle/>
          <a:p>
            <a:r>
              <a:rPr lang="en-US" dirty="0" smtClean="0">
                <a:effectLst>
                  <a:outerShdw blurRad="38100" dist="38100" dir="2700000" algn="tl">
                    <a:srgbClr val="000000">
                      <a:alpha val="43137"/>
                    </a:srgbClr>
                  </a:outerShdw>
                </a:effectLst>
              </a:rPr>
              <a:t>Broad Street</a:t>
            </a:r>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Taxonomy</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99688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Broad Street taxonomy</a:t>
            </a:r>
            <a:endParaRPr lang="en-US" dirty="0"/>
          </a:p>
        </p:txBody>
      </p:sp>
      <p:sp>
        <p:nvSpPr>
          <p:cNvPr id="3" name="Text Placeholder 2"/>
          <p:cNvSpPr>
            <a:spLocks noGrp="1"/>
          </p:cNvSpPr>
          <p:nvPr>
            <p:ph idx="1"/>
          </p:nvPr>
        </p:nvSpPr>
        <p:spPr/>
        <p:txBody>
          <a:bodyPr>
            <a:normAutofit/>
          </a:bodyPr>
          <a:lstStyle/>
          <a:p>
            <a:pPr marL="342900" indent="-342900">
              <a:buAutoNum type="arabicPeriod"/>
            </a:pPr>
            <a:r>
              <a:rPr lang="en-US" dirty="0" smtClean="0"/>
              <a:t>Design</a:t>
            </a:r>
          </a:p>
          <a:p>
            <a:pPr marL="342900" indent="-342900">
              <a:buAutoNum type="arabicPeriod"/>
            </a:pPr>
            <a:r>
              <a:rPr lang="en-US" dirty="0" smtClean="0"/>
              <a:t>Understanding the taxonomy (v2.8)</a:t>
            </a:r>
          </a:p>
        </p:txBody>
      </p:sp>
      <p:sp>
        <p:nvSpPr>
          <p:cNvPr id="4" name="Slide Number Placeholder 3"/>
          <p:cNvSpPr>
            <a:spLocks noGrp="1"/>
          </p:cNvSpPr>
          <p:nvPr>
            <p:ph type="sldNum" sz="quarter" idx="4294967295"/>
          </p:nvPr>
        </p:nvSpPr>
        <p:spPr>
          <a:xfrm>
            <a:off x="7086600" y="5624513"/>
            <a:ext cx="2057400" cy="274637"/>
          </a:xfrm>
          <a:prstGeom prst="rect">
            <a:avLst/>
          </a:prstGeom>
        </p:spPr>
        <p:txBody>
          <a:bodyPr/>
          <a:lstStyle/>
          <a:p>
            <a:fld id="{9077618E-C39A-407C-A98B-A75D1E372293}" type="slidenum">
              <a:rPr lang="en-US" smtClean="0"/>
              <a:pPr/>
              <a:t>9</a:t>
            </a:fld>
            <a:endParaRPr lang="en-US" dirty="0"/>
          </a:p>
        </p:txBody>
      </p:sp>
    </p:spTree>
    <p:extLst>
      <p:ext uri="{BB962C8B-B14F-4D97-AF65-F5344CB8AC3E}">
        <p14:creationId xmlns:p14="http://schemas.microsoft.com/office/powerpoint/2010/main" val="37962077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33363" marR="0" indent="-233363"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33363" marR="0" indent="-233363"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66FF"/>
    </a:accent1>
    <a:accent2>
      <a:srgbClr val="9933FF"/>
    </a:accent2>
    <a:accent3>
      <a:srgbClr val="FFFFFF"/>
    </a:accent3>
    <a:accent4>
      <a:srgbClr val="000000"/>
    </a:accent4>
    <a:accent5>
      <a:srgbClr val="AAB8FF"/>
    </a:accent5>
    <a:accent6>
      <a:srgbClr val="8A2DE7"/>
    </a:accent6>
    <a:hlink>
      <a:srgbClr val="3C4F82"/>
    </a:hlink>
    <a:folHlink>
      <a:srgbClr val="33CC3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66FF"/>
    </a:accent1>
    <a:accent2>
      <a:srgbClr val="9933FF"/>
    </a:accent2>
    <a:accent3>
      <a:srgbClr val="FFFFFF"/>
    </a:accent3>
    <a:accent4>
      <a:srgbClr val="000000"/>
    </a:accent4>
    <a:accent5>
      <a:srgbClr val="AAB8FF"/>
    </a:accent5>
    <a:accent6>
      <a:srgbClr val="8A2DE7"/>
    </a:accent6>
    <a:hlink>
      <a:srgbClr val="3C4F82"/>
    </a:hlink>
    <a:folHlink>
      <a:srgbClr val="33CC3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5CE95CCCC28445BE32777FF7BE3201" ma:contentTypeVersion="1" ma:contentTypeDescription="Create a new document." ma:contentTypeScope="" ma:versionID="5d493b0413bf6992346eefeadb759a78">
  <xsd:schema xmlns:xsd="http://www.w3.org/2001/XMLSchema" xmlns:xs="http://www.w3.org/2001/XMLSchema" xmlns:p="http://schemas.microsoft.com/office/2006/metadata/properties" xmlns:ns3="8c88ea19-cf7d-4c1f-8de7-cb5261bc7de9" targetNamespace="http://schemas.microsoft.com/office/2006/metadata/properties" ma:root="true" ma:fieldsID="a7859d8cc59389361a5b7d638d3b5292" ns3:_="">
    <xsd:import namespace="8c88ea19-cf7d-4c1f-8de7-cb5261bc7d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88ea19-cf7d-4c1f-8de7-cb5261bc7d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5F8955-7E7C-437E-9011-622484C4D249}">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8c88ea19-cf7d-4c1f-8de7-cb5261bc7de9"/>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FA9D565-E6EF-4005-9E23-8AE5FFC081E0}">
  <ds:schemaRefs>
    <ds:schemaRef ds:uri="http://schemas.microsoft.com/sharepoint/v3/contenttype/forms"/>
  </ds:schemaRefs>
</ds:datastoreItem>
</file>

<file path=customXml/itemProps3.xml><?xml version="1.0" encoding="utf-8"?>
<ds:datastoreItem xmlns:ds="http://schemas.openxmlformats.org/officeDocument/2006/customXml" ds:itemID="{7CE5DB38-F845-4608-BEFB-6A48FD872E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88ea19-cf7d-4c1f-8de7-cb5261bc7d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3502</Words>
  <Application>Microsoft Macintosh PowerPoint</Application>
  <PresentationFormat>On-screen Show (4:3)</PresentationFormat>
  <Paragraphs>407</Paragraphs>
  <Slides>57</Slides>
  <Notes>5</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Office Theme</vt:lpstr>
      <vt:lpstr>1_Custom Design</vt:lpstr>
      <vt:lpstr>PowerPoint Presentation</vt:lpstr>
      <vt:lpstr>Identifying the 'root' Causes of Propagation in Submitted Incident Reports</vt:lpstr>
      <vt:lpstr>Session Goals</vt:lpstr>
      <vt:lpstr>Outline - 45 Minutes</vt:lpstr>
      <vt:lpstr>DHS Disclaimer</vt:lpstr>
      <vt:lpstr>The Scene: Late Winter, 2013.</vt:lpstr>
      <vt:lpstr>Microsoft Section Legal Notice</vt:lpstr>
      <vt:lpstr>Broad Street Taxonomy</vt:lpstr>
      <vt:lpstr>The Broad Street taxonomy</vt:lpstr>
      <vt:lpstr>Taxonomy design</vt:lpstr>
      <vt:lpstr>What’s being categorized?</vt:lpstr>
      <vt:lpstr>Understanding the taxonomy</vt:lpstr>
      <vt:lpstr>PowerPoint Presentation</vt:lpstr>
      <vt:lpstr>Vulnerability subprocess</vt:lpstr>
      <vt:lpstr>1. User interaction</vt:lpstr>
      <vt:lpstr>2. Deception</vt:lpstr>
      <vt:lpstr>3. User intent to run software</vt:lpstr>
      <vt:lpstr>4. Deserves a CVE?/Sploit?</vt:lpstr>
      <vt:lpstr>5. Deserves a CVE?/Sploit?</vt:lpstr>
      <vt:lpstr>11. Software Installed?</vt:lpstr>
      <vt:lpstr>6. Deserves a CVE?/Sploit?</vt:lpstr>
      <vt:lpstr>7. Configuration Available?</vt:lpstr>
      <vt:lpstr>8/10 Commercial Software product?</vt:lpstr>
      <vt:lpstr>9. Vulnerability known</vt:lpstr>
      <vt:lpstr>Examples</vt:lpstr>
      <vt:lpstr>“I’m unsure”/“Hard to categorize”</vt:lpstr>
      <vt:lpstr>Examples (2)</vt:lpstr>
      <vt:lpstr>Using the Taxonomy on Incident Reports</vt:lpstr>
      <vt:lpstr>PowerPoint Presentation</vt:lpstr>
      <vt:lpstr>SEI CERT Division Role</vt:lpstr>
      <vt:lpstr>Incident Tickets</vt:lpstr>
      <vt:lpstr>Sample Selection</vt:lpstr>
      <vt:lpstr>Step 1 - Find Compromises</vt:lpstr>
      <vt:lpstr>System Compromise Results</vt:lpstr>
      <vt:lpstr>Step 2 - Categorize Compromises</vt:lpstr>
      <vt:lpstr>Broad Street Categorization Results</vt:lpstr>
      <vt:lpstr>Causes of System Compromises</vt:lpstr>
      <vt:lpstr>Observations</vt:lpstr>
      <vt:lpstr>How Long to Perform?</vt:lpstr>
      <vt:lpstr>What Kinds of Assumptions?</vt:lpstr>
      <vt:lpstr>Disclaimers &amp; Final Remarks</vt:lpstr>
      <vt:lpstr>Disclaimers</vt:lpstr>
      <vt:lpstr>Final Remarks</vt:lpstr>
      <vt:lpstr>Questions?</vt:lpstr>
      <vt:lpstr>Backup</vt:lpstr>
      <vt:lpstr>This section also covered by Microsoft legal notice</vt:lpstr>
      <vt:lpstr>Zoo: What’s hard to categorize</vt:lpstr>
      <vt:lpstr>Is it custom SW or GA?</vt:lpstr>
      <vt:lpstr>Wateringhole vs mass compromise</vt:lpstr>
      <vt:lpstr>Exploit kits</vt:lpstr>
      <vt:lpstr>What to do when it’s N systems?</vt:lpstr>
      <vt:lpstr>Supply Chain Issues</vt:lpstr>
      <vt:lpstr>Other configuration</vt:lpstr>
      <vt:lpstr>Other feature abuse</vt:lpstr>
      <vt:lpstr>Duck billed platypii</vt:lpstr>
      <vt:lpstr>File dropped in root</vt:lpstr>
      <vt:lpstr>Browser/protocol/platform trickiness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2014-03-06T19:08:34Z</dcterms:created>
  <dcterms:modified xsi:type="dcterms:W3CDTF">2014-06-06T18:46:46Z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0x010100A35CE95CCCC28445BE32777FF7BE3201</vt:lpwstr>
  </property>
</Properties>
</file>