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handoutMasterIdLst>
    <p:handoutMasterId r:id="rId9"/>
  </p:handoutMasterIdLst>
  <p:sldIdLst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06799F8-075E-4A3A-A7F6-7FBC6576F1A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2" autoAdjust="0"/>
  </p:normalViewPr>
  <p:slideViewPr>
    <p:cSldViewPr snapToGrid="0">
      <p:cViewPr>
        <p:scale>
          <a:sx n="63" d="100"/>
          <a:sy n="63" d="100"/>
        </p:scale>
        <p:origin x="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2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47F476-161E-4A04-A0FB-965A0EEB43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E49AB-875B-42C8-941C-0DE0DBD2D3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6B955-9ABA-47D4-BA0F-43D209E6DE06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FBA4A-EC84-4A1C-951D-F76333FEE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85306-E124-4DA3-9455-10E28A78F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A0D8-202C-4D3D-887A-429ECB6FFB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06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15128" y="1397977"/>
            <a:ext cx="8361229" cy="3007447"/>
          </a:xfrm>
        </p:spPr>
        <p:txBody>
          <a:bodyPr anchor="ctr" anchorCtr="0">
            <a:noAutofit/>
          </a:bodyPr>
          <a:lstStyle>
            <a:lvl1pPr algn="ctr">
              <a:defRPr sz="66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4475023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4/19/2022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79965FD7-DA9A-4AFB-B8C8-34AC1FEE9F72}"/>
              </a:ext>
            </a:extLst>
          </p:cNvPr>
          <p:cNvSpPr/>
          <p:nvPr userDrawn="1"/>
        </p:nvSpPr>
        <p:spPr>
          <a:xfrm flipV="1">
            <a:off x="887674" y="726883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id="{92465177-72B9-4DCF-8F98-0C79F3EE32EC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B5516E7A-AEB0-4772-8098-8B0F8B5F1126}"/>
              </a:ext>
            </a:extLst>
          </p:cNvPr>
          <p:cNvSpPr/>
          <p:nvPr userDrawn="1"/>
        </p:nvSpPr>
        <p:spPr>
          <a:xfrm flipV="1">
            <a:off x="752858" y="609652"/>
            <a:ext cx="3152309" cy="4408489"/>
          </a:xfrm>
          <a:prstGeom prst="corner">
            <a:avLst>
              <a:gd name="adj1" fmla="val 6149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E864F603-D3F0-4241-9005-3F6C3BD62BEF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6773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129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4/19/2022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91236E78-C797-4C31-BA0C-DB193BAF6D2D}"/>
              </a:ext>
            </a:extLst>
          </p:cNvPr>
          <p:cNvSpPr/>
          <p:nvPr userDrawn="1"/>
        </p:nvSpPr>
        <p:spPr>
          <a:xfrm rot="10800000" flipV="1">
            <a:off x="8391654" y="1873024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BFA658F0-F295-40A9-8BA8-1F6CBDFBBE09}"/>
              </a:ext>
            </a:extLst>
          </p:cNvPr>
          <p:cNvSpPr/>
          <p:nvPr userDrawn="1"/>
        </p:nvSpPr>
        <p:spPr>
          <a:xfrm flipH="1">
            <a:off x="8152968" y="1752327"/>
            <a:ext cx="3152309" cy="4408489"/>
          </a:xfrm>
          <a:prstGeom prst="corner">
            <a:avLst>
              <a:gd name="adj1" fmla="val 7085"/>
              <a:gd name="adj2" fmla="val 775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007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4/19/2022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2544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4/19/2022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FD1631-6749-4027-9415-B72D163BB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0471" y="2297695"/>
            <a:ext cx="9071059" cy="2767600"/>
          </a:xfrm>
        </p:spPr>
        <p:txBody>
          <a:bodyPr anchor="ctr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6103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4/19/2022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014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Second Option">
    <p:bg bwMode="grayWhite">
      <p:bgPr>
        <a:gradFill flip="none" rotWithShape="1">
          <a:gsLst>
            <a:gs pos="0">
              <a:schemeClr val="tx2">
                <a:lumMod val="50000"/>
              </a:schemeClr>
            </a:gs>
            <a:gs pos="34000">
              <a:schemeClr val="tx2"/>
            </a:gs>
            <a:gs pos="66000">
              <a:schemeClr val="tx2">
                <a:lumMod val="75000"/>
              </a:schemeClr>
            </a:gs>
            <a:gs pos="97000">
              <a:schemeClr val="tx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-Shape 9">
            <a:extLst>
              <a:ext uri="{FF2B5EF4-FFF2-40B4-BE49-F238E27FC236}">
                <a16:creationId xmlns:a16="http://schemas.microsoft.com/office/drawing/2014/main" id="{13412040-642F-40C5-8AB5-C0E8D41B481B}"/>
              </a:ext>
            </a:extLst>
          </p:cNvPr>
          <p:cNvSpPr/>
          <p:nvPr userDrawn="1"/>
        </p:nvSpPr>
        <p:spPr>
          <a:xfrm flipV="1">
            <a:off x="870090" y="709300"/>
            <a:ext cx="2772000" cy="2772000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 title="Side bar">
            <a:extLst>
              <a:ext uri="{FF2B5EF4-FFF2-40B4-BE49-F238E27FC236}">
                <a16:creationId xmlns:a16="http://schemas.microsoft.com/office/drawing/2014/main" id="{BADD331D-DA8D-4D47-A2BB-F4875FDB16A4}"/>
              </a:ext>
            </a:extLst>
          </p:cNvPr>
          <p:cNvSpPr/>
          <p:nvPr userDrawn="1"/>
        </p:nvSpPr>
        <p:spPr>
          <a:xfrm rot="5400000">
            <a:off x="5791174" y="457175"/>
            <a:ext cx="609651" cy="1219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7977" y="1151796"/>
            <a:ext cx="9504485" cy="3007447"/>
          </a:xfrm>
        </p:spPr>
        <p:txBody>
          <a:bodyPr anchor="ctr" anchorCtr="0">
            <a:noAutofit/>
          </a:bodyPr>
          <a:lstStyle>
            <a:lvl1pPr algn="ctr">
              <a:defRPr sz="660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977" y="4897053"/>
            <a:ext cx="950448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4/19/2022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68D376A1-CC76-4C90-B2CF-F89EA13E7942}"/>
              </a:ext>
            </a:extLst>
          </p:cNvPr>
          <p:cNvSpPr/>
          <p:nvPr userDrawn="1"/>
        </p:nvSpPr>
        <p:spPr>
          <a:xfrm rot="10800000" flipV="1">
            <a:off x="8549910" y="1820273"/>
            <a:ext cx="2772000" cy="2772000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B5516E7A-AEB0-4772-8098-8B0F8B5F1126}"/>
              </a:ext>
            </a:extLst>
          </p:cNvPr>
          <p:cNvSpPr/>
          <p:nvPr userDrawn="1"/>
        </p:nvSpPr>
        <p:spPr>
          <a:xfrm flipV="1">
            <a:off x="752858" y="609652"/>
            <a:ext cx="3152309" cy="3007448"/>
          </a:xfrm>
          <a:prstGeom prst="corner">
            <a:avLst>
              <a:gd name="adj1" fmla="val 6089"/>
              <a:gd name="adj2" fmla="val 6769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E864F603-D3F0-4241-9005-3F6C3BD62BEF}"/>
              </a:ext>
            </a:extLst>
          </p:cNvPr>
          <p:cNvSpPr/>
          <p:nvPr userDrawn="1"/>
        </p:nvSpPr>
        <p:spPr>
          <a:xfrm flipH="1">
            <a:off x="8286317" y="1685653"/>
            <a:ext cx="3152309" cy="3007448"/>
          </a:xfrm>
          <a:prstGeom prst="corner">
            <a:avLst>
              <a:gd name="adj1" fmla="val 6089"/>
              <a:gd name="adj2" fmla="val 6442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350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720213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84671"/>
            <a:ext cx="9601200" cy="438272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4/19/2022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EFB83C-E1EC-41AC-BFF6-9D094E2D43C6}"/>
              </a:ext>
            </a:extLst>
          </p:cNvPr>
          <p:cNvCxnSpPr/>
          <p:nvPr userDrawn="1"/>
        </p:nvCxnSpPr>
        <p:spPr>
          <a:xfrm>
            <a:off x="1465008" y="1445344"/>
            <a:ext cx="9468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94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 and Picture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22C1B9-FA56-4CEA-AD98-25A595D942F8}"/>
              </a:ext>
            </a:extLst>
          </p:cNvPr>
          <p:cNvSpPr/>
          <p:nvPr userDrawn="1"/>
        </p:nvSpPr>
        <p:spPr bwMode="white">
          <a:xfrm>
            <a:off x="7040199" y="564425"/>
            <a:ext cx="4356000" cy="4464000"/>
          </a:xfrm>
          <a:prstGeom prst="ellipse">
            <a:avLst/>
          </a:prstGeom>
          <a:noFill/>
          <a:ln w="123825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title="Background Shape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6246" y="400665"/>
            <a:ext cx="4858460" cy="1428136"/>
          </a:xfrm>
        </p:spPr>
        <p:txBody>
          <a:bodyPr anchor="ctr" anchorCtr="0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246" y="6443554"/>
            <a:ext cx="132432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4/19/2022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25377" y="6453386"/>
            <a:ext cx="2619329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87939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86B981-6A78-425B-97A2-BA24E40DB7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5761" y="670570"/>
            <a:ext cx="4151312" cy="4248000"/>
          </a:xfrm>
          <a:prstGeom prst="ellipse">
            <a:avLst/>
          </a:prstGeom>
          <a:ln w="38100">
            <a:solidFill>
              <a:schemeClr val="bg2"/>
            </a:solidFill>
          </a:ln>
          <a:effectLst>
            <a:innerShdw blurRad="114300">
              <a:prstClr val="black"/>
            </a:innerShdw>
          </a:effectLst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A21C7D74-31FD-4638-819B-6F7351A177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47294" y="5188236"/>
            <a:ext cx="4858459" cy="1126906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anchor="ctr" anchorCtr="0"/>
          <a:lstStyle>
            <a:lvl1pPr marL="0" indent="0" algn="ctr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1pPr>
            <a:lvl2pPr marL="530352" indent="0" algn="ctr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2pPr>
            <a:lvl3pPr marL="987552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 marL="1444752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901952" indent="0" algn="ctr">
              <a:buNone/>
              <a:defRPr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L-Shape 23">
            <a:extLst>
              <a:ext uri="{FF2B5EF4-FFF2-40B4-BE49-F238E27FC236}">
                <a16:creationId xmlns:a16="http://schemas.microsoft.com/office/drawing/2014/main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L-Shape 24">
            <a:extLst>
              <a:ext uri="{FF2B5EF4-FFF2-40B4-BE49-F238E27FC236}">
                <a16:creationId xmlns:a16="http://schemas.microsoft.com/office/drawing/2014/main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844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title="Background Shape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6246" y="400665"/>
            <a:ext cx="4858460" cy="1428136"/>
          </a:xfrm>
        </p:spPr>
        <p:txBody>
          <a:bodyPr anchor="ctr" anchorCtr="0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246" y="6443554"/>
            <a:ext cx="132432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4/19/2022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25377" y="6453386"/>
            <a:ext cx="2619329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87939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L-Shape 23">
            <a:extLst>
              <a:ext uri="{FF2B5EF4-FFF2-40B4-BE49-F238E27FC236}">
                <a16:creationId xmlns:a16="http://schemas.microsoft.com/office/drawing/2014/main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L-Shape 24">
            <a:extLst>
              <a:ext uri="{FF2B5EF4-FFF2-40B4-BE49-F238E27FC236}">
                <a16:creationId xmlns:a16="http://schemas.microsoft.com/office/drawing/2014/main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D439475-E625-4449-B42E-8F291D64A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60" y="518474"/>
            <a:ext cx="4910394" cy="5759777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1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lang="en-US" sz="18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lang="en-US" sz="16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lang="en-US"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lang="en-US"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marL="0" lvl="0" indent="0" algn="ctr">
              <a:buNone/>
            </a:pPr>
            <a:r>
              <a:rPr lang="en-US" noProof="0"/>
              <a:t>Edit Master text styles</a:t>
            </a:r>
          </a:p>
          <a:p>
            <a:pPr marL="0" lvl="1" indent="0" algn="ctr">
              <a:buNone/>
            </a:pPr>
            <a:r>
              <a:rPr lang="en-US" noProof="0"/>
              <a:t>Second level</a:t>
            </a:r>
          </a:p>
          <a:p>
            <a:pPr marL="0" lvl="2" indent="0" algn="ctr">
              <a:buNone/>
            </a:pPr>
            <a:r>
              <a:rPr lang="en-US" noProof="0"/>
              <a:t>Third level</a:t>
            </a:r>
          </a:p>
          <a:p>
            <a:pPr marL="0" lvl="3" indent="0" algn="ctr">
              <a:buNone/>
            </a:pPr>
            <a:r>
              <a:rPr lang="en-US" noProof="0"/>
              <a:t>Fourth level</a:t>
            </a:r>
          </a:p>
          <a:p>
            <a:pPr marL="0" lvl="4" indent="0" algn="ctr">
              <a:buNone/>
            </a:pPr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60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, TItl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430D42-50DC-4502-A3E8-251FE7F0809D}"/>
              </a:ext>
            </a:extLst>
          </p:cNvPr>
          <p:cNvSpPr/>
          <p:nvPr userDrawn="1"/>
        </p:nvSpPr>
        <p:spPr>
          <a:xfrm>
            <a:off x="507591" y="5289755"/>
            <a:ext cx="5270049" cy="1012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3"/>
              </a:solidFill>
            </a:endParaRP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4732985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30776" y="477366"/>
            <a:ext cx="4644000" cy="1341602"/>
          </a:xfrm>
        </p:spPr>
        <p:txBody>
          <a:bodyPr anchor="ctr" anchorCtr="0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759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4/19/2022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0396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BDA3A4D-2561-4EEB-8787-E1A6525657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6245" y="668595"/>
            <a:ext cx="4646651" cy="4198373"/>
          </a:xfrm>
          <a:prstGeom prst="snip2DiagRect">
            <a:avLst>
              <a:gd name="adj1" fmla="val 0"/>
              <a:gd name="adj2" fmla="val 10300"/>
            </a:avLst>
          </a:prstGeom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BB32A6B-92AA-4208-9120-FFC166CE75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275" y="5352418"/>
            <a:ext cx="5148000" cy="900000"/>
          </a:xfrm>
          <a:solidFill>
            <a:schemeClr val="bg2"/>
          </a:solidFill>
          <a:effectLst>
            <a:innerShdw blurRad="114300">
              <a:prstClr val="black">
                <a:alpha val="34000"/>
              </a:prstClr>
            </a:innerShdw>
          </a:effectLst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</a:defRPr>
            </a:lvl1pPr>
            <a:lvl2pPr marL="530352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</a:defRPr>
            </a:lvl2pPr>
            <a:lvl3pPr marL="987552" indent="0" algn="ctr"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</a:defRPr>
            </a:lvl3pPr>
            <a:lvl4pPr marL="1444752" indent="0" algn="ctr"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</a:defRPr>
            </a:lvl4pPr>
            <a:lvl5pPr marL="1901952" indent="0" algn="ctr"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L-Shape 19">
            <a:extLst>
              <a:ext uri="{FF2B5EF4-FFF2-40B4-BE49-F238E27FC236}">
                <a16:creationId xmlns:a16="http://schemas.microsoft.com/office/drawing/2014/main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2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5945780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30776" y="477366"/>
            <a:ext cx="4644000" cy="1341602"/>
          </a:xfrm>
        </p:spPr>
        <p:txBody>
          <a:bodyPr anchor="ctr" anchorCtr="0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759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4/19/2022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0396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57F3340-8A42-40F0-BF5B-EEF6E3E88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6246" y="668595"/>
            <a:ext cx="4646651" cy="5383413"/>
          </a:xfrm>
          <a:custGeom>
            <a:avLst/>
            <a:gdLst>
              <a:gd name="connsiteX0" fmla="*/ 0 w 4646651"/>
              <a:gd name="connsiteY0" fmla="*/ 0 h 5383413"/>
              <a:gd name="connsiteX1" fmla="*/ 4168046 w 4646651"/>
              <a:gd name="connsiteY1" fmla="*/ 0 h 5383413"/>
              <a:gd name="connsiteX2" fmla="*/ 4646651 w 4646651"/>
              <a:gd name="connsiteY2" fmla="*/ 478605 h 5383413"/>
              <a:gd name="connsiteX3" fmla="*/ 4646651 w 4646651"/>
              <a:gd name="connsiteY3" fmla="*/ 5383413 h 5383413"/>
              <a:gd name="connsiteX4" fmla="*/ 478605 w 4646651"/>
              <a:gd name="connsiteY4" fmla="*/ 5383413 h 5383413"/>
              <a:gd name="connsiteX5" fmla="*/ 0 w 4646651"/>
              <a:gd name="connsiteY5" fmla="*/ 4904808 h 538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6651" h="5383413">
                <a:moveTo>
                  <a:pt x="0" y="0"/>
                </a:moveTo>
                <a:lnTo>
                  <a:pt x="4168046" y="0"/>
                </a:lnTo>
                <a:lnTo>
                  <a:pt x="4646651" y="478605"/>
                </a:lnTo>
                <a:lnTo>
                  <a:pt x="4646651" y="5383413"/>
                </a:lnTo>
                <a:lnTo>
                  <a:pt x="478605" y="5383413"/>
                </a:lnTo>
                <a:lnTo>
                  <a:pt x="0" y="4904808"/>
                </a:lnTo>
                <a:close/>
              </a:path>
            </a:pathLst>
          </a:custGeom>
          <a:ln w="571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L-Shape 19">
            <a:extLst>
              <a:ext uri="{FF2B5EF4-FFF2-40B4-BE49-F238E27FC236}">
                <a16:creationId xmlns:a16="http://schemas.microsoft.com/office/drawing/2014/main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8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blackWhite">
      <p:bgPr>
        <a:gradFill flip="none" rotWithShape="1">
          <a:gsLst>
            <a:gs pos="0">
              <a:schemeClr val="bg2">
                <a:lumMod val="50000"/>
              </a:schemeClr>
            </a:gs>
            <a:gs pos="33000">
              <a:schemeClr val="bg2"/>
            </a:gs>
            <a:gs pos="66000">
              <a:schemeClr val="bg2">
                <a:lumMod val="75000"/>
              </a:schemeClr>
            </a:gs>
            <a:gs pos="97000">
              <a:schemeClr val="bg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4/19/2022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BF5B4C6D-2825-4690-8D32-39CBF5E0F7E6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DFD43940-6D78-4E75-BDB6-8792768BB894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5837"/>
              <a:gd name="adj2" fmla="val 6502"/>
            </a:avLst>
          </a:prstGeom>
          <a:solidFill>
            <a:srgbClr val="EFEDE3"/>
          </a:solidFill>
          <a:ln>
            <a:solidFill>
              <a:srgbClr val="EFEDE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9214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4/19/2022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85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Side bar">
            <a:extLst>
              <a:ext uri="{FF2B5EF4-FFF2-40B4-BE49-F238E27FC236}">
                <a16:creationId xmlns:a16="http://schemas.microsoft.com/office/drawing/2014/main" id="{FFA7AFEF-D97A-4A94-A884-7F95E91332B7}"/>
              </a:ext>
            </a:extLst>
          </p:cNvPr>
          <p:cNvSpPr/>
          <p:nvPr userDrawn="1"/>
        </p:nvSpPr>
        <p:spPr>
          <a:xfrm>
            <a:off x="622095" y="0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4/19/2022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630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71" r:id="rId5"/>
    <p:sldLayoutId id="2147483669" r:id="rId6"/>
    <p:sldLayoutId id="2147483672" r:id="rId7"/>
    <p:sldLayoutId id="2147483663" r:id="rId8"/>
    <p:sldLayoutId id="2147483664" r:id="rId9"/>
    <p:sldLayoutId id="2147483665" r:id="rId10"/>
    <p:sldLayoutId id="2147483666" r:id="rId11"/>
    <p:sldLayoutId id="2147483673" r:id="rId12"/>
    <p:sldLayoutId id="2147483667" r:id="rId13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Arial" panose="020B0604020202020204" pitchFamily="34" charset="0"/>
        <a:buChar char="•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732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304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7876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187702" indent="-28575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awade@purdue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ychologytoday.com/us/blog/seeing-what-others-dont/201801/the-invention-hyperlinks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://www.cs.umd.edu/users/ben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Ben_Shneiderman" TargetMode="External"/><Relationship Id="rId5" Type="http://schemas.openxmlformats.org/officeDocument/2006/relationships/hyperlink" Target="https://analyticsindiamag.com/how-ben-shneidermans-treemaps-found-place-in-the-museum-of-modern-art/#:~:text=Treemap%2C%20a%20predominantly%20utilized%20visualization,Modern%20Art%20in%20New%20York" TargetMode="External"/><Relationship Id="rId4" Type="http://schemas.openxmlformats.org/officeDocument/2006/relationships/hyperlink" Target="https://theconversation.com/profiles/ben-shneiderman-68351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8594-E3E7-4921-BB26-C93A4252F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>
                <a:latin typeface="Impact" panose="020B0806030902050204" pitchFamily="34" charset="0"/>
              </a:rPr>
              <a:t>The Pioneer of Human-Computer Interactions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AE2CE-F5D8-4BB6-A52B-9737F0CA1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By Samruddhi Tawade</a:t>
            </a:r>
          </a:p>
          <a:p>
            <a:r>
              <a:rPr lang="en-US" dirty="0">
                <a:hlinkClick r:id="rId2"/>
              </a:rPr>
              <a:t>stawade@purdue.edu</a:t>
            </a:r>
            <a:endParaRPr lang="en-US" dirty="0"/>
          </a:p>
          <a:p>
            <a:r>
              <a:rPr lang="en-US" dirty="0"/>
              <a:t>CGT 275</a:t>
            </a:r>
          </a:p>
        </p:txBody>
      </p:sp>
    </p:spTree>
    <p:extLst>
      <p:ext uri="{BB962C8B-B14F-4D97-AF65-F5344CB8AC3E}">
        <p14:creationId xmlns:p14="http://schemas.microsoft.com/office/powerpoint/2010/main" val="268254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F4B2-1DB7-414F-A4A4-4F72BEAF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 SHNEIDERMAN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3B9A3-E4C7-4E87-9EAE-EBDC28D24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Professor at University of Maryland, founder of the Human-Computer Interaction Lab</a:t>
            </a:r>
          </a:p>
          <a:p>
            <a:r>
              <a:rPr lang="en-US" dirty="0"/>
              <a:t>Was the pioneer of highlighted textual links, which would later become hyperlinks (</a:t>
            </a:r>
            <a:r>
              <a:rPr lang="en-US" dirty="0" err="1"/>
              <a:t>Hyperties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</a:rPr>
              <a:t>Tim Berners Lee cited this in his Spring Manifesto, which would become the World Wide Web</a:t>
            </a:r>
          </a:p>
          <a:p>
            <a:r>
              <a:rPr lang="en-US" dirty="0"/>
              <a:t>Invented dynamic query sliders to filter and focus on data while visualizing</a:t>
            </a:r>
          </a:p>
          <a:p>
            <a:r>
              <a:rPr lang="en-US" dirty="0"/>
              <a:t>Founder of the </a:t>
            </a:r>
            <a:r>
              <a:rPr lang="en-US" dirty="0" err="1"/>
              <a:t>treemap</a:t>
            </a:r>
            <a:r>
              <a:rPr lang="en-US" dirty="0"/>
              <a:t> (1990) and </a:t>
            </a:r>
            <a:r>
              <a:rPr lang="en-US" dirty="0" err="1"/>
              <a:t>Nassi-Shneiderman</a:t>
            </a:r>
            <a:r>
              <a:rPr lang="en-US" dirty="0"/>
              <a:t> diagrams used in structured programming</a:t>
            </a:r>
          </a:p>
          <a:p>
            <a:r>
              <a:rPr lang="en-US" dirty="0"/>
              <a:t>Work in direct-manipulation interface led to the creation of the touchscreen keyboard</a:t>
            </a:r>
          </a:p>
          <a:p>
            <a:r>
              <a:rPr lang="en-US" dirty="0"/>
              <a:t>Patent for photo tagging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Placeholder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A3091A1A-0BB9-40F0-8387-768A25F23AE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140" r="1140"/>
          <a:stretch>
            <a:fillRect/>
          </a:stretch>
        </p:blipFill>
        <p:spPr/>
      </p:pic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D952927E-AEC4-40FF-ABBD-2A3BE13F30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47293" y="5097757"/>
            <a:ext cx="4858459" cy="1263364"/>
          </a:xfrm>
        </p:spPr>
        <p:txBody>
          <a:bodyPr/>
          <a:lstStyle/>
          <a:p>
            <a:r>
              <a:rPr lang="en-US" sz="1600" dirty="0"/>
              <a:t>Ben </a:t>
            </a:r>
            <a:r>
              <a:rPr lang="en-US" sz="1600" dirty="0" err="1"/>
              <a:t>Shniederman</a:t>
            </a:r>
            <a:r>
              <a:rPr lang="en-US" sz="1600" dirty="0"/>
              <a:t>, 74</a:t>
            </a:r>
          </a:p>
          <a:p>
            <a:r>
              <a:rPr lang="en-US" sz="1400" dirty="0"/>
              <a:t>Member of the National Academy of Engineering, Fellow of the National Academy of Inventors. Recipient of the ACM SIGCHI Lifetime Achievement Award and the IEEE Visualization Career Award</a:t>
            </a:r>
          </a:p>
        </p:txBody>
      </p:sp>
    </p:spTree>
    <p:extLst>
      <p:ext uri="{BB962C8B-B14F-4D97-AF65-F5344CB8AC3E}">
        <p14:creationId xmlns:p14="http://schemas.microsoft.com/office/powerpoint/2010/main" val="323269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9891-6751-47AC-8441-AE5A5C59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E92E-7C10-4FDF-B7B0-BF5A5A7DC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http://www.cs.umd.edu/users/ben/</a:t>
            </a:r>
            <a:endParaRPr lang="en-US" dirty="0"/>
          </a:p>
          <a:p>
            <a:r>
              <a:rPr lang="en-US" dirty="0">
                <a:hlinkClick r:id="rId3"/>
              </a:rPr>
              <a:t>https://www.psychologytoday.com/us/blog/seeing-what-others-dont/201801/the-invention-hyperlinks</a:t>
            </a:r>
            <a:endParaRPr lang="en-US" dirty="0"/>
          </a:p>
          <a:p>
            <a:r>
              <a:rPr lang="en-US" dirty="0">
                <a:hlinkClick r:id="rId4"/>
              </a:rPr>
              <a:t>https://theconversation.com/profiles/ben-shneiderman-683519</a:t>
            </a:r>
            <a:endParaRPr lang="en-US" dirty="0"/>
          </a:p>
          <a:p>
            <a:r>
              <a:rPr lang="en-US" dirty="0">
                <a:hlinkClick r:id="rId5"/>
              </a:rPr>
              <a:t>https://analyticsindiamag.com/how-ben-shneidermans-treemaps-found-place-in-the-museum-of-modern-art/#:~:text=Treemap%2C%20a%20predominantly%20utilized%20visualization,Modern%20Art%20in%20New%20York</a:t>
            </a:r>
            <a:r>
              <a:rPr lang="en-US" dirty="0"/>
              <a:t>.</a:t>
            </a:r>
          </a:p>
          <a:p>
            <a:r>
              <a:rPr lang="en-US" dirty="0">
                <a:hlinkClick r:id="rId6"/>
              </a:rPr>
              <a:t>https://en.wikipedia.org/wiki/Ben_Shneiderman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Placeholder 5" descr="A picture containing text, LEGO, toy&#10;&#10;Description automatically generated">
            <a:extLst>
              <a:ext uri="{FF2B5EF4-FFF2-40B4-BE49-F238E27FC236}">
                <a16:creationId xmlns:a16="http://schemas.microsoft.com/office/drawing/2014/main" id="{E2F336EB-7A57-4F97-AFBE-0514EE1D288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7"/>
          <a:srcRect t="20029" b="20029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C8121-738F-4674-914D-B3EE5ED89F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1F497D"/>
                </a:solidFill>
              </a:rPr>
              <a:t>“Human – Centered AI” by Ben </a:t>
            </a:r>
            <a:r>
              <a:rPr lang="en-US" dirty="0" err="1">
                <a:solidFill>
                  <a:srgbClr val="1F497D"/>
                </a:solidFill>
              </a:rPr>
              <a:t>Shneiderman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89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87F3-6B4A-40F1-BCC1-2E7D4A05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2947783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9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874644_Trading cards_AAS_v3" id="{4E496154-558D-4612-A753-0794614ED79B}" vid="{A8FAAD10-755F-4F52-9B7F-8A15476B6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73b8d67-edc4-472f-be4f-a46ceb36ce2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AD2B00FD129B4191357205140114F1" ma:contentTypeVersion="14" ma:contentTypeDescription="Create a new document." ma:contentTypeScope="" ma:versionID="0fa5df6bd1f153107726c4be2de0e76b">
  <xsd:schema xmlns:xsd="http://www.w3.org/2001/XMLSchema" xmlns:xs="http://www.w3.org/2001/XMLSchema" xmlns:p="http://schemas.microsoft.com/office/2006/metadata/properties" xmlns:ns3="273b8d67-edc4-472f-be4f-a46ceb36ce21" xmlns:ns4="b9ed0414-7520-4750-80ec-af25a4810483" targetNamespace="http://schemas.microsoft.com/office/2006/metadata/properties" ma:root="true" ma:fieldsID="91d16366e4c9ec81c53fedb34b20cabe" ns3:_="" ns4:_="">
    <xsd:import namespace="273b8d67-edc4-472f-be4f-a46ceb36ce21"/>
    <xsd:import namespace="b9ed0414-7520-4750-80ec-af25a48104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3b8d67-edc4-472f-be4f-a46ceb36ce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ed0414-7520-4750-80ec-af25a4810483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05DA89-9689-4EB7-83A3-32913C232C3C}">
  <ds:schemaRefs>
    <ds:schemaRef ds:uri="http://schemas.microsoft.com/office/2006/documentManagement/types"/>
    <ds:schemaRef ds:uri="http://purl.org/dc/terms/"/>
    <ds:schemaRef ds:uri="273b8d67-edc4-472f-be4f-a46ceb36ce21"/>
    <ds:schemaRef ds:uri="http://schemas.microsoft.com/office/2006/metadata/properties"/>
    <ds:schemaRef ds:uri="http://purl.org/dc/dcmitype/"/>
    <ds:schemaRef ds:uri="http://purl.org/dc/elements/1.1/"/>
    <ds:schemaRef ds:uri="b9ed0414-7520-4750-80ec-af25a4810483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C9C6838-AECA-4C84-960B-8101A0F0DB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3b8d67-edc4-472f-be4f-a46ceb36ce21"/>
    <ds:schemaRef ds:uri="b9ed0414-7520-4750-80ec-af25a48104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F44E19-6F9C-40C6-8F6B-82886B9019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Trading cards</Template>
  <TotalTime>0</TotalTime>
  <Words>239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Franklin Gothic Book</vt:lpstr>
      <vt:lpstr>Impact</vt:lpstr>
      <vt:lpstr>Crop</vt:lpstr>
      <vt:lpstr>The Pioneer of Human-Computer Interactions</vt:lpstr>
      <vt:lpstr>BEN SHNEIDERMAN</vt:lpstr>
      <vt:lpstr>Sources: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2022-04-13T20:40:49Z</dcterms:created>
  <dcterms:modified xsi:type="dcterms:W3CDTF">2022-04-19T15:08:41Z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0x010100C4AD2B00FD129B4191357205140114F1</vt:lpwstr>
  </property>
</Properties>
</file>