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handoutMasterIdLst>
    <p:handoutMasterId r:id="rId24"/>
  </p:handoutMasterIdLst>
  <p:sldIdLst>
    <p:sldId id="268" r:id="rId5"/>
    <p:sldId id="281" r:id="rId6"/>
    <p:sldId id="269" r:id="rId7"/>
    <p:sldId id="271" r:id="rId8"/>
    <p:sldId id="262" r:id="rId9"/>
    <p:sldId id="272" r:id="rId10"/>
    <p:sldId id="278" r:id="rId11"/>
    <p:sldId id="279" r:id="rId12"/>
    <p:sldId id="280" r:id="rId13"/>
    <p:sldId id="276" r:id="rId14"/>
    <p:sldId id="282" r:id="rId15"/>
    <p:sldId id="283" r:id="rId16"/>
    <p:sldId id="284" r:id="rId17"/>
    <p:sldId id="285" r:id="rId18"/>
    <p:sldId id="286" r:id="rId19"/>
    <p:sldId id="287" r:id="rId20"/>
    <p:sldId id="288" r:id="rId21"/>
    <p:sldId id="28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3447" autoAdjust="0"/>
  </p:normalViewPr>
  <p:slideViewPr>
    <p:cSldViewPr snapToGrid="0">
      <p:cViewPr varScale="1">
        <p:scale>
          <a:sx n="59" d="100"/>
          <a:sy n="59" d="100"/>
        </p:scale>
        <p:origin x="960" y="5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4/28/2022</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4/28/2022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project I wanted to highlight any connections between health effects and microplastic pollution in a developing country, as they tend to get overshadowed in microplastic studies.</a:t>
            </a:r>
          </a:p>
          <a:p>
            <a:endParaRPr lang="en-US" dirty="0"/>
          </a:p>
          <a:p>
            <a:r>
              <a:rPr lang="en-US" dirty="0"/>
              <a:t>I am also not identifying any concrete causes, but rather looking for potential links for further research</a:t>
            </a:r>
          </a:p>
        </p:txBody>
      </p:sp>
      <p:sp>
        <p:nvSpPr>
          <p:cNvPr id="4" name="Slide Number Placeholder 3"/>
          <p:cNvSpPr>
            <a:spLocks noGrp="1"/>
          </p:cNvSpPr>
          <p:nvPr>
            <p:ph type="sldNum" sz="quarter" idx="5"/>
          </p:nvPr>
        </p:nvSpPr>
        <p:spPr/>
        <p:txBody>
          <a:bodyPr/>
          <a:lstStyle/>
          <a:p>
            <a:fld id="{C6AAF9CF-D1E5-49FD-94F7-B246BB67E246}" type="slidenum">
              <a:rPr lang="en-US" smtClean="0"/>
              <a:t>2</a:t>
            </a:fld>
            <a:endParaRPr lang="en-US" dirty="0"/>
          </a:p>
        </p:txBody>
      </p:sp>
    </p:spTree>
    <p:extLst>
      <p:ext uri="{BB962C8B-B14F-4D97-AF65-F5344CB8AC3E}">
        <p14:creationId xmlns:p14="http://schemas.microsoft.com/office/powerpoint/2010/main" val="1893208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are less than 5 mm in length and can be transported through a variety of means</a:t>
            </a:r>
          </a:p>
          <a:p>
            <a:endParaRPr lang="en-US" dirty="0"/>
          </a:p>
          <a:p>
            <a:r>
              <a:rPr lang="en-US" dirty="0"/>
              <a:t>There are very few studies linking long term health issues to microplastics</a:t>
            </a:r>
          </a:p>
        </p:txBody>
      </p:sp>
      <p:sp>
        <p:nvSpPr>
          <p:cNvPr id="4" name="Slide Number Placeholder 3"/>
          <p:cNvSpPr>
            <a:spLocks noGrp="1"/>
          </p:cNvSpPr>
          <p:nvPr>
            <p:ph type="sldNum" sz="quarter" idx="5"/>
          </p:nvPr>
        </p:nvSpPr>
        <p:spPr/>
        <p:txBody>
          <a:bodyPr/>
          <a:lstStyle/>
          <a:p>
            <a:fld id="{C6AAF9CF-D1E5-49FD-94F7-B246BB67E246}" type="slidenum">
              <a:rPr lang="en-US" smtClean="0"/>
              <a:t>3</a:t>
            </a:fld>
            <a:endParaRPr lang="en-US" dirty="0"/>
          </a:p>
        </p:txBody>
      </p:sp>
    </p:spTree>
    <p:extLst>
      <p:ext uri="{BB962C8B-B14F-4D97-AF65-F5344CB8AC3E}">
        <p14:creationId xmlns:p14="http://schemas.microsoft.com/office/powerpoint/2010/main" val="298134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India holds the largest share for mismanaged plastic waste. Although Philippines releases more plastic into the ocean, </a:t>
            </a:r>
            <a:r>
              <a:rPr lang="en-US" dirty="0" err="1"/>
              <a:t>india</a:t>
            </a:r>
            <a:r>
              <a:rPr lang="en-US" dirty="0"/>
              <a:t> accounts for more pollution in terms of improper disposal and litter, so </a:t>
            </a:r>
            <a:r>
              <a:rPr lang="en-US" dirty="0" err="1"/>
              <a:t>india</a:t>
            </a:r>
            <a:r>
              <a:rPr lang="en-US" dirty="0"/>
              <a:t> seemed like the better choice for this study</a:t>
            </a:r>
          </a:p>
        </p:txBody>
      </p:sp>
      <p:sp>
        <p:nvSpPr>
          <p:cNvPr id="4" name="Slide Number Placeholder 3"/>
          <p:cNvSpPr>
            <a:spLocks noGrp="1"/>
          </p:cNvSpPr>
          <p:nvPr>
            <p:ph type="sldNum" sz="quarter" idx="5"/>
          </p:nvPr>
        </p:nvSpPr>
        <p:spPr/>
        <p:txBody>
          <a:bodyPr/>
          <a:lstStyle/>
          <a:p>
            <a:fld id="{C6AAF9CF-D1E5-49FD-94F7-B246BB67E246}" type="slidenum">
              <a:rPr lang="en-US" smtClean="0"/>
              <a:t>4</a:t>
            </a:fld>
            <a:endParaRPr lang="en-US" dirty="0"/>
          </a:p>
        </p:txBody>
      </p:sp>
    </p:spTree>
    <p:extLst>
      <p:ext uri="{BB962C8B-B14F-4D97-AF65-F5344CB8AC3E}">
        <p14:creationId xmlns:p14="http://schemas.microsoft.com/office/powerpoint/2010/main" val="869968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focused on these 3 effects because they were redundant in other microplastic studies and research, and I will be looking at air and ground pollution for the purpose of this project</a:t>
            </a:r>
          </a:p>
        </p:txBody>
      </p:sp>
      <p:sp>
        <p:nvSpPr>
          <p:cNvPr id="4" name="Slide Number Placeholder 3"/>
          <p:cNvSpPr>
            <a:spLocks noGrp="1"/>
          </p:cNvSpPr>
          <p:nvPr>
            <p:ph type="sldNum" sz="quarter" idx="5"/>
          </p:nvPr>
        </p:nvSpPr>
        <p:spPr/>
        <p:txBody>
          <a:bodyPr/>
          <a:lstStyle/>
          <a:p>
            <a:fld id="{C6AAF9CF-D1E5-49FD-94F7-B246BB67E246}" type="slidenum">
              <a:rPr lang="en-US" smtClean="0"/>
              <a:t>5</a:t>
            </a:fld>
            <a:endParaRPr lang="en-US" dirty="0"/>
          </a:p>
        </p:txBody>
      </p:sp>
    </p:spTree>
    <p:extLst>
      <p:ext uri="{BB962C8B-B14F-4D97-AF65-F5344CB8AC3E}">
        <p14:creationId xmlns:p14="http://schemas.microsoft.com/office/powerpoint/2010/main" val="743601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ground pollution and TB, Maharashtra, Gujarat, and </a:t>
            </a:r>
            <a:r>
              <a:rPr lang="en-US" dirty="0" err="1"/>
              <a:t>tamil</a:t>
            </a:r>
            <a:r>
              <a:rPr lang="en-US" dirty="0"/>
              <a:t> </a:t>
            </a:r>
            <a:r>
              <a:rPr lang="en-US" dirty="0" err="1"/>
              <a:t>nadu</a:t>
            </a:r>
            <a:r>
              <a:rPr lang="en-US" dirty="0"/>
              <a:t> generate the most plastic waste, so I predicted tb rates to be high in this region, however </a:t>
            </a:r>
            <a:r>
              <a:rPr lang="en-US" dirty="0" err="1"/>
              <a:t>uttar</a:t>
            </a:r>
            <a:r>
              <a:rPr lang="en-US" dirty="0"/>
              <a:t> Pradesh had the highest number of tb cases despite having a lower amount of mismanaged plastic waste. This could indicate that other factors have a larger effect on tb than ground pollution.</a:t>
            </a:r>
          </a:p>
        </p:txBody>
      </p:sp>
      <p:sp>
        <p:nvSpPr>
          <p:cNvPr id="4" name="Slide Number Placeholder 3"/>
          <p:cNvSpPr>
            <a:spLocks noGrp="1"/>
          </p:cNvSpPr>
          <p:nvPr>
            <p:ph type="sldNum" sz="quarter" idx="5"/>
          </p:nvPr>
        </p:nvSpPr>
        <p:spPr/>
        <p:txBody>
          <a:bodyPr/>
          <a:lstStyle/>
          <a:p>
            <a:fld id="{C6AAF9CF-D1E5-49FD-94F7-B246BB67E246}" type="slidenum">
              <a:rPr lang="en-US" smtClean="0"/>
              <a:t>6</a:t>
            </a:fld>
            <a:endParaRPr lang="en-US" dirty="0"/>
          </a:p>
        </p:txBody>
      </p:sp>
    </p:spTree>
    <p:extLst>
      <p:ext uri="{BB962C8B-B14F-4D97-AF65-F5344CB8AC3E}">
        <p14:creationId xmlns:p14="http://schemas.microsoft.com/office/powerpoint/2010/main" val="69104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last slide, I predicted cancer rates would be high in this region, and the data actually seemed to line up. Maharashtra generated the most plastic waste and seemed to have the most cancer cases, while the northeastern states generated less waste and had fewer cases, suggesting a link between plastic waste and cancer rates</a:t>
            </a:r>
          </a:p>
        </p:txBody>
      </p:sp>
      <p:sp>
        <p:nvSpPr>
          <p:cNvPr id="4" name="Slide Number Placeholder 3"/>
          <p:cNvSpPr>
            <a:spLocks noGrp="1"/>
          </p:cNvSpPr>
          <p:nvPr>
            <p:ph type="sldNum" sz="quarter" idx="5"/>
          </p:nvPr>
        </p:nvSpPr>
        <p:spPr/>
        <p:txBody>
          <a:bodyPr/>
          <a:lstStyle/>
          <a:p>
            <a:fld id="{C6AAF9CF-D1E5-49FD-94F7-B246BB67E246}" type="slidenum">
              <a:rPr lang="en-US" smtClean="0"/>
              <a:t>7</a:t>
            </a:fld>
            <a:endParaRPr lang="en-US" dirty="0"/>
          </a:p>
        </p:txBody>
      </p:sp>
    </p:spTree>
    <p:extLst>
      <p:ext uri="{BB962C8B-B14F-4D97-AF65-F5344CB8AC3E}">
        <p14:creationId xmlns:p14="http://schemas.microsoft.com/office/powerpoint/2010/main" val="2320947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India’s air quality is so unhealthy that even the cleanest states are considered unhealthy by WHO guidelines. This is why I thought it was natural that states with unhealthier air would have more tb cases, while states with cleaner air would still have a significant amount of tb cases. The data here could potentially link tb to air pollution.</a:t>
            </a:r>
          </a:p>
        </p:txBody>
      </p:sp>
      <p:sp>
        <p:nvSpPr>
          <p:cNvPr id="4" name="Slide Number Placeholder 3"/>
          <p:cNvSpPr>
            <a:spLocks noGrp="1"/>
          </p:cNvSpPr>
          <p:nvPr>
            <p:ph type="sldNum" sz="quarter" idx="5"/>
          </p:nvPr>
        </p:nvSpPr>
        <p:spPr/>
        <p:txBody>
          <a:bodyPr/>
          <a:lstStyle/>
          <a:p>
            <a:fld id="{C6AAF9CF-D1E5-49FD-94F7-B246BB67E246}" type="slidenum">
              <a:rPr lang="en-US" smtClean="0"/>
              <a:t>8</a:t>
            </a:fld>
            <a:endParaRPr lang="en-US" dirty="0"/>
          </a:p>
        </p:txBody>
      </p:sp>
    </p:spTree>
    <p:extLst>
      <p:ext uri="{BB962C8B-B14F-4D97-AF65-F5344CB8AC3E}">
        <p14:creationId xmlns:p14="http://schemas.microsoft.com/office/powerpoint/2010/main" val="2237349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cancer, at first it seems like there is no correlation, but a link could be established by observing that the northeastern states have fewer cancer cases and cleaner air quality, while the western and southern states have more polluted air and more cases. Due to large gaps in data however, this correlation may be a bit of a stretch</a:t>
            </a:r>
          </a:p>
        </p:txBody>
      </p:sp>
      <p:sp>
        <p:nvSpPr>
          <p:cNvPr id="4" name="Slide Number Placeholder 3"/>
          <p:cNvSpPr>
            <a:spLocks noGrp="1"/>
          </p:cNvSpPr>
          <p:nvPr>
            <p:ph type="sldNum" sz="quarter" idx="5"/>
          </p:nvPr>
        </p:nvSpPr>
        <p:spPr/>
        <p:txBody>
          <a:bodyPr/>
          <a:lstStyle/>
          <a:p>
            <a:fld id="{C6AAF9CF-D1E5-49FD-94F7-B246BB67E246}" type="slidenum">
              <a:rPr lang="en-US" smtClean="0"/>
              <a:t>9</a:t>
            </a:fld>
            <a:endParaRPr lang="en-US" dirty="0"/>
          </a:p>
        </p:txBody>
      </p:sp>
    </p:spTree>
    <p:extLst>
      <p:ext uri="{BB962C8B-B14F-4D97-AF65-F5344CB8AC3E}">
        <p14:creationId xmlns:p14="http://schemas.microsoft.com/office/powerpoint/2010/main" val="3979531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conclusion, TB and plastic pollution on the ground do not seem to have a strong correlation, but TB and air pollution do, while cancer rates may be influenced by both air and ground pollution. While data type for each individual cancer case was not provided, there was a summary of the top 5 most prevalent cancers in each state, and both lung and breast cancer were included. Because breast and lung cancer were consistently prevalent in each state, there may exist a connection between ground and air pollution, and breast and lung cancer.</a:t>
            </a:r>
          </a:p>
          <a:p>
            <a:endParaRPr lang="en-US" dirty="0"/>
          </a:p>
        </p:txBody>
      </p:sp>
      <p:sp>
        <p:nvSpPr>
          <p:cNvPr id="4" name="Slide Number Placeholder 3"/>
          <p:cNvSpPr>
            <a:spLocks noGrp="1"/>
          </p:cNvSpPr>
          <p:nvPr>
            <p:ph type="sldNum" sz="quarter" idx="5"/>
          </p:nvPr>
        </p:nvSpPr>
        <p:spPr/>
        <p:txBody>
          <a:bodyPr/>
          <a:lstStyle/>
          <a:p>
            <a:fld id="{C6AAF9CF-D1E5-49FD-94F7-B246BB67E246}" type="slidenum">
              <a:rPr lang="en-US" smtClean="0"/>
              <a:t>10</a:t>
            </a:fld>
            <a:endParaRPr lang="en-US" dirty="0"/>
          </a:p>
        </p:txBody>
      </p:sp>
    </p:spTree>
    <p:extLst>
      <p:ext uri="{BB962C8B-B14F-4D97-AF65-F5344CB8AC3E}">
        <p14:creationId xmlns:p14="http://schemas.microsoft.com/office/powerpoint/2010/main" val="935657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4/28/2022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4/28/2022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4/28/2022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4/28/2022</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4/28/2022</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4/28/2022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4/28/2022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4/28/2022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4/28/2022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4/28/2022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4/28/2022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4/28/2022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4/28/2022</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image" Target="../media/image4.png"/><Relationship Id="rId7" Type="http://schemas.openxmlformats.org/officeDocument/2006/relationships/hyperlink" Target="http://2017.igem.org/Team:ITB_Indonesia/Descriptio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jpg"/><Relationship Id="rId5" Type="http://schemas.microsoft.com/office/2007/relationships/hdphoto" Target="../media/hdphoto1.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p:txBody>
          <a:bodyPr/>
          <a:lstStyle/>
          <a:p>
            <a:r>
              <a:rPr lang="en-US" dirty="0"/>
              <a:t>THE EFFECTS OF MICROPLASTICS ON HUMAN HEALTH IN INDIA  </a:t>
            </a: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p:txBody>
          <a:bodyPr>
            <a:normAutofit fontScale="85000" lnSpcReduction="20000"/>
          </a:bodyPr>
          <a:lstStyle/>
          <a:p>
            <a:r>
              <a:rPr lang="en-US" dirty="0"/>
              <a:t>By Samruddhi Tawade</a:t>
            </a:r>
          </a:p>
          <a:p>
            <a:r>
              <a:rPr lang="en-US" dirty="0"/>
              <a:t>Research mentor: dr. </a:t>
            </a:r>
            <a:r>
              <a:rPr lang="en-US" dirty="0" err="1"/>
              <a:t>vetria</a:t>
            </a:r>
            <a:r>
              <a:rPr lang="en-US" dirty="0"/>
              <a:t> </a:t>
            </a:r>
            <a:r>
              <a:rPr lang="en-US" dirty="0" err="1"/>
              <a:t>byrd</a:t>
            </a:r>
            <a:endParaRPr lang="en-US" dirty="0"/>
          </a:p>
          <a:p>
            <a:endParaRPr lang="en-US" dirty="0"/>
          </a:p>
          <a:p>
            <a:endParaRPr lang="en-US" dirty="0"/>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p:txBody>
          <a:bodyPr/>
          <a:lstStyle/>
          <a:p>
            <a:r>
              <a:rPr lang="en-US" dirty="0"/>
              <a:t>Findings and analysis + Next steps</a:t>
            </a:r>
          </a:p>
        </p:txBody>
      </p:sp>
      <p:pic>
        <p:nvPicPr>
          <p:cNvPr id="10" name="Picture 9" descr="gavel icon ">
            <a:extLst>
              <a:ext uri="{FF2B5EF4-FFF2-40B4-BE49-F238E27FC236}">
                <a16:creationId xmlns:a16="http://schemas.microsoft.com/office/drawing/2014/main" id="{4CC9C727-CD5E-461F-9DE1-B579A54D1FE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837069" y="481011"/>
            <a:ext cx="1171575" cy="1171575"/>
          </a:xfrm>
          <a:prstGeom prst="rect">
            <a:avLst/>
          </a:prstGeom>
        </p:spPr>
      </p:pic>
      <p:sp>
        <p:nvSpPr>
          <p:cNvPr id="3" name="Content Placeholder 2">
            <a:extLst>
              <a:ext uri="{FF2B5EF4-FFF2-40B4-BE49-F238E27FC236}">
                <a16:creationId xmlns:a16="http://schemas.microsoft.com/office/drawing/2014/main" id="{344B0985-002E-41EF-80D7-888D43261784}"/>
              </a:ext>
            </a:extLst>
          </p:cNvPr>
          <p:cNvSpPr>
            <a:spLocks noGrp="1"/>
          </p:cNvSpPr>
          <p:nvPr>
            <p:ph sz="half" idx="1"/>
          </p:nvPr>
        </p:nvSpPr>
        <p:spPr/>
        <p:txBody>
          <a:bodyPr>
            <a:normAutofit lnSpcReduction="10000"/>
          </a:bodyPr>
          <a:lstStyle/>
          <a:p>
            <a:r>
              <a:rPr lang="en-US" dirty="0"/>
              <a:t>TB and plastic pollution on the ground do not seem to have a strong correlation, but TB and air pollution do</a:t>
            </a:r>
          </a:p>
          <a:p>
            <a:r>
              <a:rPr lang="en-US" dirty="0"/>
              <a:t>Cancer rates might be influenced by both ground and air pollution</a:t>
            </a:r>
          </a:p>
          <a:p>
            <a:pPr lvl="1"/>
            <a:r>
              <a:rPr lang="en-US" sz="1800" dirty="0"/>
              <a:t>Cancer type for each individual case was not given, however, summarized reports of most prevalent cancer types were available on the national cancer registry</a:t>
            </a:r>
          </a:p>
          <a:p>
            <a:pPr lvl="1"/>
            <a:r>
              <a:rPr lang="en-US" sz="1800" dirty="0"/>
              <a:t>Lung cancer and breast cancer were among the top five listed in each state given, suggesting that plastic pollution has an impact on cancer rates</a:t>
            </a:r>
          </a:p>
        </p:txBody>
      </p:sp>
      <p:sp>
        <p:nvSpPr>
          <p:cNvPr id="4" name="Content Placeholder 3">
            <a:extLst>
              <a:ext uri="{FF2B5EF4-FFF2-40B4-BE49-F238E27FC236}">
                <a16:creationId xmlns:a16="http://schemas.microsoft.com/office/drawing/2014/main" id="{2846FF52-309D-45FC-A407-74955F1EF153}"/>
              </a:ext>
            </a:extLst>
          </p:cNvPr>
          <p:cNvSpPr>
            <a:spLocks noGrp="1"/>
          </p:cNvSpPr>
          <p:nvPr>
            <p:ph sz="half" idx="2"/>
          </p:nvPr>
        </p:nvSpPr>
        <p:spPr/>
        <p:txBody>
          <a:bodyPr>
            <a:normAutofit lnSpcReduction="10000"/>
          </a:bodyPr>
          <a:lstStyle/>
          <a:p>
            <a:r>
              <a:rPr lang="en-US" dirty="0"/>
              <a:t>Study suggests that microplastics do have an impact on the prevalence of cancer and tuberculosis, to an extent. </a:t>
            </a:r>
          </a:p>
          <a:p>
            <a:r>
              <a:rPr lang="en-US" dirty="0"/>
              <a:t>Next steps would be to explore different countries, such as the Philippines, as they also have a severe plastic problem, to further solidify the proof that microplastics are linked to cancer and tuberculosis.</a:t>
            </a:r>
          </a:p>
          <a:p>
            <a:pPr lvl="1"/>
            <a:r>
              <a:rPr lang="en-US" sz="1800" dirty="0"/>
              <a:t>With this data, significant advancements could be made in targeting the problem at its source, while providing reliable help to the less fortunate in similar situations.</a:t>
            </a:r>
          </a:p>
        </p:txBody>
      </p:sp>
    </p:spTree>
    <p:extLst>
      <p:ext uri="{BB962C8B-B14F-4D97-AF65-F5344CB8AC3E}">
        <p14:creationId xmlns:p14="http://schemas.microsoft.com/office/powerpoint/2010/main" val="1330143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6129C0-91B8-44D5-A0A0-AE59D2A2016B}"/>
              </a:ext>
            </a:extLst>
          </p:cNvPr>
          <p:cNvSpPr>
            <a:spLocks noGrp="1"/>
          </p:cNvSpPr>
          <p:nvPr>
            <p:ph type="title"/>
          </p:nvPr>
        </p:nvSpPr>
        <p:spPr/>
        <p:txBody>
          <a:bodyPr/>
          <a:lstStyle/>
          <a:p>
            <a:r>
              <a:rPr lang="en-US" dirty="0"/>
              <a:t>Sources</a:t>
            </a:r>
          </a:p>
        </p:txBody>
      </p:sp>
      <p:sp>
        <p:nvSpPr>
          <p:cNvPr id="6" name="TextBox 5">
            <a:extLst>
              <a:ext uri="{FF2B5EF4-FFF2-40B4-BE49-F238E27FC236}">
                <a16:creationId xmlns:a16="http://schemas.microsoft.com/office/drawing/2014/main" id="{235762FE-4B0B-4A0A-847F-ABF350C8B785}"/>
              </a:ext>
            </a:extLst>
          </p:cNvPr>
          <p:cNvSpPr txBox="1"/>
          <p:nvPr/>
        </p:nvSpPr>
        <p:spPr>
          <a:xfrm>
            <a:off x="386080" y="1656080"/>
            <a:ext cx="11602720" cy="6324808"/>
          </a:xfrm>
          <a:prstGeom prst="rect">
            <a:avLst/>
          </a:prstGeom>
          <a:noFill/>
        </p:spPr>
        <p:txBody>
          <a:bodyPr wrap="square" rtlCol="0">
            <a:spAutoFit/>
          </a:bodyPr>
          <a:lstStyle/>
          <a:p>
            <a:pPr>
              <a:lnSpc>
                <a:spcPct val="150000"/>
              </a:lnSpc>
            </a:pPr>
            <a:r>
              <a:rPr lang="en-US" dirty="0" err="1">
                <a:effectLst/>
              </a:rPr>
              <a:t>Brauer</a:t>
            </a:r>
            <a:r>
              <a:rPr lang="en-US" dirty="0">
                <a:effectLst/>
              </a:rPr>
              <a:t>, M. (2017). </a:t>
            </a:r>
            <a:r>
              <a:rPr lang="en-US" i="1" dirty="0">
                <a:effectLst/>
              </a:rPr>
              <a:t>PM2.5 pollution, population exposed to levels exceeding WHO Interim Target-1 value </a:t>
            </a:r>
            <a:br>
              <a:rPr lang="en-US" i="1" dirty="0">
                <a:effectLst/>
              </a:rPr>
            </a:br>
            <a:r>
              <a:rPr lang="en-US" i="1" dirty="0">
                <a:effectLst/>
              </a:rPr>
              <a:t>          (% of total) - India | Data.</a:t>
            </a:r>
            <a:r>
              <a:rPr lang="en-US" dirty="0">
                <a:effectLst/>
              </a:rPr>
              <a:t> The World Bank.  </a:t>
            </a:r>
          </a:p>
          <a:p>
            <a:pPr>
              <a:lnSpc>
                <a:spcPct val="150000"/>
              </a:lnSpc>
            </a:pPr>
            <a:r>
              <a:rPr lang="en-US" dirty="0">
                <a:effectLst/>
              </a:rPr>
              <a:t>	https://data.worldbank.org/indicator/EN.ATM.PM25.MC.T1.ZS?end=2017&amp;locations =</a:t>
            </a:r>
            <a:r>
              <a:rPr lang="en-US" dirty="0" err="1">
                <a:effectLst/>
              </a:rPr>
              <a:t>IN&amp;start</a:t>
            </a:r>
            <a:r>
              <a:rPr lang="en-US" dirty="0">
                <a:effectLst/>
              </a:rPr>
              <a:t>=2010 </a:t>
            </a:r>
          </a:p>
          <a:p>
            <a:pPr>
              <a:lnSpc>
                <a:spcPct val="150000"/>
              </a:lnSpc>
            </a:pPr>
            <a:r>
              <a:rPr lang="en-US" dirty="0">
                <a:effectLst/>
              </a:rPr>
              <a:t>Campanale, </a:t>
            </a:r>
            <a:r>
              <a:rPr lang="en-US" dirty="0" err="1">
                <a:effectLst/>
              </a:rPr>
              <a:t>Massarelli</a:t>
            </a:r>
            <a:r>
              <a:rPr lang="en-US" dirty="0">
                <a:effectLst/>
              </a:rPr>
              <a:t>, Savino, </a:t>
            </a:r>
            <a:r>
              <a:rPr lang="en-US" dirty="0" err="1">
                <a:effectLst/>
              </a:rPr>
              <a:t>Locaputo</a:t>
            </a:r>
            <a:r>
              <a:rPr lang="en-US" dirty="0">
                <a:effectLst/>
              </a:rPr>
              <a:t>, &amp; </a:t>
            </a:r>
            <a:r>
              <a:rPr lang="en-US" dirty="0" err="1">
                <a:effectLst/>
              </a:rPr>
              <a:t>Uricchio</a:t>
            </a:r>
            <a:r>
              <a:rPr lang="en-US" dirty="0">
                <a:effectLst/>
              </a:rPr>
              <a:t>. (2020). A Detailed Review Study on Potential</a:t>
            </a:r>
          </a:p>
          <a:p>
            <a:pPr>
              <a:lnSpc>
                <a:spcPct val="150000"/>
              </a:lnSpc>
            </a:pPr>
            <a:r>
              <a:rPr lang="en-US" dirty="0">
                <a:effectLst/>
              </a:rPr>
              <a:t>	Effects of Microplastics and Additives of Concern on Human Health. </a:t>
            </a:r>
            <a:r>
              <a:rPr lang="en-US" i="1" dirty="0">
                <a:effectLst/>
              </a:rPr>
              <a:t> International Journal of Environmental Research 	and Public Health, 17</a:t>
            </a:r>
            <a:r>
              <a:rPr lang="en-US" dirty="0">
                <a:effectLst/>
              </a:rPr>
              <a:t>(4), 1212.  https://doi.org/10.3390/ijerph17041212</a:t>
            </a:r>
          </a:p>
          <a:p>
            <a:pPr>
              <a:lnSpc>
                <a:spcPct val="150000"/>
              </a:lnSpc>
            </a:pPr>
            <a:r>
              <a:rPr lang="en-US" dirty="0">
                <a:effectLst/>
              </a:rPr>
              <a:t>Central Pollution Control Board Delhi. (2021, September). </a:t>
            </a:r>
            <a:r>
              <a:rPr lang="en-US" i="1" dirty="0">
                <a:effectLst/>
              </a:rPr>
              <a:t>Annual Report 2019–20 on Implementation of</a:t>
            </a:r>
            <a:endParaRPr lang="en-US" dirty="0">
              <a:effectLst/>
            </a:endParaRPr>
          </a:p>
          <a:p>
            <a:pPr>
              <a:lnSpc>
                <a:spcPct val="150000"/>
              </a:lnSpc>
            </a:pPr>
            <a:r>
              <a:rPr lang="en-US" i="1" dirty="0">
                <a:effectLst/>
              </a:rPr>
              <a:t>	Plastic Waste Management Rules, 2016.</a:t>
            </a:r>
            <a:r>
              <a:rPr lang="en-US" dirty="0">
                <a:effectLst/>
              </a:rPr>
              <a:t> Central Pollution Control Board Ministry of Environment, Forest and Climate 	Change Government of India. https://cpcb.nic.in/uploads/plasticwaste/Annual_Report_2019-20_PWM.pdf</a:t>
            </a:r>
          </a:p>
          <a:p>
            <a:pPr>
              <a:lnSpc>
                <a:spcPct val="150000"/>
              </a:lnSpc>
            </a:pPr>
            <a:r>
              <a:rPr lang="en-US" dirty="0" err="1">
                <a:effectLst/>
              </a:rPr>
              <a:t>Giannadaki</a:t>
            </a:r>
            <a:r>
              <a:rPr lang="en-US" dirty="0">
                <a:effectLst/>
              </a:rPr>
              <a:t>, D., </a:t>
            </a:r>
            <a:r>
              <a:rPr lang="en-US" dirty="0" err="1">
                <a:effectLst/>
              </a:rPr>
              <a:t>Lelieveld</a:t>
            </a:r>
            <a:r>
              <a:rPr lang="en-US" dirty="0">
                <a:effectLst/>
              </a:rPr>
              <a:t>, J., &amp; </a:t>
            </a:r>
            <a:r>
              <a:rPr lang="en-US" dirty="0" err="1">
                <a:effectLst/>
              </a:rPr>
              <a:t>Pozzer</a:t>
            </a:r>
            <a:r>
              <a:rPr lang="en-US" dirty="0">
                <a:effectLst/>
              </a:rPr>
              <a:t>, A. (2016). Implementing the US air quality standard for PM2.5</a:t>
            </a:r>
          </a:p>
          <a:p>
            <a:pPr>
              <a:lnSpc>
                <a:spcPct val="150000"/>
              </a:lnSpc>
            </a:pPr>
            <a:r>
              <a:rPr lang="en-US" dirty="0">
                <a:effectLst/>
              </a:rPr>
              <a:t>	worldwide can prevent millions of premature deaths per year. </a:t>
            </a:r>
            <a:r>
              <a:rPr lang="en-US" i="1" dirty="0">
                <a:effectLst/>
              </a:rPr>
              <a:t>Environmental Health, 15</a:t>
            </a:r>
            <a:r>
              <a:rPr lang="en-US" dirty="0">
                <a:effectLst/>
              </a:rPr>
              <a:t>(1). 	https://doi.org/10.1186/s12940-016-0170-8</a:t>
            </a:r>
          </a:p>
          <a:p>
            <a:pPr>
              <a:lnSpc>
                <a:spcPct val="150000"/>
              </a:lnSpc>
            </a:pPr>
            <a:endParaRPr lang="en-US" dirty="0">
              <a:effectLst/>
            </a:endParaRPr>
          </a:p>
          <a:p>
            <a:r>
              <a:rPr lang="en-US" dirty="0">
                <a:effectLst/>
              </a:rPr>
              <a:t>​</a:t>
            </a:r>
          </a:p>
          <a:p>
            <a:br>
              <a:rPr lang="en-US" dirty="0"/>
            </a:br>
            <a:endParaRPr lang="en-US" dirty="0"/>
          </a:p>
        </p:txBody>
      </p:sp>
    </p:spTree>
    <p:extLst>
      <p:ext uri="{BB962C8B-B14F-4D97-AF65-F5344CB8AC3E}">
        <p14:creationId xmlns:p14="http://schemas.microsoft.com/office/powerpoint/2010/main" val="141387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EA6CA5-8408-4C69-9F6B-14E3F1B4CE31}"/>
              </a:ext>
            </a:extLst>
          </p:cNvPr>
          <p:cNvSpPr txBox="1"/>
          <p:nvPr/>
        </p:nvSpPr>
        <p:spPr>
          <a:xfrm>
            <a:off x="0" y="0"/>
            <a:ext cx="11582400" cy="6281848"/>
          </a:xfrm>
          <a:prstGeom prst="rect">
            <a:avLst/>
          </a:prstGeom>
          <a:noFill/>
        </p:spPr>
        <p:txBody>
          <a:bodyPr wrap="square" rtlCol="0">
            <a:spAutoFit/>
          </a:bodyPr>
          <a:lstStyle/>
          <a:p>
            <a:pPr>
              <a:lnSpc>
                <a:spcPct val="150000"/>
              </a:lnSpc>
            </a:pPr>
            <a:r>
              <a:rPr lang="en-US" dirty="0" err="1">
                <a:effectLst/>
              </a:rPr>
              <a:t>Gurjar</a:t>
            </a:r>
            <a:r>
              <a:rPr lang="en-US" dirty="0">
                <a:effectLst/>
              </a:rPr>
              <a:t>, B. R. (2021, April 5). </a:t>
            </a:r>
            <a:r>
              <a:rPr lang="en-US" i="1" dirty="0">
                <a:effectLst/>
              </a:rPr>
              <a:t>Air Pollution in India: Major Issues and Challenges.</a:t>
            </a:r>
            <a:r>
              <a:rPr lang="en-US" dirty="0">
                <a:effectLst/>
              </a:rPr>
              <a:t> TERI.</a:t>
            </a:r>
          </a:p>
          <a:p>
            <a:pPr>
              <a:lnSpc>
                <a:spcPct val="150000"/>
              </a:lnSpc>
            </a:pPr>
            <a:r>
              <a:rPr lang="en-US" dirty="0">
                <a:effectLst/>
              </a:rPr>
              <a:t>	https://www.teriin.org/article/air-pollution-india-major-issues-and-challenges</a:t>
            </a:r>
          </a:p>
          <a:p>
            <a:pPr>
              <a:lnSpc>
                <a:spcPct val="150000"/>
              </a:lnSpc>
            </a:pPr>
            <a:r>
              <a:rPr lang="en-US" i="1" dirty="0">
                <a:effectLst/>
              </a:rPr>
              <a:t>Health effects of Microplastics &amp; Pathogens.</a:t>
            </a:r>
            <a:r>
              <a:rPr lang="en-US" dirty="0">
                <a:effectLst/>
              </a:rPr>
              <a:t> (2022, March 2). Plastic Health Coalition. </a:t>
            </a:r>
          </a:p>
          <a:p>
            <a:pPr>
              <a:lnSpc>
                <a:spcPct val="150000"/>
              </a:lnSpc>
            </a:pPr>
            <a:r>
              <a:rPr lang="en-US" dirty="0">
                <a:effectLst/>
              </a:rPr>
              <a:t>	https://www.plastichealthcoalition.org/microplastics/</a:t>
            </a:r>
          </a:p>
          <a:p>
            <a:pPr>
              <a:lnSpc>
                <a:spcPct val="150000"/>
              </a:lnSpc>
            </a:pPr>
            <a:r>
              <a:rPr lang="en-US" dirty="0">
                <a:effectLst/>
              </a:rPr>
              <a:t>Hirsh, S. (2020, August 17). </a:t>
            </a:r>
            <a:r>
              <a:rPr lang="en-US" i="1" dirty="0">
                <a:effectLst/>
              </a:rPr>
              <a:t>Microplastics Found in Human Organs, According to New Study.</a:t>
            </a:r>
            <a:r>
              <a:rPr lang="en-US" dirty="0">
                <a:effectLst/>
              </a:rPr>
              <a:t> Green </a:t>
            </a:r>
          </a:p>
          <a:p>
            <a:pPr>
              <a:lnSpc>
                <a:spcPct val="150000"/>
              </a:lnSpc>
            </a:pPr>
            <a:r>
              <a:rPr lang="en-US" dirty="0">
                <a:effectLst/>
              </a:rPr>
              <a:t>	Matters. https://www.greenmatters.com/p/microplastics-detected-human-organs</a:t>
            </a:r>
          </a:p>
          <a:p>
            <a:pPr>
              <a:lnSpc>
                <a:spcPct val="150000"/>
              </a:lnSpc>
            </a:pPr>
            <a:r>
              <a:rPr lang="en-US" dirty="0">
                <a:effectLst/>
              </a:rPr>
              <a:t>Hoffmann, B., Boogaard, H., de </a:t>
            </a:r>
            <a:r>
              <a:rPr lang="en-US" dirty="0" err="1">
                <a:effectLst/>
              </a:rPr>
              <a:t>Nazelle</a:t>
            </a:r>
            <a:r>
              <a:rPr lang="en-US" dirty="0">
                <a:effectLst/>
              </a:rPr>
              <a:t>, A., Andersen, Z. J., Abramson, M., </a:t>
            </a:r>
            <a:r>
              <a:rPr lang="en-US" dirty="0" err="1">
                <a:effectLst/>
              </a:rPr>
              <a:t>Brauer</a:t>
            </a:r>
            <a:r>
              <a:rPr lang="en-US" dirty="0">
                <a:effectLst/>
              </a:rPr>
              <a:t>, M., </a:t>
            </a:r>
            <a:r>
              <a:rPr lang="en-US" dirty="0" err="1">
                <a:effectLst/>
              </a:rPr>
              <a:t>Brunekreef</a:t>
            </a:r>
            <a:r>
              <a:rPr lang="en-US" dirty="0">
                <a:effectLst/>
              </a:rPr>
              <a:t>, B., </a:t>
            </a:r>
          </a:p>
          <a:p>
            <a:pPr>
              <a:lnSpc>
                <a:spcPct val="150000"/>
              </a:lnSpc>
            </a:pPr>
            <a:r>
              <a:rPr lang="en-US" dirty="0">
                <a:effectLst/>
              </a:rPr>
              <a:t>	</a:t>
            </a:r>
            <a:r>
              <a:rPr lang="en-US" dirty="0" err="1">
                <a:effectLst/>
              </a:rPr>
              <a:t>Forastiere</a:t>
            </a:r>
            <a:r>
              <a:rPr lang="en-US" dirty="0">
                <a:effectLst/>
              </a:rPr>
              <a:t>, F., Huang, W., Kan, H., Kaufman, J. D., </a:t>
            </a:r>
            <a:r>
              <a:rPr lang="en-US" dirty="0" err="1">
                <a:effectLst/>
              </a:rPr>
              <a:t>Katsouyanni</a:t>
            </a:r>
            <a:r>
              <a:rPr lang="en-US" dirty="0">
                <a:effectLst/>
              </a:rPr>
              <a:t>, K., </a:t>
            </a:r>
            <a:r>
              <a:rPr lang="en-US" dirty="0" err="1">
                <a:effectLst/>
              </a:rPr>
              <a:t>Krzyzanowski</a:t>
            </a:r>
            <a:r>
              <a:rPr lang="en-US" dirty="0">
                <a:effectLst/>
              </a:rPr>
              <a:t>, M., </a:t>
            </a:r>
            <a:r>
              <a:rPr lang="en-US" dirty="0" err="1">
                <a:effectLst/>
              </a:rPr>
              <a:t>Kuenzli</a:t>
            </a:r>
            <a:r>
              <a:rPr lang="en-US" dirty="0">
                <a:effectLst/>
              </a:rPr>
              <a:t>, N., Laden, F., 	</a:t>
            </a:r>
            <a:r>
              <a:rPr lang="en-US" dirty="0" err="1">
                <a:effectLst/>
              </a:rPr>
              <a:t>Nieuwenhuijsen</a:t>
            </a:r>
            <a:r>
              <a:rPr lang="en-US" dirty="0">
                <a:effectLst/>
              </a:rPr>
              <a:t>, M., Mustapha, A., Powell, P., Rice, M., . . . Thurston, G. (2021). WHO Air Quality Guidelines 2021–	Aiming for Healthier Air for all: A Joint Statement by Medical, Public Health, Scientific Societies and Patient 	Representative </a:t>
            </a:r>
            <a:r>
              <a:rPr lang="en-US" dirty="0" err="1">
                <a:effectLst/>
              </a:rPr>
              <a:t>Organisations</a:t>
            </a:r>
            <a:r>
              <a:rPr lang="en-US" dirty="0">
                <a:effectLst/>
              </a:rPr>
              <a:t>. </a:t>
            </a:r>
            <a:r>
              <a:rPr lang="en-US" i="1" dirty="0">
                <a:effectLst/>
              </a:rPr>
              <a:t>International Journal of Public Health, 66.</a:t>
            </a:r>
            <a:r>
              <a:rPr lang="en-US" dirty="0">
                <a:effectLst/>
              </a:rPr>
              <a:t> https://doi.org/10.3389/ijph.2021.1604465</a:t>
            </a:r>
          </a:p>
          <a:p>
            <a:pPr>
              <a:lnSpc>
                <a:spcPct val="150000"/>
              </a:lnSpc>
            </a:pPr>
            <a:r>
              <a:rPr lang="en-US" dirty="0">
                <a:effectLst/>
              </a:rPr>
              <a:t>​ICMR - National Centre for Disease Informatics and Research. (2021a). </a:t>
            </a:r>
            <a:r>
              <a:rPr lang="en-US" i="1" dirty="0">
                <a:effectLst/>
              </a:rPr>
              <a:t>Chapter 1: Cancer Profile of </a:t>
            </a:r>
            <a:endParaRPr lang="en-US" dirty="0">
              <a:effectLst/>
            </a:endParaRPr>
          </a:p>
          <a:p>
            <a:pPr>
              <a:lnSpc>
                <a:spcPct val="150000"/>
              </a:lnSpc>
            </a:pPr>
            <a:r>
              <a:rPr lang="en-US" i="1" dirty="0">
                <a:effectLst/>
              </a:rPr>
              <a:t>	North-East India.</a:t>
            </a:r>
            <a:r>
              <a:rPr lang="en-US" dirty="0">
                <a:effectLst/>
              </a:rPr>
              <a:t> National Centre for Disease Informatics and Research India. 	https://ncdirindia.org/All_Reports/NorthEast2021/resources/NE_chapter1.pdf</a:t>
            </a:r>
          </a:p>
          <a:p>
            <a:pPr>
              <a:lnSpc>
                <a:spcPct val="150000"/>
              </a:lnSpc>
            </a:pPr>
            <a:endParaRPr lang="en-US" dirty="0"/>
          </a:p>
        </p:txBody>
      </p:sp>
    </p:spTree>
    <p:extLst>
      <p:ext uri="{BB962C8B-B14F-4D97-AF65-F5344CB8AC3E}">
        <p14:creationId xmlns:p14="http://schemas.microsoft.com/office/powerpoint/2010/main" val="360536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D90B22-6105-4311-A442-5E4FD84F0DAA}"/>
              </a:ext>
            </a:extLst>
          </p:cNvPr>
          <p:cNvSpPr txBox="1"/>
          <p:nvPr/>
        </p:nvSpPr>
        <p:spPr>
          <a:xfrm>
            <a:off x="0" y="0"/>
            <a:ext cx="11704320" cy="6601807"/>
          </a:xfrm>
          <a:prstGeom prst="rect">
            <a:avLst/>
          </a:prstGeom>
          <a:noFill/>
        </p:spPr>
        <p:txBody>
          <a:bodyPr wrap="square" rtlCol="0">
            <a:spAutoFit/>
          </a:bodyPr>
          <a:lstStyle/>
          <a:p>
            <a:pPr>
              <a:lnSpc>
                <a:spcPct val="150000"/>
              </a:lnSpc>
            </a:pPr>
            <a:r>
              <a:rPr lang="en-US" dirty="0">
                <a:effectLst/>
              </a:rPr>
              <a:t>ICMR - National Centre for Disease Informatics and Research. (2021b). </a:t>
            </a:r>
            <a:r>
              <a:rPr lang="en-US" i="1" dirty="0">
                <a:effectLst/>
              </a:rPr>
              <a:t>Profile of Cancer and Related </a:t>
            </a:r>
            <a:endParaRPr lang="en-US" dirty="0">
              <a:effectLst/>
            </a:endParaRPr>
          </a:p>
          <a:p>
            <a:pPr>
              <a:lnSpc>
                <a:spcPct val="150000"/>
              </a:lnSpc>
            </a:pPr>
            <a:r>
              <a:rPr lang="en-US" i="1" dirty="0">
                <a:effectLst/>
              </a:rPr>
              <a:t>	Factors - Delhi 2021.</a:t>
            </a:r>
            <a:r>
              <a:rPr lang="en-US" dirty="0">
                <a:effectLst/>
              </a:rPr>
              <a:t> National Centre for Disease Informatics and Research India. 	https://ncdirindia.org/All_Reports/State_Factsheet_21/Factsheet/FS_Delhi.pdf</a:t>
            </a:r>
          </a:p>
          <a:p>
            <a:pPr>
              <a:lnSpc>
                <a:spcPct val="150000"/>
              </a:lnSpc>
            </a:pPr>
            <a:r>
              <a:rPr lang="en-US" dirty="0">
                <a:effectLst/>
              </a:rPr>
              <a:t>ICMR - National Centre for Disease Informatics and Research. (2021c). </a:t>
            </a:r>
            <a:r>
              <a:rPr lang="en-US" i="1" dirty="0">
                <a:effectLst/>
              </a:rPr>
              <a:t>Profile of Cancer and Related </a:t>
            </a:r>
            <a:endParaRPr lang="en-US" dirty="0">
              <a:effectLst/>
            </a:endParaRPr>
          </a:p>
          <a:p>
            <a:pPr>
              <a:lnSpc>
                <a:spcPct val="150000"/>
              </a:lnSpc>
            </a:pPr>
            <a:r>
              <a:rPr lang="en-US" i="1" dirty="0">
                <a:effectLst/>
              </a:rPr>
              <a:t>	Factors - Gujarat 2021.</a:t>
            </a:r>
            <a:r>
              <a:rPr lang="en-US" dirty="0">
                <a:effectLst/>
              </a:rPr>
              <a:t> National Centre for Disease Informatics and Research India. 	https://ncdirindia.org/All_Reports/State_Factsheet_21/Factsheet/FS_Gujarat.pdf</a:t>
            </a:r>
          </a:p>
          <a:p>
            <a:pPr>
              <a:lnSpc>
                <a:spcPct val="150000"/>
              </a:lnSpc>
            </a:pPr>
            <a:r>
              <a:rPr lang="en-US" dirty="0">
                <a:effectLst/>
              </a:rPr>
              <a:t>ICMR - National Centre for Disease Informatics and Research. (2021d). </a:t>
            </a:r>
            <a:r>
              <a:rPr lang="en-US" i="1" dirty="0">
                <a:effectLst/>
              </a:rPr>
              <a:t>Profile of Cancer and Related </a:t>
            </a:r>
            <a:endParaRPr lang="en-US" dirty="0">
              <a:effectLst/>
            </a:endParaRPr>
          </a:p>
          <a:p>
            <a:pPr>
              <a:lnSpc>
                <a:spcPct val="150000"/>
              </a:lnSpc>
            </a:pPr>
            <a:r>
              <a:rPr lang="en-US" i="1" dirty="0">
                <a:effectLst/>
              </a:rPr>
              <a:t>	Factors - Karnataka 2021.</a:t>
            </a:r>
            <a:r>
              <a:rPr lang="en-US" dirty="0">
                <a:effectLst/>
              </a:rPr>
              <a:t> National Centre for Disease Informatics and Research India. 	https://ncdirindia.org/All_Reports/State_Factsheet_21/Factsheet/FS_Karnataka.pdf</a:t>
            </a:r>
          </a:p>
          <a:p>
            <a:pPr>
              <a:lnSpc>
                <a:spcPct val="150000"/>
              </a:lnSpc>
            </a:pPr>
            <a:r>
              <a:rPr lang="en-US" dirty="0"/>
              <a:t>ICMR </a:t>
            </a:r>
            <a:r>
              <a:rPr lang="en-US" dirty="0">
                <a:effectLst/>
              </a:rPr>
              <a:t>- National Centre for Disease Informatics and Research. (2021e). </a:t>
            </a:r>
            <a:r>
              <a:rPr lang="en-US" i="1" dirty="0">
                <a:effectLst/>
              </a:rPr>
              <a:t>Profile of Cancer and Related </a:t>
            </a:r>
            <a:endParaRPr lang="en-US" dirty="0">
              <a:effectLst/>
            </a:endParaRPr>
          </a:p>
          <a:p>
            <a:pPr>
              <a:lnSpc>
                <a:spcPct val="150000"/>
              </a:lnSpc>
            </a:pPr>
            <a:r>
              <a:rPr lang="en-US" i="1" dirty="0">
                <a:effectLst/>
              </a:rPr>
              <a:t>	Factors - Kerala 2021. </a:t>
            </a:r>
            <a:r>
              <a:rPr lang="en-US" dirty="0">
                <a:effectLst/>
              </a:rPr>
              <a:t>National Centre for Disease Informatics and Research India. 	https://ncdirindia.org/All_Reports/State_Factsheet_21/Factsheet/FS_Kerala.pdf</a:t>
            </a:r>
          </a:p>
          <a:p>
            <a:pPr>
              <a:lnSpc>
                <a:spcPct val="150000"/>
              </a:lnSpc>
            </a:pPr>
            <a:r>
              <a:rPr lang="en-US" dirty="0">
                <a:effectLst/>
              </a:rPr>
              <a:t>ICMR - National Centre for Disease Informatics and Research. (2021f). </a:t>
            </a:r>
            <a:r>
              <a:rPr lang="en-US" i="1" dirty="0">
                <a:effectLst/>
              </a:rPr>
              <a:t>Profile of Cancer and Related </a:t>
            </a:r>
            <a:endParaRPr lang="en-US" dirty="0">
              <a:effectLst/>
            </a:endParaRPr>
          </a:p>
          <a:p>
            <a:pPr>
              <a:lnSpc>
                <a:spcPct val="150000"/>
              </a:lnSpc>
            </a:pPr>
            <a:r>
              <a:rPr lang="en-US" i="1" dirty="0">
                <a:effectLst/>
              </a:rPr>
              <a:t>	Factors - Madhya Pradesh 2021.</a:t>
            </a:r>
            <a:r>
              <a:rPr lang="en-US" dirty="0">
                <a:effectLst/>
              </a:rPr>
              <a:t> National Centre for Disease Informatics and Research India. 	https://ncdirindia.org/All_Reports/State_Factsheet_21/Factsheet/FS_Madhya_Pradesh.pdf</a:t>
            </a:r>
          </a:p>
          <a:p>
            <a:endParaRPr lang="en-US" dirty="0"/>
          </a:p>
        </p:txBody>
      </p:sp>
    </p:spTree>
    <p:extLst>
      <p:ext uri="{BB962C8B-B14F-4D97-AF65-F5344CB8AC3E}">
        <p14:creationId xmlns:p14="http://schemas.microsoft.com/office/powerpoint/2010/main" val="861784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30F847-0541-471B-B408-57BF6D73E4F3}"/>
              </a:ext>
            </a:extLst>
          </p:cNvPr>
          <p:cNvSpPr txBox="1"/>
          <p:nvPr/>
        </p:nvSpPr>
        <p:spPr>
          <a:xfrm>
            <a:off x="0" y="0"/>
            <a:ext cx="12192000" cy="6601807"/>
          </a:xfrm>
          <a:prstGeom prst="rect">
            <a:avLst/>
          </a:prstGeom>
          <a:noFill/>
        </p:spPr>
        <p:txBody>
          <a:bodyPr wrap="square" rtlCol="0">
            <a:spAutoFit/>
          </a:bodyPr>
          <a:lstStyle/>
          <a:p>
            <a:pPr>
              <a:lnSpc>
                <a:spcPct val="150000"/>
              </a:lnSpc>
            </a:pPr>
            <a:r>
              <a:rPr lang="en-US" dirty="0">
                <a:effectLst/>
              </a:rPr>
              <a:t>ICMR - National Centre for Disease Informatics and Research. (2021g). </a:t>
            </a:r>
            <a:r>
              <a:rPr lang="en-US" i="1" dirty="0">
                <a:effectLst/>
              </a:rPr>
              <a:t>Profile of Cancer and Related </a:t>
            </a:r>
            <a:endParaRPr lang="en-US" dirty="0">
              <a:effectLst/>
            </a:endParaRPr>
          </a:p>
          <a:p>
            <a:pPr>
              <a:lnSpc>
                <a:spcPct val="150000"/>
              </a:lnSpc>
            </a:pPr>
            <a:r>
              <a:rPr lang="en-US" i="1" dirty="0">
                <a:effectLst/>
              </a:rPr>
              <a:t>	Factors - Maharashtra 2021.</a:t>
            </a:r>
            <a:r>
              <a:rPr lang="en-US" dirty="0">
                <a:effectLst/>
              </a:rPr>
              <a:t> National Centre for Disease Informatics and Research India. 	https://ncdirindia.org/All_Reports/State_Factsheet_21/Factsheet/FS_Maharashtra.pdf</a:t>
            </a:r>
          </a:p>
          <a:p>
            <a:pPr>
              <a:lnSpc>
                <a:spcPct val="150000"/>
              </a:lnSpc>
            </a:pPr>
            <a:r>
              <a:rPr lang="en-US" dirty="0">
                <a:effectLst/>
              </a:rPr>
              <a:t>ICMR - National Centre for Disease Informatics and Research. (2021h). </a:t>
            </a:r>
            <a:r>
              <a:rPr lang="en-US" i="1" dirty="0">
                <a:effectLst/>
              </a:rPr>
              <a:t>Profile of Cancer and Related </a:t>
            </a:r>
            <a:endParaRPr lang="en-US" dirty="0">
              <a:effectLst/>
            </a:endParaRPr>
          </a:p>
          <a:p>
            <a:pPr>
              <a:lnSpc>
                <a:spcPct val="150000"/>
              </a:lnSpc>
            </a:pPr>
            <a:r>
              <a:rPr lang="en-US" i="1" dirty="0">
                <a:effectLst/>
              </a:rPr>
              <a:t>	Factors - Punjab 2021.</a:t>
            </a:r>
            <a:r>
              <a:rPr lang="en-US" dirty="0">
                <a:effectLst/>
              </a:rPr>
              <a:t> National Centre for Disease Informatics and Research India. 	https://ncdirindia.org/All_Reports/State_Factsheet_21/Factsheet/FS_Punjab.pdf</a:t>
            </a:r>
          </a:p>
          <a:p>
            <a:pPr>
              <a:lnSpc>
                <a:spcPct val="150000"/>
              </a:lnSpc>
            </a:pPr>
            <a:r>
              <a:rPr lang="en-US" dirty="0">
                <a:effectLst/>
              </a:rPr>
              <a:t>ICMR - National Centre for Disease Informatics and Research. (2021i). </a:t>
            </a:r>
            <a:r>
              <a:rPr lang="en-US" i="1" dirty="0">
                <a:effectLst/>
              </a:rPr>
              <a:t>Profile of Cancer and Related </a:t>
            </a:r>
            <a:endParaRPr lang="en-US" dirty="0">
              <a:effectLst/>
            </a:endParaRPr>
          </a:p>
          <a:p>
            <a:pPr>
              <a:lnSpc>
                <a:spcPct val="150000"/>
              </a:lnSpc>
            </a:pPr>
            <a:r>
              <a:rPr lang="en-US" i="1" dirty="0">
                <a:effectLst/>
              </a:rPr>
              <a:t>	Factors - </a:t>
            </a:r>
            <a:r>
              <a:rPr lang="en-US" i="1" dirty="0" err="1">
                <a:effectLst/>
              </a:rPr>
              <a:t>Tamilnadu</a:t>
            </a:r>
            <a:r>
              <a:rPr lang="en-US" i="1" dirty="0">
                <a:effectLst/>
              </a:rPr>
              <a:t> 2021.</a:t>
            </a:r>
            <a:r>
              <a:rPr lang="en-US" dirty="0">
                <a:effectLst/>
              </a:rPr>
              <a:t> National Centre for Disease Informatics and Research India. 	https://ncdirindia.org/All_Reports/State_Factsheet_21/Factsheet/FS_Tamilnadu.pdf</a:t>
            </a:r>
          </a:p>
          <a:p>
            <a:pPr>
              <a:lnSpc>
                <a:spcPct val="150000"/>
              </a:lnSpc>
            </a:pPr>
            <a:r>
              <a:rPr lang="en-US" dirty="0">
                <a:effectLst/>
              </a:rPr>
              <a:t>ICMR - National Centre for Disease Informatics and Research. (2021j). </a:t>
            </a:r>
            <a:r>
              <a:rPr lang="en-US" i="1" dirty="0">
                <a:effectLst/>
              </a:rPr>
              <a:t>Profile of Cancer and Related </a:t>
            </a:r>
            <a:endParaRPr lang="en-US" dirty="0">
              <a:effectLst/>
            </a:endParaRPr>
          </a:p>
          <a:p>
            <a:pPr>
              <a:lnSpc>
                <a:spcPct val="150000"/>
              </a:lnSpc>
            </a:pPr>
            <a:r>
              <a:rPr lang="en-US" i="1" dirty="0">
                <a:effectLst/>
              </a:rPr>
              <a:t>	Factors - Telangana 2021.</a:t>
            </a:r>
            <a:r>
              <a:rPr lang="en-US" dirty="0">
                <a:effectLst/>
              </a:rPr>
              <a:t> National Centre for Disease Informatics and Research India. 	https://ncdirindia.org/All_Reports/State_Factsheet_21/Factsheet/FS_Telangana.pdf</a:t>
            </a:r>
          </a:p>
          <a:p>
            <a:pPr>
              <a:lnSpc>
                <a:spcPct val="150000"/>
              </a:lnSpc>
            </a:pPr>
            <a:r>
              <a:rPr lang="en-US" dirty="0">
                <a:effectLst/>
              </a:rPr>
              <a:t>ICMR - National Centre for Disease Informatics and Research. (2021k). </a:t>
            </a:r>
            <a:r>
              <a:rPr lang="en-US" i="1" dirty="0">
                <a:effectLst/>
              </a:rPr>
              <a:t>Profile of Cancer and Related </a:t>
            </a:r>
            <a:endParaRPr lang="en-US" dirty="0">
              <a:effectLst/>
            </a:endParaRPr>
          </a:p>
          <a:p>
            <a:pPr>
              <a:lnSpc>
                <a:spcPct val="150000"/>
              </a:lnSpc>
            </a:pPr>
            <a:r>
              <a:rPr lang="en-US" i="1" dirty="0">
                <a:effectLst/>
              </a:rPr>
              <a:t>	Factors - West Bengal 2021.</a:t>
            </a:r>
            <a:r>
              <a:rPr lang="en-US" dirty="0">
                <a:effectLst/>
              </a:rPr>
              <a:t> National Centre for Disease Informatics and Research India. 	https://ncdirindia.org/All_Reports/State_Factsheet_21/Factsheet/FS_West_Bengal.pdf</a:t>
            </a:r>
          </a:p>
          <a:p>
            <a:endParaRPr lang="en-US" dirty="0"/>
          </a:p>
        </p:txBody>
      </p:sp>
    </p:spTree>
    <p:extLst>
      <p:ext uri="{BB962C8B-B14F-4D97-AF65-F5344CB8AC3E}">
        <p14:creationId xmlns:p14="http://schemas.microsoft.com/office/powerpoint/2010/main" val="1523737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BBD259-2198-4920-A3BE-90DDE54135A9}"/>
              </a:ext>
            </a:extLst>
          </p:cNvPr>
          <p:cNvSpPr txBox="1"/>
          <p:nvPr/>
        </p:nvSpPr>
        <p:spPr>
          <a:xfrm>
            <a:off x="0" y="0"/>
            <a:ext cx="12192000" cy="7017306"/>
          </a:xfrm>
          <a:prstGeom prst="rect">
            <a:avLst/>
          </a:prstGeom>
          <a:noFill/>
        </p:spPr>
        <p:txBody>
          <a:bodyPr wrap="square" rtlCol="0">
            <a:spAutoFit/>
          </a:bodyPr>
          <a:lstStyle/>
          <a:p>
            <a:pPr>
              <a:lnSpc>
                <a:spcPct val="150000"/>
              </a:lnSpc>
            </a:pPr>
            <a:r>
              <a:rPr lang="en-US" dirty="0">
                <a:effectLst/>
              </a:rPr>
              <a:t>ICMR - National Centre for Disease Informatics and Research. (2021l). </a:t>
            </a:r>
            <a:r>
              <a:rPr lang="en-US" i="1" dirty="0">
                <a:effectLst/>
              </a:rPr>
              <a:t>Report of National Cancer Registry </a:t>
            </a:r>
            <a:endParaRPr lang="en-US" dirty="0">
              <a:effectLst/>
            </a:endParaRPr>
          </a:p>
          <a:p>
            <a:pPr>
              <a:lnSpc>
                <a:spcPct val="150000"/>
              </a:lnSpc>
            </a:pPr>
            <a:r>
              <a:rPr lang="en-US" i="1" dirty="0">
                <a:effectLst/>
              </a:rPr>
              <a:t>	</a:t>
            </a:r>
            <a:r>
              <a:rPr lang="en-US" i="1" dirty="0" err="1">
                <a:effectLst/>
              </a:rPr>
              <a:t>Programme</a:t>
            </a:r>
            <a:r>
              <a:rPr lang="en-US" i="1" dirty="0">
                <a:effectLst/>
              </a:rPr>
              <a:t>.</a:t>
            </a:r>
            <a:r>
              <a:rPr lang="en-US" dirty="0">
                <a:effectLst/>
              </a:rPr>
              <a:t> National Centre for Disease Informatics and Research India. 	https://main.icmr.nic.in/sites/default/files/reports/NCRP_2020_2012_16.pdf</a:t>
            </a:r>
          </a:p>
          <a:p>
            <a:pPr>
              <a:lnSpc>
                <a:spcPct val="150000"/>
              </a:lnSpc>
            </a:pPr>
            <a:r>
              <a:rPr lang="en-US" i="1" dirty="0">
                <a:effectLst/>
              </a:rPr>
              <a:t>India.</a:t>
            </a:r>
            <a:r>
              <a:rPr lang="en-US" dirty="0">
                <a:effectLst/>
              </a:rPr>
              <a:t> (2021, October 25). AQLI. https://aqli.epic.uchicago.edu/country-spotlight/india/</a:t>
            </a:r>
          </a:p>
          <a:p>
            <a:pPr>
              <a:lnSpc>
                <a:spcPct val="150000"/>
              </a:lnSpc>
            </a:pPr>
            <a:r>
              <a:rPr lang="en-US" dirty="0">
                <a:effectLst/>
              </a:rPr>
              <a:t>International Agency for Research on Cancer - World Health Organization. (2020). </a:t>
            </a:r>
            <a:r>
              <a:rPr lang="en-US" i="1" dirty="0">
                <a:effectLst/>
              </a:rPr>
              <a:t>India Fact Sheet.</a:t>
            </a:r>
            <a:r>
              <a:rPr lang="en-US" dirty="0">
                <a:effectLst/>
              </a:rPr>
              <a:t> </a:t>
            </a:r>
          </a:p>
          <a:p>
            <a:pPr>
              <a:lnSpc>
                <a:spcPct val="150000"/>
              </a:lnSpc>
            </a:pPr>
            <a:r>
              <a:rPr lang="en-US" dirty="0">
                <a:effectLst/>
              </a:rPr>
              <a:t>	World Health Organization. https://gco.iarc.fr/today/data/factsheets/populations/356-india-fact-sheets.pdf</a:t>
            </a:r>
          </a:p>
          <a:p>
            <a:pPr>
              <a:lnSpc>
                <a:spcPct val="150000"/>
              </a:lnSpc>
            </a:pPr>
            <a:r>
              <a:rPr lang="en-US" dirty="0">
                <a:effectLst/>
              </a:rPr>
              <a:t>Kanungo, S., Sah, B., Lopez, A., Sung, J., Paisley, A., Sur, D., Clemens, J., &amp; </a:t>
            </a:r>
            <a:r>
              <a:rPr lang="en-US" dirty="0" err="1">
                <a:effectLst/>
              </a:rPr>
              <a:t>Balakrish</a:t>
            </a:r>
            <a:r>
              <a:rPr lang="en-US" dirty="0">
                <a:effectLst/>
              </a:rPr>
              <a:t> Nair, G. (2010). </a:t>
            </a:r>
          </a:p>
          <a:p>
            <a:pPr>
              <a:lnSpc>
                <a:spcPct val="150000"/>
              </a:lnSpc>
            </a:pPr>
            <a:r>
              <a:rPr lang="en-US" dirty="0">
                <a:effectLst/>
              </a:rPr>
              <a:t>	Cholera in India: an analysis of reports, 1997–2006. Bulletin of the </a:t>
            </a:r>
            <a:r>
              <a:rPr lang="en-US" i="1" dirty="0">
                <a:effectLst/>
              </a:rPr>
              <a:t>World Health Organization, 88</a:t>
            </a:r>
            <a:r>
              <a:rPr lang="en-US" dirty="0">
                <a:effectLst/>
              </a:rPr>
              <a:t>(3), 185–191. 	https://doi.org/10.2471/blt.09.073460</a:t>
            </a:r>
          </a:p>
          <a:p>
            <a:pPr>
              <a:lnSpc>
                <a:spcPct val="150000"/>
              </a:lnSpc>
            </a:pPr>
            <a:r>
              <a:rPr lang="en-US" dirty="0">
                <a:effectLst/>
              </a:rPr>
              <a:t>Mathur, P., </a:t>
            </a:r>
            <a:r>
              <a:rPr lang="en-US" dirty="0" err="1">
                <a:effectLst/>
              </a:rPr>
              <a:t>Sathishkumar</a:t>
            </a:r>
            <a:r>
              <a:rPr lang="en-US" dirty="0">
                <a:effectLst/>
              </a:rPr>
              <a:t>, K., Chaturvedi, M., Das, P., Sudarshan, K. L., </a:t>
            </a:r>
            <a:r>
              <a:rPr lang="en-US" dirty="0" err="1">
                <a:effectLst/>
              </a:rPr>
              <a:t>Santhappan</a:t>
            </a:r>
            <a:r>
              <a:rPr lang="en-US" dirty="0">
                <a:effectLst/>
              </a:rPr>
              <a:t>, S., </a:t>
            </a:r>
            <a:r>
              <a:rPr lang="en-US" dirty="0" err="1">
                <a:effectLst/>
              </a:rPr>
              <a:t>Nallasamy</a:t>
            </a:r>
            <a:r>
              <a:rPr lang="en-US" dirty="0">
                <a:effectLst/>
              </a:rPr>
              <a:t>, V., </a:t>
            </a:r>
          </a:p>
          <a:p>
            <a:pPr>
              <a:lnSpc>
                <a:spcPct val="150000"/>
              </a:lnSpc>
            </a:pPr>
            <a:r>
              <a:rPr lang="en-US" dirty="0">
                <a:effectLst/>
              </a:rPr>
              <a:t>	John, A., Narasimhan, S., &amp; </a:t>
            </a:r>
            <a:r>
              <a:rPr lang="en-US" dirty="0" err="1">
                <a:effectLst/>
              </a:rPr>
              <a:t>Roselind</a:t>
            </a:r>
            <a:r>
              <a:rPr lang="en-US" dirty="0">
                <a:effectLst/>
              </a:rPr>
              <a:t>, F. S. (2020). Cancer Statistics, 2020: Report From National Cancer Registry 	</a:t>
            </a:r>
            <a:r>
              <a:rPr lang="en-US" dirty="0" err="1">
                <a:effectLst/>
              </a:rPr>
              <a:t>Programme</a:t>
            </a:r>
            <a:r>
              <a:rPr lang="en-US" dirty="0">
                <a:effectLst/>
              </a:rPr>
              <a:t>, India. </a:t>
            </a:r>
            <a:r>
              <a:rPr lang="en-US" i="1" dirty="0">
                <a:effectLst/>
              </a:rPr>
              <a:t>JCO Global Oncology, 6, </a:t>
            </a:r>
            <a:r>
              <a:rPr lang="en-US" dirty="0">
                <a:effectLst/>
              </a:rPr>
              <a:t>1063–1075. https://doi.org/10.1200/go.20.00122</a:t>
            </a:r>
          </a:p>
          <a:p>
            <a:pPr>
              <a:lnSpc>
                <a:spcPct val="150000"/>
              </a:lnSpc>
            </a:pPr>
            <a:r>
              <a:rPr lang="en-US" i="1" dirty="0">
                <a:effectLst/>
              </a:rPr>
              <a:t>Mismanaged plastic waste.</a:t>
            </a:r>
            <a:r>
              <a:rPr lang="en-US" dirty="0">
                <a:effectLst/>
              </a:rPr>
              <a:t> (2021). Our World in Data. https://ourworldindata.org/grapher/plastic-waste-</a:t>
            </a:r>
          </a:p>
          <a:p>
            <a:pPr>
              <a:lnSpc>
                <a:spcPct val="150000"/>
              </a:lnSpc>
            </a:pPr>
            <a:r>
              <a:rPr lang="en-US" dirty="0">
                <a:effectLst/>
              </a:rPr>
              <a:t>	</a:t>
            </a:r>
            <a:r>
              <a:rPr lang="en-US" dirty="0" err="1">
                <a:effectLst/>
              </a:rPr>
              <a:t>mismanaged?region</a:t>
            </a:r>
            <a:r>
              <a:rPr lang="en-US" dirty="0">
                <a:effectLst/>
              </a:rPr>
              <a:t>=</a:t>
            </a:r>
            <a:r>
              <a:rPr lang="en-US" dirty="0" err="1">
                <a:effectLst/>
              </a:rPr>
              <a:t>Asia&amp;country</a:t>
            </a:r>
            <a:r>
              <a:rPr lang="en-US" dirty="0">
                <a:effectLst/>
              </a:rPr>
              <a:t>=CMR%7EPHL%7EMYS%7ECHN%7EIND%7EBRA%7EGHA%7EARG%7ELKA</a:t>
            </a:r>
          </a:p>
          <a:p>
            <a:pPr>
              <a:lnSpc>
                <a:spcPct val="150000"/>
              </a:lnSpc>
            </a:pPr>
            <a:r>
              <a:rPr lang="en-US" i="1" dirty="0">
                <a:effectLst/>
              </a:rPr>
              <a:t>Population of Indian states 2019 - StatisticsTimes.com.</a:t>
            </a:r>
            <a:r>
              <a:rPr lang="en-US" dirty="0">
                <a:effectLst/>
              </a:rPr>
              <a:t> (2020, May 13). Statistics Times. </a:t>
            </a:r>
          </a:p>
          <a:p>
            <a:pPr>
              <a:lnSpc>
                <a:spcPct val="150000"/>
              </a:lnSpc>
            </a:pPr>
            <a:r>
              <a:rPr lang="en-US" dirty="0">
                <a:effectLst/>
              </a:rPr>
              <a:t>	https://statisticstimes.com/demographics/india/indian-states-population.php</a:t>
            </a:r>
          </a:p>
          <a:p>
            <a:endParaRPr lang="en-US" dirty="0"/>
          </a:p>
        </p:txBody>
      </p:sp>
    </p:spTree>
    <p:extLst>
      <p:ext uri="{BB962C8B-B14F-4D97-AF65-F5344CB8AC3E}">
        <p14:creationId xmlns:p14="http://schemas.microsoft.com/office/powerpoint/2010/main" val="3394679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6F7384-58B8-43FD-9A81-CE1891FA3290}"/>
              </a:ext>
            </a:extLst>
          </p:cNvPr>
          <p:cNvSpPr txBox="1"/>
          <p:nvPr/>
        </p:nvSpPr>
        <p:spPr>
          <a:xfrm>
            <a:off x="-91440" y="0"/>
            <a:ext cx="12435840" cy="7017306"/>
          </a:xfrm>
          <a:prstGeom prst="rect">
            <a:avLst/>
          </a:prstGeom>
          <a:noFill/>
        </p:spPr>
        <p:txBody>
          <a:bodyPr wrap="square" rtlCol="0">
            <a:spAutoFit/>
          </a:bodyPr>
          <a:lstStyle/>
          <a:p>
            <a:pPr>
              <a:lnSpc>
                <a:spcPct val="150000"/>
              </a:lnSpc>
            </a:pPr>
            <a:r>
              <a:rPr lang="en-US" dirty="0">
                <a:effectLst/>
              </a:rPr>
              <a:t>Ritchie, H., &amp; </a:t>
            </a:r>
            <a:r>
              <a:rPr lang="en-US" dirty="0" err="1">
                <a:effectLst/>
              </a:rPr>
              <a:t>Roser</a:t>
            </a:r>
            <a:r>
              <a:rPr lang="en-US" dirty="0">
                <a:effectLst/>
              </a:rPr>
              <a:t>, M. (2018, September 1). </a:t>
            </a:r>
            <a:r>
              <a:rPr lang="en-US" i="1" dirty="0">
                <a:effectLst/>
              </a:rPr>
              <a:t>Plastic Pollution.</a:t>
            </a:r>
            <a:r>
              <a:rPr lang="en-US" dirty="0">
                <a:effectLst/>
              </a:rPr>
              <a:t> Our World in Data. </a:t>
            </a:r>
          </a:p>
          <a:p>
            <a:pPr>
              <a:lnSpc>
                <a:spcPct val="150000"/>
              </a:lnSpc>
            </a:pPr>
            <a:r>
              <a:rPr lang="en-US" dirty="0">
                <a:effectLst/>
              </a:rPr>
              <a:t>	https://ourworldindata.org/plastic-pollution#which-countries-produce-the-most-total-plastic-waste</a:t>
            </a:r>
          </a:p>
          <a:p>
            <a:pPr>
              <a:lnSpc>
                <a:spcPct val="150000"/>
              </a:lnSpc>
            </a:pPr>
            <a:r>
              <a:rPr lang="en-US" dirty="0" err="1">
                <a:effectLst/>
              </a:rPr>
              <a:t>Rustagi</a:t>
            </a:r>
            <a:r>
              <a:rPr lang="en-US" dirty="0">
                <a:effectLst/>
              </a:rPr>
              <a:t>, N., Singh, R., &amp; Pradhan, S. (2011). Public health impact of plastics: An overview. </a:t>
            </a:r>
            <a:r>
              <a:rPr lang="en-US" i="1" dirty="0">
                <a:effectLst/>
              </a:rPr>
              <a:t>Indian Journal </a:t>
            </a:r>
            <a:endParaRPr lang="en-US" dirty="0">
              <a:effectLst/>
            </a:endParaRPr>
          </a:p>
          <a:p>
            <a:pPr>
              <a:lnSpc>
                <a:spcPct val="150000"/>
              </a:lnSpc>
            </a:pPr>
            <a:r>
              <a:rPr lang="en-US" i="1" dirty="0">
                <a:effectLst/>
              </a:rPr>
              <a:t>	of Occupational and Environmental Medicine, 15</a:t>
            </a:r>
            <a:r>
              <a:rPr lang="en-US" dirty="0">
                <a:effectLst/>
              </a:rPr>
              <a:t>(3), 100. https://doi.org/10.4103/0019-5278.93198</a:t>
            </a:r>
          </a:p>
          <a:p>
            <a:pPr>
              <a:lnSpc>
                <a:spcPct val="150000"/>
              </a:lnSpc>
            </a:pPr>
            <a:r>
              <a:rPr lang="en-US" dirty="0">
                <a:effectLst/>
              </a:rPr>
              <a:t>Sherrell, Z. M. (2021, July 29). </a:t>
            </a:r>
            <a:r>
              <a:rPr lang="en-US" i="1" dirty="0">
                <a:effectLst/>
              </a:rPr>
              <a:t>What to know about cancer survival, incidence, and death rates.</a:t>
            </a:r>
            <a:r>
              <a:rPr lang="en-US" dirty="0">
                <a:effectLst/>
              </a:rPr>
              <a:t> Medical </a:t>
            </a:r>
          </a:p>
          <a:p>
            <a:pPr>
              <a:lnSpc>
                <a:spcPct val="150000"/>
              </a:lnSpc>
            </a:pPr>
            <a:r>
              <a:rPr lang="en-US" dirty="0">
                <a:effectLst/>
              </a:rPr>
              <a:t>	News Today.</a:t>
            </a:r>
            <a:r>
              <a:rPr lang="en-US" dirty="0">
                <a:solidFill>
                  <a:srgbClr val="FFFFFF"/>
                </a:solidFill>
                <a:effectLst/>
              </a:rPr>
              <a:t> https://www.medicalnewstoday.com/articles/cancer-rates-by-country#rates</a:t>
            </a:r>
            <a:endParaRPr lang="en-US" dirty="0">
              <a:effectLst/>
            </a:endParaRPr>
          </a:p>
          <a:p>
            <a:pPr>
              <a:lnSpc>
                <a:spcPct val="150000"/>
              </a:lnSpc>
            </a:pPr>
            <a:r>
              <a:rPr lang="en-US" dirty="0" err="1">
                <a:effectLst/>
              </a:rPr>
              <a:t>Shrivastav</a:t>
            </a:r>
            <a:r>
              <a:rPr lang="en-US" dirty="0">
                <a:effectLst/>
              </a:rPr>
              <a:t>, R. (2019, October 2). </a:t>
            </a:r>
            <a:r>
              <a:rPr lang="en-US" i="1" dirty="0">
                <a:effectLst/>
              </a:rPr>
              <a:t>India’s plastic waste situation wasn’t created today.</a:t>
            </a:r>
            <a:r>
              <a:rPr lang="en-US" dirty="0">
                <a:effectLst/>
              </a:rPr>
              <a:t> Down To Earth. </a:t>
            </a:r>
          </a:p>
          <a:p>
            <a:pPr>
              <a:lnSpc>
                <a:spcPct val="150000"/>
              </a:lnSpc>
            </a:pPr>
            <a:r>
              <a:rPr lang="en-US" dirty="0">
                <a:effectLst/>
              </a:rPr>
              <a:t>	https://www.downtoearth.org.in/blog/waste/india-s-plastic-waste-situation-wasn-t-created-today-67061</a:t>
            </a:r>
          </a:p>
          <a:p>
            <a:pPr>
              <a:lnSpc>
                <a:spcPct val="150000"/>
              </a:lnSpc>
            </a:pPr>
            <a:r>
              <a:rPr lang="en-US" i="1" dirty="0">
                <a:effectLst/>
              </a:rPr>
              <a:t>TB statistics - India.</a:t>
            </a:r>
            <a:r>
              <a:rPr lang="en-US" dirty="0">
                <a:effectLst/>
              </a:rPr>
              <a:t> (2022, April 20). </a:t>
            </a:r>
            <a:r>
              <a:rPr lang="en-US" dirty="0" err="1">
                <a:effectLst/>
              </a:rPr>
              <a:t>TBFacts</a:t>
            </a:r>
            <a:r>
              <a:rPr lang="en-US" dirty="0">
                <a:effectLst/>
              </a:rPr>
              <a:t>. https://tbfacts.org/tb-statistics-india/</a:t>
            </a:r>
          </a:p>
          <a:p>
            <a:pPr>
              <a:lnSpc>
                <a:spcPct val="150000"/>
              </a:lnSpc>
            </a:pPr>
            <a:r>
              <a:rPr lang="en-US" i="1" dirty="0">
                <a:effectLst/>
              </a:rPr>
              <a:t>Underdeveloped Countries 2022.</a:t>
            </a:r>
            <a:r>
              <a:rPr lang="en-US" dirty="0">
                <a:effectLst/>
              </a:rPr>
              <a:t> (2022). World Population Review. </a:t>
            </a:r>
          </a:p>
          <a:p>
            <a:pPr>
              <a:lnSpc>
                <a:spcPct val="150000"/>
              </a:lnSpc>
            </a:pPr>
            <a:r>
              <a:rPr lang="en-US" dirty="0">
                <a:effectLst/>
              </a:rPr>
              <a:t>	https://worldpopulationreview.com/country-rankings/underdeveloped-countries</a:t>
            </a:r>
          </a:p>
          <a:p>
            <a:pPr>
              <a:lnSpc>
                <a:spcPct val="150000"/>
              </a:lnSpc>
            </a:pPr>
            <a:r>
              <a:rPr lang="en-US" dirty="0">
                <a:effectLst/>
              </a:rPr>
              <a:t>Unique Identification Authority of India. (2020, December). </a:t>
            </a:r>
            <a:r>
              <a:rPr lang="en-US" i="1" dirty="0">
                <a:effectLst/>
              </a:rPr>
              <a:t>State/UT wise Aadhaar Saturation (Overall) - </a:t>
            </a:r>
            <a:endParaRPr lang="en-US" dirty="0">
              <a:effectLst/>
            </a:endParaRPr>
          </a:p>
          <a:p>
            <a:pPr>
              <a:lnSpc>
                <a:spcPct val="150000"/>
              </a:lnSpc>
            </a:pPr>
            <a:r>
              <a:rPr lang="en-US" i="1" dirty="0">
                <a:effectLst/>
              </a:rPr>
              <a:t>	All Age Groups.</a:t>
            </a:r>
            <a:r>
              <a:rPr lang="en-US" dirty="0">
                <a:effectLst/>
              </a:rPr>
              <a:t> https://uidai.gov.in/images/state-wise-aadhaar-saturation.pdf</a:t>
            </a:r>
          </a:p>
          <a:p>
            <a:pPr>
              <a:lnSpc>
                <a:spcPct val="150000"/>
              </a:lnSpc>
            </a:pPr>
            <a:r>
              <a:rPr lang="en-US" dirty="0">
                <a:effectLst/>
              </a:rPr>
              <a:t>van </a:t>
            </a:r>
            <a:r>
              <a:rPr lang="en-US" dirty="0" err="1">
                <a:effectLst/>
              </a:rPr>
              <a:t>Uffelen</a:t>
            </a:r>
            <a:r>
              <a:rPr lang="en-US" dirty="0">
                <a:effectLst/>
              </a:rPr>
              <a:t>, C. (2020, June 18). </a:t>
            </a:r>
            <a:r>
              <a:rPr lang="en-US" i="1" dirty="0">
                <a:effectLst/>
              </a:rPr>
              <a:t>How damaging is breathing in microplastics?</a:t>
            </a:r>
            <a:r>
              <a:rPr lang="en-US" dirty="0">
                <a:effectLst/>
              </a:rPr>
              <a:t> Plastic Soup Foundation. </a:t>
            </a:r>
          </a:p>
          <a:p>
            <a:pPr>
              <a:lnSpc>
                <a:spcPct val="150000"/>
              </a:lnSpc>
            </a:pPr>
            <a:r>
              <a:rPr lang="en-US" dirty="0">
                <a:effectLst/>
              </a:rPr>
              <a:t>	https://www.plasticsoupfoundation.org/en/2018/03/how-damaging-is-breathing-in-	microplastics/#:%7E:text=Particle%20pollution%20has%20long%20been,may%20cause%20similar%20health%20problems.</a:t>
            </a:r>
          </a:p>
          <a:p>
            <a:endParaRPr lang="en-US" dirty="0"/>
          </a:p>
        </p:txBody>
      </p:sp>
    </p:spTree>
    <p:extLst>
      <p:ext uri="{BB962C8B-B14F-4D97-AF65-F5344CB8AC3E}">
        <p14:creationId xmlns:p14="http://schemas.microsoft.com/office/powerpoint/2010/main" val="2386253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FB1208-C456-431C-8374-6EF53596855B}"/>
              </a:ext>
            </a:extLst>
          </p:cNvPr>
          <p:cNvSpPr txBox="1"/>
          <p:nvPr/>
        </p:nvSpPr>
        <p:spPr>
          <a:xfrm>
            <a:off x="0" y="0"/>
            <a:ext cx="12080240" cy="4108817"/>
          </a:xfrm>
          <a:prstGeom prst="rect">
            <a:avLst/>
          </a:prstGeom>
          <a:noFill/>
        </p:spPr>
        <p:txBody>
          <a:bodyPr wrap="square" rtlCol="0">
            <a:spAutoFit/>
          </a:bodyPr>
          <a:lstStyle/>
          <a:p>
            <a:pPr>
              <a:lnSpc>
                <a:spcPct val="150000"/>
              </a:lnSpc>
            </a:pPr>
            <a:r>
              <a:rPr lang="en-US" dirty="0">
                <a:effectLst/>
              </a:rPr>
              <a:t>Wieland, S., </a:t>
            </a:r>
            <a:r>
              <a:rPr lang="en-US" dirty="0" err="1">
                <a:effectLst/>
              </a:rPr>
              <a:t>Balmes</a:t>
            </a:r>
            <a:r>
              <a:rPr lang="en-US" dirty="0">
                <a:effectLst/>
              </a:rPr>
              <a:t>, A., Bender, J., Kitzinger, J., Meyer, F., </a:t>
            </a:r>
            <a:r>
              <a:rPr lang="en-US" dirty="0" err="1">
                <a:effectLst/>
              </a:rPr>
              <a:t>Ramsperger</a:t>
            </a:r>
            <a:r>
              <a:rPr lang="en-US" dirty="0">
                <a:effectLst/>
              </a:rPr>
              <a:t>, A. F., Roeder, F., </a:t>
            </a:r>
            <a:r>
              <a:rPr lang="en-US" dirty="0" err="1">
                <a:effectLst/>
              </a:rPr>
              <a:t>Tengelmann</a:t>
            </a:r>
            <a:r>
              <a:rPr lang="en-US" dirty="0">
                <a:effectLst/>
              </a:rPr>
              <a:t>, C., </a:t>
            </a:r>
          </a:p>
          <a:p>
            <a:pPr>
              <a:lnSpc>
                <a:spcPct val="150000"/>
              </a:lnSpc>
            </a:pPr>
            <a:r>
              <a:rPr lang="en-US" dirty="0">
                <a:effectLst/>
              </a:rPr>
              <a:t>	</a:t>
            </a:r>
            <a:r>
              <a:rPr lang="en-US" dirty="0" err="1">
                <a:effectLst/>
              </a:rPr>
              <a:t>Wimmer</a:t>
            </a:r>
            <a:r>
              <a:rPr lang="en-US" dirty="0">
                <a:effectLst/>
              </a:rPr>
              <a:t>, B. H., </a:t>
            </a:r>
            <a:r>
              <a:rPr lang="en-US" dirty="0" err="1">
                <a:effectLst/>
              </a:rPr>
              <a:t>Laforsch</a:t>
            </a:r>
            <a:r>
              <a:rPr lang="en-US" dirty="0">
                <a:effectLst/>
              </a:rPr>
              <a:t>, C., &amp; Kress, H. (2022). From properties to toxicity: Comparing microplastics to other airborne 	microparticles. </a:t>
            </a:r>
            <a:r>
              <a:rPr lang="en-US" i="1" dirty="0">
                <a:effectLst/>
              </a:rPr>
              <a:t>Journal of Hazardous Materials</a:t>
            </a:r>
            <a:r>
              <a:rPr lang="en-US" dirty="0">
                <a:effectLst/>
              </a:rPr>
              <a:t>, 428, 128151. https://doi.org/10.1016/j.jhazmat.2021.128151</a:t>
            </a:r>
          </a:p>
          <a:p>
            <a:pPr>
              <a:lnSpc>
                <a:spcPct val="150000"/>
              </a:lnSpc>
            </a:pPr>
            <a:r>
              <a:rPr lang="en-US" dirty="0">
                <a:effectLst/>
              </a:rPr>
              <a:t>Wikipedia contributors. (2022, April 20). </a:t>
            </a:r>
            <a:r>
              <a:rPr lang="en-US" i="1" dirty="0">
                <a:effectLst/>
              </a:rPr>
              <a:t>List of states and union territories of India by population.</a:t>
            </a:r>
            <a:r>
              <a:rPr lang="en-US" dirty="0">
                <a:effectLst/>
              </a:rPr>
              <a:t> </a:t>
            </a:r>
          </a:p>
          <a:p>
            <a:pPr>
              <a:lnSpc>
                <a:spcPct val="150000"/>
              </a:lnSpc>
            </a:pPr>
            <a:r>
              <a:rPr lang="en-US" dirty="0">
                <a:effectLst/>
              </a:rPr>
              <a:t>	Wikipedia. https://en.wikipedia.org/wiki/List_of_states_and_union_territories_of_India_by_population</a:t>
            </a:r>
          </a:p>
          <a:p>
            <a:pPr>
              <a:lnSpc>
                <a:spcPct val="150000"/>
              </a:lnSpc>
            </a:pPr>
            <a:r>
              <a:rPr lang="en-US" dirty="0">
                <a:effectLst/>
              </a:rPr>
              <a:t>Wright, S. L., &amp; Kelly, F. J. (2017). Plastic and Human Health: A Micro Issue? </a:t>
            </a:r>
            <a:r>
              <a:rPr lang="en-US" i="1" dirty="0">
                <a:effectLst/>
              </a:rPr>
              <a:t>Environmental Science &amp; </a:t>
            </a:r>
            <a:endParaRPr lang="en-US" dirty="0">
              <a:effectLst/>
            </a:endParaRPr>
          </a:p>
          <a:p>
            <a:pPr>
              <a:lnSpc>
                <a:spcPct val="150000"/>
              </a:lnSpc>
            </a:pPr>
            <a:r>
              <a:rPr lang="en-US" i="1" dirty="0">
                <a:effectLst/>
              </a:rPr>
              <a:t>	Technology, 51</a:t>
            </a:r>
            <a:r>
              <a:rPr lang="en-US" dirty="0">
                <a:effectLst/>
              </a:rPr>
              <a:t>(12), 6634–6647. https://doi.org/10.1021/acs.est.7b00423</a:t>
            </a:r>
          </a:p>
          <a:p>
            <a:pPr>
              <a:lnSpc>
                <a:spcPct val="150000"/>
              </a:lnSpc>
            </a:pPr>
            <a:r>
              <a:rPr lang="en-US" dirty="0">
                <a:effectLst/>
              </a:rPr>
              <a:t>Yan, F., Zhu, F., Wang, Q., &amp; </a:t>
            </a:r>
            <a:r>
              <a:rPr lang="en-US" dirty="0" err="1">
                <a:effectLst/>
              </a:rPr>
              <a:t>Xiong</a:t>
            </a:r>
            <a:r>
              <a:rPr lang="en-US" dirty="0">
                <a:effectLst/>
              </a:rPr>
              <a:t>, Y. (2016). Preliminary Study of PM2.5 Formation During Municipal </a:t>
            </a:r>
          </a:p>
          <a:p>
            <a:pPr>
              <a:lnSpc>
                <a:spcPct val="150000"/>
              </a:lnSpc>
            </a:pPr>
            <a:r>
              <a:rPr lang="en-US" dirty="0">
                <a:effectLst/>
              </a:rPr>
              <a:t>	Solid Waste Incineration. </a:t>
            </a:r>
            <a:r>
              <a:rPr lang="en-US" i="1" dirty="0">
                <a:effectLst/>
              </a:rPr>
              <a:t>Procedia Environmental Sciences, 31</a:t>
            </a:r>
            <a:r>
              <a:rPr lang="en-US" dirty="0">
                <a:effectLst/>
              </a:rPr>
              <a:t>, 475–481. https://doi.org/10.1016/j.proenv.2016.02.054</a:t>
            </a:r>
          </a:p>
          <a:p>
            <a:endParaRPr lang="en-US" dirty="0"/>
          </a:p>
        </p:txBody>
      </p:sp>
    </p:spTree>
    <p:extLst>
      <p:ext uri="{BB962C8B-B14F-4D97-AF65-F5344CB8AC3E}">
        <p14:creationId xmlns:p14="http://schemas.microsoft.com/office/powerpoint/2010/main" val="2228244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F14C-E413-4FD7-9AE4-3AB62DBAD77E}"/>
              </a:ext>
            </a:extLst>
          </p:cNvPr>
          <p:cNvSpPr>
            <a:spLocks noGrp="1"/>
          </p:cNvSpPr>
          <p:nvPr>
            <p:ph type="title"/>
          </p:nvPr>
        </p:nvSpPr>
        <p:spPr/>
        <p:txBody>
          <a:bodyPr/>
          <a:lstStyle/>
          <a:p>
            <a:r>
              <a:rPr lang="en-US" dirty="0"/>
              <a:t>Thank you for listening!</a:t>
            </a:r>
          </a:p>
        </p:txBody>
      </p:sp>
    </p:spTree>
    <p:extLst>
      <p:ext uri="{BB962C8B-B14F-4D97-AF65-F5344CB8AC3E}">
        <p14:creationId xmlns:p14="http://schemas.microsoft.com/office/powerpoint/2010/main" val="1978861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D3C6-003C-4A2D-B351-F00A04BF6251}"/>
              </a:ext>
            </a:extLst>
          </p:cNvPr>
          <p:cNvSpPr>
            <a:spLocks noGrp="1"/>
          </p:cNvSpPr>
          <p:nvPr>
            <p:ph type="title"/>
          </p:nvPr>
        </p:nvSpPr>
        <p:spPr>
          <a:xfrm>
            <a:off x="705486" y="495415"/>
            <a:ext cx="6238874" cy="1260000"/>
          </a:xfrm>
        </p:spPr>
        <p:txBody>
          <a:bodyPr/>
          <a:lstStyle/>
          <a:p>
            <a:pPr algn="l"/>
            <a:r>
              <a:rPr lang="en-US" dirty="0"/>
              <a:t>Project goals</a:t>
            </a:r>
          </a:p>
        </p:txBody>
      </p:sp>
      <p:sp>
        <p:nvSpPr>
          <p:cNvPr id="4" name="Text Placeholder 3">
            <a:extLst>
              <a:ext uri="{FF2B5EF4-FFF2-40B4-BE49-F238E27FC236}">
                <a16:creationId xmlns:a16="http://schemas.microsoft.com/office/drawing/2014/main" id="{44FA16B2-6A61-4B79-B91C-B41F21F14F7D}"/>
              </a:ext>
            </a:extLst>
          </p:cNvPr>
          <p:cNvSpPr>
            <a:spLocks noGrp="1"/>
          </p:cNvSpPr>
          <p:nvPr>
            <p:ph type="body" sz="half" idx="2"/>
          </p:nvPr>
        </p:nvSpPr>
        <p:spPr>
          <a:xfrm>
            <a:off x="2250506" y="2256589"/>
            <a:ext cx="6610351" cy="3476618"/>
          </a:xfrm>
        </p:spPr>
        <p:txBody>
          <a:bodyPr/>
          <a:lstStyle/>
          <a:p>
            <a:pPr marL="742950" lvl="1" indent="-285750">
              <a:buFont typeface="Arial" panose="020B0604020202020204" pitchFamily="34" charset="0"/>
              <a:buChar char="•"/>
            </a:pPr>
            <a:r>
              <a:rPr lang="en-US" sz="1800" dirty="0"/>
              <a:t>Highlight any connections between health effects and microplastic pollution in a developing country</a:t>
            </a:r>
          </a:p>
          <a:p>
            <a:pPr marL="742950" lvl="1" indent="-285750">
              <a:buFont typeface="Arial" panose="020B0604020202020204" pitchFamily="34" charset="0"/>
              <a:buChar char="•"/>
            </a:pPr>
            <a:r>
              <a:rPr lang="en-US" sz="1800" dirty="0"/>
              <a:t>Not identifying concrete causations, only potential ones to focus on that for further research</a:t>
            </a:r>
          </a:p>
        </p:txBody>
      </p:sp>
    </p:spTree>
    <p:extLst>
      <p:ext uri="{BB962C8B-B14F-4D97-AF65-F5344CB8AC3E}">
        <p14:creationId xmlns:p14="http://schemas.microsoft.com/office/powerpoint/2010/main" val="61463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urled page">
            <a:extLst>
              <a:ext uri="{FF2B5EF4-FFF2-40B4-BE49-F238E27FC236}">
                <a16:creationId xmlns:a16="http://schemas.microsoft.com/office/drawing/2014/main" id="{F54CE4C8-2431-43FB-87C3-391A3BFF806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965527" y="549804"/>
            <a:ext cx="1157288" cy="1157288"/>
          </a:xfrm>
          <a:prstGeom prst="rect">
            <a:avLst/>
          </a:prstGeom>
        </p:spPr>
      </p:pic>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p:txBody>
          <a:bodyPr/>
          <a:lstStyle/>
          <a:p>
            <a:r>
              <a:rPr lang="en-US" dirty="0"/>
              <a:t>What is known about microplastics?</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552449" y="3433135"/>
            <a:ext cx="3814235" cy="2016600"/>
          </a:xfrm>
        </p:spPr>
        <p:txBody>
          <a:bodyPr>
            <a:normAutofit fontScale="85000" lnSpcReduction="10000"/>
          </a:bodyPr>
          <a:lstStyle/>
          <a:p>
            <a:pPr marL="285750" indent="-285750" algn="l">
              <a:buFont typeface="Arial" panose="020B0604020202020204" pitchFamily="34" charset="0"/>
              <a:buChar char="•"/>
            </a:pPr>
            <a:r>
              <a:rPr lang="en-US" dirty="0"/>
              <a:t>Plastics &lt;5mm in length</a:t>
            </a:r>
          </a:p>
          <a:p>
            <a:pPr marL="285750" indent="-285750" algn="l">
              <a:buFont typeface="Arial" panose="020B0604020202020204" pitchFamily="34" charset="0"/>
              <a:buChar char="•"/>
            </a:pPr>
            <a:r>
              <a:rPr lang="en-US" dirty="0"/>
              <a:t>Transported through water, food, and air</a:t>
            </a:r>
          </a:p>
          <a:p>
            <a:pPr marL="285750" indent="-285750" algn="l">
              <a:buFont typeface="Arial" panose="020B0604020202020204" pitchFamily="34" charset="0"/>
              <a:buChar char="•"/>
            </a:pPr>
            <a:r>
              <a:rPr lang="en-US" dirty="0"/>
              <a:t>Few studies linking health issues to microplastics</a:t>
            </a:r>
          </a:p>
          <a:p>
            <a:pPr marL="285750" indent="-285750" algn="l">
              <a:buFont typeface="Arial" panose="020B0604020202020204" pitchFamily="34" charset="0"/>
              <a:buChar char="•"/>
            </a:pPr>
            <a:r>
              <a:rPr lang="en-US" dirty="0"/>
              <a:t>More plastic pollution = more microplastics</a:t>
            </a:r>
          </a:p>
          <a:p>
            <a:pPr marL="285750" indent="-285750" algn="l">
              <a:buFont typeface="Arial" panose="020B0604020202020204" pitchFamily="34" charset="0"/>
              <a:buChar char="•"/>
            </a:pPr>
            <a:endParaRPr lang="en-US" dirty="0"/>
          </a:p>
        </p:txBody>
      </p:sp>
      <p:pic>
        <p:nvPicPr>
          <p:cNvPr id="6" name="Content Placeholder 5" descr="Mathematics workings">
            <a:extLst>
              <a:ext uri="{FF2B5EF4-FFF2-40B4-BE49-F238E27FC236}">
                <a16:creationId xmlns:a16="http://schemas.microsoft.com/office/drawing/2014/main" id="{E4523323-1EB5-4AAF-95C6-A31523B3F695}"/>
              </a:ext>
            </a:extLst>
          </p:cNvPr>
          <p:cNvPicPr>
            <a:picLocks noGrp="1" noChangeAspect="1"/>
          </p:cNvPicPr>
          <p:nvPr>
            <p:ph idx="1"/>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bwMode="blackGray"/>
      </p:pic>
      <p:pic>
        <p:nvPicPr>
          <p:cNvPr id="5" name="Picture 4" descr="A picture containing dark&#10;&#10;Description automatically generated">
            <a:extLst>
              <a:ext uri="{FF2B5EF4-FFF2-40B4-BE49-F238E27FC236}">
                <a16:creationId xmlns:a16="http://schemas.microsoft.com/office/drawing/2014/main" id="{C0B95D26-0324-4D34-829C-D5009455E8D8}"/>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l="13287" t="-121" r="13287" b="121"/>
          <a:stretch/>
        </p:blipFill>
        <p:spPr>
          <a:xfrm>
            <a:off x="4648199" y="-4135"/>
            <a:ext cx="7543801" cy="6858000"/>
          </a:xfrm>
          <a:prstGeom prst="rect">
            <a:avLst/>
          </a:prstGeom>
        </p:spPr>
      </p:pic>
      <p:sp>
        <p:nvSpPr>
          <p:cNvPr id="7" name="TextBox 6">
            <a:extLst>
              <a:ext uri="{FF2B5EF4-FFF2-40B4-BE49-F238E27FC236}">
                <a16:creationId xmlns:a16="http://schemas.microsoft.com/office/drawing/2014/main" id="{C9CE14F8-858A-4833-BA3B-F238FC90837E}"/>
              </a:ext>
            </a:extLst>
          </p:cNvPr>
          <p:cNvSpPr txBox="1"/>
          <p:nvPr/>
        </p:nvSpPr>
        <p:spPr>
          <a:xfrm>
            <a:off x="4610099" y="6623033"/>
            <a:ext cx="7620000" cy="230832"/>
          </a:xfrm>
          <a:prstGeom prst="rect">
            <a:avLst/>
          </a:prstGeom>
          <a:noFill/>
        </p:spPr>
        <p:txBody>
          <a:bodyPr wrap="square" rtlCol="0">
            <a:spAutoFit/>
          </a:bodyPr>
          <a:lstStyle/>
          <a:p>
            <a:r>
              <a:rPr lang="en-US" sz="900" dirty="0">
                <a:hlinkClick r:id="rId7" tooltip="http://2017.igem.org/Team:ITB_Indonesia/Description"/>
              </a:rPr>
              <a:t>This Photo</a:t>
            </a:r>
            <a:r>
              <a:rPr lang="en-US" sz="900" dirty="0"/>
              <a:t> by Unknown Author is licensed under </a:t>
            </a:r>
            <a:r>
              <a:rPr lang="en-US" sz="900" dirty="0">
                <a:hlinkClick r:id="rId8" tooltip="https://creativecommons.org/licenses/by/3.0/"/>
              </a:rPr>
              <a:t>CC BY</a:t>
            </a:r>
            <a:endParaRPr lang="en-US" sz="900" dirty="0"/>
          </a:p>
        </p:txBody>
      </p:sp>
    </p:spTree>
    <p:extLst>
      <p:ext uri="{BB962C8B-B14F-4D97-AF65-F5344CB8AC3E}">
        <p14:creationId xmlns:p14="http://schemas.microsoft.com/office/powerpoint/2010/main" val="234296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p:txBody>
          <a:bodyPr/>
          <a:lstStyle/>
          <a:p>
            <a:r>
              <a:rPr lang="en-US" dirty="0"/>
              <a:t>WHY INDIA?</a:t>
            </a:r>
          </a:p>
        </p:txBody>
      </p:sp>
      <p:pic>
        <p:nvPicPr>
          <p:cNvPr id="24" name="Picture 23" descr="calendar icon">
            <a:extLst>
              <a:ext uri="{FF2B5EF4-FFF2-40B4-BE49-F238E27FC236}">
                <a16:creationId xmlns:a16="http://schemas.microsoft.com/office/drawing/2014/main" id="{B83E2AB1-C03F-4257-9171-5FD5FA2720D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001960" y="870426"/>
            <a:ext cx="742950" cy="742950"/>
          </a:xfrm>
          <a:prstGeom prst="rect">
            <a:avLst/>
          </a:prstGeom>
        </p:spPr>
      </p:pic>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685800" y="1881824"/>
            <a:ext cx="5094802" cy="4529136"/>
          </a:xfrm>
        </p:spPr>
        <p:txBody>
          <a:bodyPr/>
          <a:lstStyle/>
          <a:p>
            <a:pPr marL="285750" indent="-285750">
              <a:buFont typeface="Arial" panose="020B0604020202020204" pitchFamily="34" charset="0"/>
              <a:buChar char="•"/>
            </a:pPr>
            <a:r>
              <a:rPr lang="en-US" dirty="0"/>
              <a:t>Holds the largest share for mismanaged plastic waste</a:t>
            </a:r>
          </a:p>
          <a:p>
            <a:pPr marL="285750" indent="-285750">
              <a:buFont typeface="Arial" panose="020B0604020202020204" pitchFamily="34" charset="0"/>
              <a:buChar char="•"/>
            </a:pPr>
            <a:r>
              <a:rPr lang="en-US" dirty="0"/>
              <a:t>Philippines release more plastic into the ocean, but only account for 6% of world’s plastic pollution</a:t>
            </a:r>
          </a:p>
          <a:p>
            <a:pPr marL="742950" lvl="1" indent="-285750">
              <a:buFont typeface="Arial" panose="020B0604020202020204" pitchFamily="34" charset="0"/>
              <a:buChar char="•"/>
            </a:pPr>
            <a:r>
              <a:rPr lang="en-US" sz="2000" b="0" dirty="0"/>
              <a:t>India accounts for 12%</a:t>
            </a:r>
            <a:endParaRPr lang="en-US" dirty="0"/>
          </a:p>
          <a:p>
            <a:pPr marL="285750" indent="-285750">
              <a:buFont typeface="Arial" panose="020B0604020202020204" pitchFamily="34" charset="0"/>
              <a:buChar char="•"/>
            </a:pPr>
            <a:r>
              <a:rPr lang="en-US" sz="1800" b="0" dirty="0"/>
              <a:t>Focusing on health effects of extensive plastic pollution, so India seemed like the better choice</a:t>
            </a:r>
          </a:p>
          <a:p>
            <a:pPr marL="285750" indent="-285750">
              <a:buFont typeface="Arial" panose="020B0604020202020204" pitchFamily="34" charset="0"/>
              <a:buChar char="•"/>
            </a:pPr>
            <a:endParaRPr lang="en-US" dirty="0"/>
          </a:p>
        </p:txBody>
      </p:sp>
      <p:sp>
        <p:nvSpPr>
          <p:cNvPr id="28" name="TextBox 27">
            <a:extLst>
              <a:ext uri="{FF2B5EF4-FFF2-40B4-BE49-F238E27FC236}">
                <a16:creationId xmlns:a16="http://schemas.microsoft.com/office/drawing/2014/main" id="{C78119B6-43A5-4DCF-A8DD-61B363DA9EF6}"/>
              </a:ext>
            </a:extLst>
          </p:cNvPr>
          <p:cNvSpPr txBox="1"/>
          <p:nvPr/>
        </p:nvSpPr>
        <p:spPr>
          <a:xfrm>
            <a:off x="5959469" y="5939090"/>
            <a:ext cx="5465646" cy="830997"/>
          </a:xfrm>
          <a:prstGeom prst="rect">
            <a:avLst/>
          </a:prstGeom>
          <a:noFill/>
        </p:spPr>
        <p:txBody>
          <a:bodyPr wrap="square" rtlCol="0">
            <a:spAutoFit/>
          </a:bodyPr>
          <a:lstStyle/>
          <a:p>
            <a:r>
              <a:rPr lang="en-US" dirty="0"/>
              <a:t>Figure 1.</a:t>
            </a:r>
          </a:p>
          <a:p>
            <a:br>
              <a:rPr kumimoji="0" lang="en-US" altLang="en-US" sz="1000" b="0" i="0" u="none" strike="noStrike" cap="none" normalizeH="0" baseline="0" dirty="0">
                <a:ln>
                  <a:noFill/>
                </a:ln>
                <a:solidFill>
                  <a:schemeClr val="tx1"/>
                </a:solidFill>
                <a:effectLst/>
              </a:rPr>
            </a:br>
            <a:endParaRPr kumimoji="0" lang="en-US" altLang="en-US" sz="1000" b="0" i="0" u="none" strike="noStrike" cap="none" normalizeH="0" baseline="0" dirty="0">
              <a:ln>
                <a:noFill/>
              </a:ln>
              <a:solidFill>
                <a:schemeClr val="tx1"/>
              </a:solidFill>
              <a:effectLst/>
              <a:latin typeface="Arial" panose="020B0604020202020204" pitchFamily="34" charset="0"/>
            </a:endParaRPr>
          </a:p>
          <a:p>
            <a:endParaRPr lang="en-US" sz="1000" dirty="0"/>
          </a:p>
        </p:txBody>
      </p:sp>
      <p:pic>
        <p:nvPicPr>
          <p:cNvPr id="5" name="Picture 4">
            <a:extLst>
              <a:ext uri="{FF2B5EF4-FFF2-40B4-BE49-F238E27FC236}">
                <a16:creationId xmlns:a16="http://schemas.microsoft.com/office/drawing/2014/main" id="{87F5155D-53AC-4845-8FBE-9386E804974E}"/>
              </a:ext>
            </a:extLst>
          </p:cNvPr>
          <p:cNvPicPr>
            <a:picLocks noChangeAspect="1"/>
          </p:cNvPicPr>
          <p:nvPr/>
        </p:nvPicPr>
        <p:blipFill>
          <a:blip r:embed="rId4"/>
          <a:stretch>
            <a:fillRect/>
          </a:stretch>
        </p:blipFill>
        <p:spPr>
          <a:xfrm>
            <a:off x="6061069" y="1074857"/>
            <a:ext cx="5094802" cy="4864233"/>
          </a:xfrm>
          <a:prstGeom prst="rect">
            <a:avLst/>
          </a:prstGeom>
        </p:spPr>
      </p:pic>
    </p:spTree>
    <p:extLst>
      <p:ext uri="{BB962C8B-B14F-4D97-AF65-F5344CB8AC3E}">
        <p14:creationId xmlns:p14="http://schemas.microsoft.com/office/powerpoint/2010/main" val="53704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D3C6-003C-4A2D-B351-F00A04BF6251}"/>
              </a:ext>
            </a:extLst>
          </p:cNvPr>
          <p:cNvSpPr>
            <a:spLocks noGrp="1"/>
          </p:cNvSpPr>
          <p:nvPr>
            <p:ph type="title"/>
          </p:nvPr>
        </p:nvSpPr>
        <p:spPr>
          <a:xfrm>
            <a:off x="705486" y="495415"/>
            <a:ext cx="6238874" cy="1260000"/>
          </a:xfrm>
        </p:spPr>
        <p:txBody>
          <a:bodyPr/>
          <a:lstStyle/>
          <a:p>
            <a:pPr algn="l"/>
            <a:r>
              <a:rPr lang="en-US" dirty="0"/>
              <a:t>Health effects of microplastics</a:t>
            </a:r>
          </a:p>
        </p:txBody>
      </p:sp>
      <p:sp>
        <p:nvSpPr>
          <p:cNvPr id="4" name="Text Placeholder 3">
            <a:extLst>
              <a:ext uri="{FF2B5EF4-FFF2-40B4-BE49-F238E27FC236}">
                <a16:creationId xmlns:a16="http://schemas.microsoft.com/office/drawing/2014/main" id="{44FA16B2-6A61-4B79-B91C-B41F21F14F7D}"/>
              </a:ext>
            </a:extLst>
          </p:cNvPr>
          <p:cNvSpPr>
            <a:spLocks noGrp="1"/>
          </p:cNvSpPr>
          <p:nvPr>
            <p:ph type="body" sz="half" idx="2"/>
          </p:nvPr>
        </p:nvSpPr>
        <p:spPr>
          <a:xfrm>
            <a:off x="2250506" y="2256589"/>
            <a:ext cx="6610351" cy="3476618"/>
          </a:xfrm>
        </p:spPr>
        <p:txBody>
          <a:bodyPr/>
          <a:lstStyle/>
          <a:p>
            <a:pPr marL="285750" indent="-285750" algn="l">
              <a:buFont typeface="Arial" panose="020B0604020202020204" pitchFamily="34" charset="0"/>
              <a:buChar char="•"/>
            </a:pPr>
            <a:r>
              <a:rPr lang="en-US" dirty="0"/>
              <a:t>Chose 3 effects to focus on based on redundancy in other research papers and relevance to this study</a:t>
            </a:r>
          </a:p>
          <a:p>
            <a:pPr marL="742950" lvl="1" indent="-285750">
              <a:buFont typeface="Arial" panose="020B0604020202020204" pitchFamily="34" charset="0"/>
              <a:buChar char="•"/>
            </a:pPr>
            <a:r>
              <a:rPr lang="en-US" sz="1800" dirty="0"/>
              <a:t>Tuberculosis</a:t>
            </a:r>
          </a:p>
          <a:p>
            <a:pPr marL="742950" lvl="1" indent="-285750">
              <a:buFont typeface="Arial" panose="020B0604020202020204" pitchFamily="34" charset="0"/>
              <a:buChar char="•"/>
            </a:pPr>
            <a:r>
              <a:rPr lang="en-US" sz="1800" dirty="0"/>
              <a:t>Breast Cancer</a:t>
            </a:r>
          </a:p>
          <a:p>
            <a:pPr marL="742950" lvl="1" indent="-285750">
              <a:buFont typeface="Arial" panose="020B0604020202020204" pitchFamily="34" charset="0"/>
              <a:buChar char="•"/>
            </a:pPr>
            <a:r>
              <a:rPr lang="en-US" sz="1800" dirty="0"/>
              <a:t>Lung Cancer</a:t>
            </a:r>
          </a:p>
          <a:p>
            <a:pPr marL="742950" lvl="1" indent="-285750">
              <a:buFont typeface="Arial" panose="020B0604020202020204" pitchFamily="34" charset="0"/>
              <a:buChar char="•"/>
            </a:pPr>
            <a:endParaRPr lang="en-US" dirty="0"/>
          </a:p>
          <a:p>
            <a:pPr marL="285750" indent="-285750" algn="l">
              <a:buFont typeface="Arial" panose="020B0604020202020204" pitchFamily="34" charset="0"/>
              <a:buChar char="•"/>
            </a:pPr>
            <a:r>
              <a:rPr lang="en-US" dirty="0"/>
              <a:t>Will be looking at plastic pollution on the ground as well as air pollution, as both are strong sources of microplastic transmission</a:t>
            </a:r>
          </a:p>
          <a:p>
            <a:pPr lvl="1"/>
            <a:endParaRPr lang="en-US" sz="1800" dirty="0"/>
          </a:p>
        </p:txBody>
      </p:sp>
    </p:spTree>
    <p:extLst>
      <p:ext uri="{BB962C8B-B14F-4D97-AF65-F5344CB8AC3E}">
        <p14:creationId xmlns:p14="http://schemas.microsoft.com/office/powerpoint/2010/main" val="1733894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71A9-3DD2-40A0-A793-8A327B7870FD}"/>
              </a:ext>
            </a:extLst>
          </p:cNvPr>
          <p:cNvSpPr>
            <a:spLocks noGrp="1"/>
          </p:cNvSpPr>
          <p:nvPr>
            <p:ph type="title"/>
          </p:nvPr>
        </p:nvSpPr>
        <p:spPr>
          <a:xfrm>
            <a:off x="203563" y="224873"/>
            <a:ext cx="7675879" cy="1260000"/>
          </a:xfrm>
        </p:spPr>
        <p:txBody>
          <a:bodyPr>
            <a:normAutofit/>
          </a:bodyPr>
          <a:lstStyle/>
          <a:p>
            <a:r>
              <a:rPr lang="en-US" dirty="0"/>
              <a:t>Ground pollution and tuberculosis</a:t>
            </a:r>
          </a:p>
        </p:txBody>
      </p:sp>
      <p:sp>
        <p:nvSpPr>
          <p:cNvPr id="4" name="Text Placeholder 3">
            <a:extLst>
              <a:ext uri="{FF2B5EF4-FFF2-40B4-BE49-F238E27FC236}">
                <a16:creationId xmlns:a16="http://schemas.microsoft.com/office/drawing/2014/main" id="{89E3F3D3-E33B-4CC0-A31E-7554F6BAEA6C}"/>
              </a:ext>
            </a:extLst>
          </p:cNvPr>
          <p:cNvSpPr>
            <a:spLocks noGrp="1"/>
          </p:cNvSpPr>
          <p:nvPr>
            <p:ph type="body" sz="half" idx="2"/>
          </p:nvPr>
        </p:nvSpPr>
        <p:spPr>
          <a:xfrm>
            <a:off x="1703376" y="1290543"/>
            <a:ext cx="10080051" cy="3476617"/>
          </a:xfrm>
        </p:spPr>
        <p:txBody>
          <a:bodyPr/>
          <a:lstStyle/>
          <a:p>
            <a:pPr marL="285750" indent="-285750">
              <a:buFont typeface="Arial" panose="020B0604020202020204" pitchFamily="34" charset="0"/>
              <a:buChar char="•"/>
            </a:pPr>
            <a:r>
              <a:rPr lang="en-US" dirty="0"/>
              <a:t>Maharashtra and Gujarat, and Tamil Nadu seem to generate the most plastic waste</a:t>
            </a:r>
          </a:p>
          <a:p>
            <a:pPr marL="285750" indent="-285750">
              <a:buFont typeface="Arial" panose="020B0604020202020204" pitchFamily="34" charset="0"/>
              <a:buChar char="•"/>
            </a:pPr>
            <a:r>
              <a:rPr lang="en-US" dirty="0"/>
              <a:t>Predict that tuberculosis rates will be high in this region</a:t>
            </a:r>
          </a:p>
        </p:txBody>
      </p:sp>
      <p:pic>
        <p:nvPicPr>
          <p:cNvPr id="5" name="Picture 4">
            <a:extLst>
              <a:ext uri="{FF2B5EF4-FFF2-40B4-BE49-F238E27FC236}">
                <a16:creationId xmlns:a16="http://schemas.microsoft.com/office/drawing/2014/main" id="{E22DF4AB-5D36-4B0B-9F6E-E1C7748C99EC}"/>
              </a:ext>
            </a:extLst>
          </p:cNvPr>
          <p:cNvPicPr>
            <a:picLocks noChangeAspect="1"/>
          </p:cNvPicPr>
          <p:nvPr/>
        </p:nvPicPr>
        <p:blipFill>
          <a:blip r:embed="rId3"/>
          <a:stretch>
            <a:fillRect/>
          </a:stretch>
        </p:blipFill>
        <p:spPr>
          <a:xfrm>
            <a:off x="466478" y="2128648"/>
            <a:ext cx="5311115" cy="4408813"/>
          </a:xfrm>
          <a:prstGeom prst="rect">
            <a:avLst/>
          </a:prstGeom>
        </p:spPr>
      </p:pic>
      <p:pic>
        <p:nvPicPr>
          <p:cNvPr id="7" name="Picture 6">
            <a:extLst>
              <a:ext uri="{FF2B5EF4-FFF2-40B4-BE49-F238E27FC236}">
                <a16:creationId xmlns:a16="http://schemas.microsoft.com/office/drawing/2014/main" id="{D9BD6A06-6DD1-40F4-9B52-DE5BF5E80523}"/>
              </a:ext>
            </a:extLst>
          </p:cNvPr>
          <p:cNvPicPr>
            <a:picLocks noChangeAspect="1"/>
          </p:cNvPicPr>
          <p:nvPr/>
        </p:nvPicPr>
        <p:blipFill>
          <a:blip r:embed="rId4"/>
          <a:stretch>
            <a:fillRect/>
          </a:stretch>
        </p:blipFill>
        <p:spPr>
          <a:xfrm>
            <a:off x="6275616" y="2114451"/>
            <a:ext cx="5369020" cy="4437206"/>
          </a:xfrm>
          <a:prstGeom prst="rect">
            <a:avLst/>
          </a:prstGeom>
        </p:spPr>
      </p:pic>
      <p:sp>
        <p:nvSpPr>
          <p:cNvPr id="8" name="TextBox 7">
            <a:extLst>
              <a:ext uri="{FF2B5EF4-FFF2-40B4-BE49-F238E27FC236}">
                <a16:creationId xmlns:a16="http://schemas.microsoft.com/office/drawing/2014/main" id="{BC762840-AE65-41E9-ABCC-84461CF89CB5}"/>
              </a:ext>
            </a:extLst>
          </p:cNvPr>
          <p:cNvSpPr txBox="1"/>
          <p:nvPr/>
        </p:nvSpPr>
        <p:spPr>
          <a:xfrm>
            <a:off x="383721" y="6537461"/>
            <a:ext cx="3910693" cy="369332"/>
          </a:xfrm>
          <a:prstGeom prst="rect">
            <a:avLst/>
          </a:prstGeom>
          <a:noFill/>
        </p:spPr>
        <p:txBody>
          <a:bodyPr wrap="square" rtlCol="0">
            <a:spAutoFit/>
          </a:bodyPr>
          <a:lstStyle/>
          <a:p>
            <a:r>
              <a:rPr lang="en-US" dirty="0"/>
              <a:t>Figure 2</a:t>
            </a:r>
          </a:p>
        </p:txBody>
      </p:sp>
      <p:sp>
        <p:nvSpPr>
          <p:cNvPr id="10" name="TextBox 9">
            <a:extLst>
              <a:ext uri="{FF2B5EF4-FFF2-40B4-BE49-F238E27FC236}">
                <a16:creationId xmlns:a16="http://schemas.microsoft.com/office/drawing/2014/main" id="{E46A758E-03E7-4E92-9D6E-8B3C68F57A7F}"/>
              </a:ext>
            </a:extLst>
          </p:cNvPr>
          <p:cNvSpPr txBox="1"/>
          <p:nvPr/>
        </p:nvSpPr>
        <p:spPr>
          <a:xfrm>
            <a:off x="6275616" y="6551657"/>
            <a:ext cx="2941863" cy="369332"/>
          </a:xfrm>
          <a:prstGeom prst="rect">
            <a:avLst/>
          </a:prstGeom>
          <a:noFill/>
        </p:spPr>
        <p:txBody>
          <a:bodyPr wrap="square" rtlCol="0">
            <a:spAutoFit/>
          </a:bodyPr>
          <a:lstStyle/>
          <a:p>
            <a:r>
              <a:rPr lang="en-US" dirty="0"/>
              <a:t>Figure 3</a:t>
            </a:r>
          </a:p>
        </p:txBody>
      </p:sp>
      <p:sp>
        <p:nvSpPr>
          <p:cNvPr id="11" name="TextBox 10">
            <a:extLst>
              <a:ext uri="{FF2B5EF4-FFF2-40B4-BE49-F238E27FC236}">
                <a16:creationId xmlns:a16="http://schemas.microsoft.com/office/drawing/2014/main" id="{8F307DF3-5DF2-46F2-9D16-805293142B70}"/>
              </a:ext>
            </a:extLst>
          </p:cNvPr>
          <p:cNvSpPr txBox="1"/>
          <p:nvPr/>
        </p:nvSpPr>
        <p:spPr>
          <a:xfrm>
            <a:off x="1543049" y="4645479"/>
            <a:ext cx="253093" cy="369332"/>
          </a:xfrm>
          <a:prstGeom prst="rect">
            <a:avLst/>
          </a:prstGeom>
          <a:noFill/>
        </p:spPr>
        <p:txBody>
          <a:bodyPr wrap="square" rtlCol="0">
            <a:spAutoFit/>
          </a:bodyPr>
          <a:lstStyle/>
          <a:p>
            <a:r>
              <a:rPr lang="en-US" dirty="0"/>
              <a:t>M</a:t>
            </a:r>
          </a:p>
        </p:txBody>
      </p:sp>
      <p:sp>
        <p:nvSpPr>
          <p:cNvPr id="12" name="TextBox 11">
            <a:extLst>
              <a:ext uri="{FF2B5EF4-FFF2-40B4-BE49-F238E27FC236}">
                <a16:creationId xmlns:a16="http://schemas.microsoft.com/office/drawing/2014/main" id="{1DEB807A-754C-435B-8F25-CA74DDD40107}"/>
              </a:ext>
            </a:extLst>
          </p:cNvPr>
          <p:cNvSpPr txBox="1"/>
          <p:nvPr/>
        </p:nvSpPr>
        <p:spPr>
          <a:xfrm>
            <a:off x="1277709" y="4397828"/>
            <a:ext cx="334735" cy="369332"/>
          </a:xfrm>
          <a:prstGeom prst="rect">
            <a:avLst/>
          </a:prstGeom>
          <a:noFill/>
        </p:spPr>
        <p:txBody>
          <a:bodyPr wrap="square" rtlCol="0">
            <a:spAutoFit/>
          </a:bodyPr>
          <a:lstStyle/>
          <a:p>
            <a:r>
              <a:rPr lang="en-US" dirty="0"/>
              <a:t>G</a:t>
            </a:r>
          </a:p>
        </p:txBody>
      </p:sp>
      <p:sp>
        <p:nvSpPr>
          <p:cNvPr id="15" name="TextBox 14">
            <a:extLst>
              <a:ext uri="{FF2B5EF4-FFF2-40B4-BE49-F238E27FC236}">
                <a16:creationId xmlns:a16="http://schemas.microsoft.com/office/drawing/2014/main" id="{C975481B-7095-4A71-A33B-0A2E55D1FE84}"/>
              </a:ext>
            </a:extLst>
          </p:cNvPr>
          <p:cNvSpPr txBox="1"/>
          <p:nvPr/>
        </p:nvSpPr>
        <p:spPr>
          <a:xfrm>
            <a:off x="1796142" y="5222138"/>
            <a:ext cx="253093" cy="369332"/>
          </a:xfrm>
          <a:prstGeom prst="rect">
            <a:avLst/>
          </a:prstGeom>
          <a:noFill/>
        </p:spPr>
        <p:txBody>
          <a:bodyPr wrap="square" rtlCol="0">
            <a:spAutoFit/>
          </a:bodyPr>
          <a:lstStyle/>
          <a:p>
            <a:r>
              <a:rPr lang="en-US" dirty="0"/>
              <a:t>T</a:t>
            </a:r>
          </a:p>
        </p:txBody>
      </p:sp>
      <p:sp>
        <p:nvSpPr>
          <p:cNvPr id="16" name="TextBox 15">
            <a:extLst>
              <a:ext uri="{FF2B5EF4-FFF2-40B4-BE49-F238E27FC236}">
                <a16:creationId xmlns:a16="http://schemas.microsoft.com/office/drawing/2014/main" id="{EA38AB41-2780-4198-96CC-337079ED1534}"/>
              </a:ext>
            </a:extLst>
          </p:cNvPr>
          <p:cNvSpPr txBox="1"/>
          <p:nvPr/>
        </p:nvSpPr>
        <p:spPr>
          <a:xfrm>
            <a:off x="6679756" y="4213162"/>
            <a:ext cx="334735" cy="369332"/>
          </a:xfrm>
          <a:prstGeom prst="rect">
            <a:avLst/>
          </a:prstGeom>
          <a:noFill/>
        </p:spPr>
        <p:txBody>
          <a:bodyPr wrap="square" rtlCol="0">
            <a:spAutoFit/>
          </a:bodyPr>
          <a:lstStyle/>
          <a:p>
            <a:r>
              <a:rPr lang="en-US" dirty="0">
                <a:solidFill>
                  <a:schemeClr val="bg1"/>
                </a:solidFill>
              </a:rPr>
              <a:t>G</a:t>
            </a:r>
          </a:p>
        </p:txBody>
      </p:sp>
      <p:sp>
        <p:nvSpPr>
          <p:cNvPr id="18" name="TextBox 17">
            <a:extLst>
              <a:ext uri="{FF2B5EF4-FFF2-40B4-BE49-F238E27FC236}">
                <a16:creationId xmlns:a16="http://schemas.microsoft.com/office/drawing/2014/main" id="{0FAEA9BD-4489-4F59-9E70-FCDD19F2661E}"/>
              </a:ext>
            </a:extLst>
          </p:cNvPr>
          <p:cNvSpPr txBox="1"/>
          <p:nvPr/>
        </p:nvSpPr>
        <p:spPr>
          <a:xfrm>
            <a:off x="7083877" y="4638051"/>
            <a:ext cx="253093" cy="369332"/>
          </a:xfrm>
          <a:prstGeom prst="rect">
            <a:avLst/>
          </a:prstGeom>
          <a:noFill/>
        </p:spPr>
        <p:txBody>
          <a:bodyPr wrap="square" rtlCol="0">
            <a:spAutoFit/>
          </a:bodyPr>
          <a:lstStyle/>
          <a:p>
            <a:r>
              <a:rPr lang="en-US" dirty="0">
                <a:solidFill>
                  <a:schemeClr val="bg1"/>
                </a:solidFill>
              </a:rPr>
              <a:t>M</a:t>
            </a:r>
          </a:p>
        </p:txBody>
      </p:sp>
      <p:sp>
        <p:nvSpPr>
          <p:cNvPr id="19" name="TextBox 18">
            <a:extLst>
              <a:ext uri="{FF2B5EF4-FFF2-40B4-BE49-F238E27FC236}">
                <a16:creationId xmlns:a16="http://schemas.microsoft.com/office/drawing/2014/main" id="{F6DE5EA1-DA30-4AEC-9DA9-8B12A19CCF61}"/>
              </a:ext>
            </a:extLst>
          </p:cNvPr>
          <p:cNvSpPr txBox="1"/>
          <p:nvPr/>
        </p:nvSpPr>
        <p:spPr>
          <a:xfrm>
            <a:off x="7388678" y="5591068"/>
            <a:ext cx="253093" cy="369332"/>
          </a:xfrm>
          <a:prstGeom prst="rect">
            <a:avLst/>
          </a:prstGeom>
          <a:noFill/>
        </p:spPr>
        <p:txBody>
          <a:bodyPr wrap="square" rtlCol="0">
            <a:spAutoFit/>
          </a:bodyPr>
          <a:lstStyle/>
          <a:p>
            <a:r>
              <a:rPr lang="en-US" dirty="0">
                <a:solidFill>
                  <a:schemeClr val="bg1"/>
                </a:solidFill>
              </a:rPr>
              <a:t>T</a:t>
            </a:r>
          </a:p>
        </p:txBody>
      </p:sp>
      <p:sp>
        <p:nvSpPr>
          <p:cNvPr id="20" name="TextBox 19">
            <a:extLst>
              <a:ext uri="{FF2B5EF4-FFF2-40B4-BE49-F238E27FC236}">
                <a16:creationId xmlns:a16="http://schemas.microsoft.com/office/drawing/2014/main" id="{3B4A1B48-616B-4599-8975-6678FACD9AC5}"/>
              </a:ext>
            </a:extLst>
          </p:cNvPr>
          <p:cNvSpPr txBox="1"/>
          <p:nvPr/>
        </p:nvSpPr>
        <p:spPr>
          <a:xfrm>
            <a:off x="7641771" y="3826501"/>
            <a:ext cx="805543" cy="369332"/>
          </a:xfrm>
          <a:prstGeom prst="rect">
            <a:avLst/>
          </a:prstGeom>
          <a:noFill/>
        </p:spPr>
        <p:txBody>
          <a:bodyPr wrap="square" rtlCol="0">
            <a:spAutoFit/>
          </a:bodyPr>
          <a:lstStyle/>
          <a:p>
            <a:r>
              <a:rPr lang="en-US" dirty="0"/>
              <a:t>UP</a:t>
            </a:r>
          </a:p>
        </p:txBody>
      </p:sp>
    </p:spTree>
    <p:extLst>
      <p:ext uri="{BB962C8B-B14F-4D97-AF65-F5344CB8AC3E}">
        <p14:creationId xmlns:p14="http://schemas.microsoft.com/office/powerpoint/2010/main" val="194386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71A9-3DD2-40A0-A793-8A327B7870FD}"/>
              </a:ext>
            </a:extLst>
          </p:cNvPr>
          <p:cNvSpPr>
            <a:spLocks noGrp="1"/>
          </p:cNvSpPr>
          <p:nvPr>
            <p:ph type="title"/>
          </p:nvPr>
        </p:nvSpPr>
        <p:spPr>
          <a:xfrm>
            <a:off x="203563" y="224873"/>
            <a:ext cx="7675879" cy="1260000"/>
          </a:xfrm>
        </p:spPr>
        <p:txBody>
          <a:bodyPr>
            <a:normAutofit/>
          </a:bodyPr>
          <a:lstStyle/>
          <a:p>
            <a:r>
              <a:rPr lang="en-US" dirty="0"/>
              <a:t>Ground pollution and CANCER</a:t>
            </a:r>
          </a:p>
        </p:txBody>
      </p:sp>
      <p:sp>
        <p:nvSpPr>
          <p:cNvPr id="4" name="Text Placeholder 3">
            <a:extLst>
              <a:ext uri="{FF2B5EF4-FFF2-40B4-BE49-F238E27FC236}">
                <a16:creationId xmlns:a16="http://schemas.microsoft.com/office/drawing/2014/main" id="{89E3F3D3-E33B-4CC0-A31E-7554F6BAEA6C}"/>
              </a:ext>
            </a:extLst>
          </p:cNvPr>
          <p:cNvSpPr>
            <a:spLocks noGrp="1"/>
          </p:cNvSpPr>
          <p:nvPr>
            <p:ph type="body" sz="half" idx="2"/>
          </p:nvPr>
        </p:nvSpPr>
        <p:spPr>
          <a:xfrm>
            <a:off x="1703376" y="1290543"/>
            <a:ext cx="10080051" cy="3476617"/>
          </a:xfrm>
        </p:spPr>
        <p:txBody>
          <a:bodyPr/>
          <a:lstStyle/>
          <a:p>
            <a:pPr marL="285750" indent="-285750">
              <a:buFont typeface="Arial" panose="020B0604020202020204" pitchFamily="34" charset="0"/>
              <a:buChar char="•"/>
            </a:pPr>
            <a:r>
              <a:rPr lang="en-US" dirty="0"/>
              <a:t>Maharashtra and Gujarat, and Tamil Nadu seem to generate the most plastic waste</a:t>
            </a:r>
          </a:p>
          <a:p>
            <a:pPr marL="285750" indent="-285750">
              <a:buFont typeface="Arial" panose="020B0604020202020204" pitchFamily="34" charset="0"/>
              <a:buChar char="•"/>
            </a:pPr>
            <a:r>
              <a:rPr lang="en-US" dirty="0"/>
              <a:t>Predict that cancer rates will be high in this region</a:t>
            </a:r>
          </a:p>
        </p:txBody>
      </p:sp>
      <p:pic>
        <p:nvPicPr>
          <p:cNvPr id="5" name="Picture 4">
            <a:extLst>
              <a:ext uri="{FF2B5EF4-FFF2-40B4-BE49-F238E27FC236}">
                <a16:creationId xmlns:a16="http://schemas.microsoft.com/office/drawing/2014/main" id="{E22DF4AB-5D36-4B0B-9F6E-E1C7748C99EC}"/>
              </a:ext>
            </a:extLst>
          </p:cNvPr>
          <p:cNvPicPr>
            <a:picLocks noChangeAspect="1"/>
          </p:cNvPicPr>
          <p:nvPr/>
        </p:nvPicPr>
        <p:blipFill>
          <a:blip r:embed="rId3"/>
          <a:stretch>
            <a:fillRect/>
          </a:stretch>
        </p:blipFill>
        <p:spPr>
          <a:xfrm>
            <a:off x="466478" y="2128648"/>
            <a:ext cx="5311115" cy="4408813"/>
          </a:xfrm>
          <a:prstGeom prst="rect">
            <a:avLst/>
          </a:prstGeom>
        </p:spPr>
      </p:pic>
      <p:sp>
        <p:nvSpPr>
          <p:cNvPr id="8" name="TextBox 7">
            <a:extLst>
              <a:ext uri="{FF2B5EF4-FFF2-40B4-BE49-F238E27FC236}">
                <a16:creationId xmlns:a16="http://schemas.microsoft.com/office/drawing/2014/main" id="{BC762840-AE65-41E9-ABCC-84461CF89CB5}"/>
              </a:ext>
            </a:extLst>
          </p:cNvPr>
          <p:cNvSpPr txBox="1"/>
          <p:nvPr/>
        </p:nvSpPr>
        <p:spPr>
          <a:xfrm>
            <a:off x="383721" y="6537461"/>
            <a:ext cx="3910693" cy="369332"/>
          </a:xfrm>
          <a:prstGeom prst="rect">
            <a:avLst/>
          </a:prstGeom>
          <a:noFill/>
        </p:spPr>
        <p:txBody>
          <a:bodyPr wrap="square" rtlCol="0">
            <a:spAutoFit/>
          </a:bodyPr>
          <a:lstStyle/>
          <a:p>
            <a:r>
              <a:rPr lang="en-US" dirty="0"/>
              <a:t>Figure 2</a:t>
            </a:r>
          </a:p>
        </p:txBody>
      </p:sp>
      <p:sp>
        <p:nvSpPr>
          <p:cNvPr id="10" name="TextBox 9">
            <a:extLst>
              <a:ext uri="{FF2B5EF4-FFF2-40B4-BE49-F238E27FC236}">
                <a16:creationId xmlns:a16="http://schemas.microsoft.com/office/drawing/2014/main" id="{E46A758E-03E7-4E92-9D6E-8B3C68F57A7F}"/>
              </a:ext>
            </a:extLst>
          </p:cNvPr>
          <p:cNvSpPr txBox="1"/>
          <p:nvPr/>
        </p:nvSpPr>
        <p:spPr>
          <a:xfrm>
            <a:off x="6275616" y="6551657"/>
            <a:ext cx="2941863" cy="369332"/>
          </a:xfrm>
          <a:prstGeom prst="rect">
            <a:avLst/>
          </a:prstGeom>
          <a:noFill/>
        </p:spPr>
        <p:txBody>
          <a:bodyPr wrap="square" rtlCol="0">
            <a:spAutoFit/>
          </a:bodyPr>
          <a:lstStyle/>
          <a:p>
            <a:r>
              <a:rPr lang="en-US" dirty="0"/>
              <a:t>Figure 4</a:t>
            </a:r>
          </a:p>
        </p:txBody>
      </p:sp>
      <p:sp>
        <p:nvSpPr>
          <p:cNvPr id="11" name="TextBox 10">
            <a:extLst>
              <a:ext uri="{FF2B5EF4-FFF2-40B4-BE49-F238E27FC236}">
                <a16:creationId xmlns:a16="http://schemas.microsoft.com/office/drawing/2014/main" id="{8F307DF3-5DF2-46F2-9D16-805293142B70}"/>
              </a:ext>
            </a:extLst>
          </p:cNvPr>
          <p:cNvSpPr txBox="1"/>
          <p:nvPr/>
        </p:nvSpPr>
        <p:spPr>
          <a:xfrm>
            <a:off x="1543049" y="4645479"/>
            <a:ext cx="253093" cy="369332"/>
          </a:xfrm>
          <a:prstGeom prst="rect">
            <a:avLst/>
          </a:prstGeom>
          <a:noFill/>
        </p:spPr>
        <p:txBody>
          <a:bodyPr wrap="square" rtlCol="0">
            <a:spAutoFit/>
          </a:bodyPr>
          <a:lstStyle/>
          <a:p>
            <a:r>
              <a:rPr lang="en-US" dirty="0"/>
              <a:t>M</a:t>
            </a:r>
          </a:p>
        </p:txBody>
      </p:sp>
      <p:sp>
        <p:nvSpPr>
          <p:cNvPr id="12" name="TextBox 11">
            <a:extLst>
              <a:ext uri="{FF2B5EF4-FFF2-40B4-BE49-F238E27FC236}">
                <a16:creationId xmlns:a16="http://schemas.microsoft.com/office/drawing/2014/main" id="{1DEB807A-754C-435B-8F25-CA74DDD40107}"/>
              </a:ext>
            </a:extLst>
          </p:cNvPr>
          <p:cNvSpPr txBox="1"/>
          <p:nvPr/>
        </p:nvSpPr>
        <p:spPr>
          <a:xfrm>
            <a:off x="1277709" y="4397828"/>
            <a:ext cx="334735" cy="369332"/>
          </a:xfrm>
          <a:prstGeom prst="rect">
            <a:avLst/>
          </a:prstGeom>
          <a:noFill/>
        </p:spPr>
        <p:txBody>
          <a:bodyPr wrap="square" rtlCol="0">
            <a:spAutoFit/>
          </a:bodyPr>
          <a:lstStyle/>
          <a:p>
            <a:r>
              <a:rPr lang="en-US" dirty="0"/>
              <a:t>G</a:t>
            </a:r>
          </a:p>
        </p:txBody>
      </p:sp>
      <p:sp>
        <p:nvSpPr>
          <p:cNvPr id="15" name="TextBox 14">
            <a:extLst>
              <a:ext uri="{FF2B5EF4-FFF2-40B4-BE49-F238E27FC236}">
                <a16:creationId xmlns:a16="http://schemas.microsoft.com/office/drawing/2014/main" id="{C975481B-7095-4A71-A33B-0A2E55D1FE84}"/>
              </a:ext>
            </a:extLst>
          </p:cNvPr>
          <p:cNvSpPr txBox="1"/>
          <p:nvPr/>
        </p:nvSpPr>
        <p:spPr>
          <a:xfrm>
            <a:off x="1796142" y="5222138"/>
            <a:ext cx="253093" cy="369332"/>
          </a:xfrm>
          <a:prstGeom prst="rect">
            <a:avLst/>
          </a:prstGeom>
          <a:noFill/>
        </p:spPr>
        <p:txBody>
          <a:bodyPr wrap="square" rtlCol="0">
            <a:spAutoFit/>
          </a:bodyPr>
          <a:lstStyle/>
          <a:p>
            <a:r>
              <a:rPr lang="en-US" dirty="0"/>
              <a:t>T</a:t>
            </a:r>
          </a:p>
        </p:txBody>
      </p:sp>
      <p:sp>
        <p:nvSpPr>
          <p:cNvPr id="16" name="TextBox 15">
            <a:extLst>
              <a:ext uri="{FF2B5EF4-FFF2-40B4-BE49-F238E27FC236}">
                <a16:creationId xmlns:a16="http://schemas.microsoft.com/office/drawing/2014/main" id="{EA38AB41-2780-4198-96CC-337079ED1534}"/>
              </a:ext>
            </a:extLst>
          </p:cNvPr>
          <p:cNvSpPr txBox="1"/>
          <p:nvPr/>
        </p:nvSpPr>
        <p:spPr>
          <a:xfrm>
            <a:off x="6679756" y="4213162"/>
            <a:ext cx="334735" cy="369332"/>
          </a:xfrm>
          <a:prstGeom prst="rect">
            <a:avLst/>
          </a:prstGeom>
          <a:noFill/>
        </p:spPr>
        <p:txBody>
          <a:bodyPr wrap="square" rtlCol="0">
            <a:spAutoFit/>
          </a:bodyPr>
          <a:lstStyle/>
          <a:p>
            <a:r>
              <a:rPr lang="en-US" dirty="0">
                <a:solidFill>
                  <a:schemeClr val="bg1"/>
                </a:solidFill>
              </a:rPr>
              <a:t>G</a:t>
            </a:r>
          </a:p>
        </p:txBody>
      </p:sp>
      <p:sp>
        <p:nvSpPr>
          <p:cNvPr id="18" name="TextBox 17">
            <a:extLst>
              <a:ext uri="{FF2B5EF4-FFF2-40B4-BE49-F238E27FC236}">
                <a16:creationId xmlns:a16="http://schemas.microsoft.com/office/drawing/2014/main" id="{0FAEA9BD-4489-4F59-9E70-FCDD19F2661E}"/>
              </a:ext>
            </a:extLst>
          </p:cNvPr>
          <p:cNvSpPr txBox="1"/>
          <p:nvPr/>
        </p:nvSpPr>
        <p:spPr>
          <a:xfrm>
            <a:off x="7083877" y="4638051"/>
            <a:ext cx="253093" cy="369332"/>
          </a:xfrm>
          <a:prstGeom prst="rect">
            <a:avLst/>
          </a:prstGeom>
          <a:noFill/>
        </p:spPr>
        <p:txBody>
          <a:bodyPr wrap="square" rtlCol="0">
            <a:spAutoFit/>
          </a:bodyPr>
          <a:lstStyle/>
          <a:p>
            <a:r>
              <a:rPr lang="en-US" dirty="0">
                <a:solidFill>
                  <a:schemeClr val="bg1"/>
                </a:solidFill>
              </a:rPr>
              <a:t>M</a:t>
            </a:r>
          </a:p>
        </p:txBody>
      </p:sp>
      <p:sp>
        <p:nvSpPr>
          <p:cNvPr id="19" name="TextBox 18">
            <a:extLst>
              <a:ext uri="{FF2B5EF4-FFF2-40B4-BE49-F238E27FC236}">
                <a16:creationId xmlns:a16="http://schemas.microsoft.com/office/drawing/2014/main" id="{F6DE5EA1-DA30-4AEC-9DA9-8B12A19CCF61}"/>
              </a:ext>
            </a:extLst>
          </p:cNvPr>
          <p:cNvSpPr txBox="1"/>
          <p:nvPr/>
        </p:nvSpPr>
        <p:spPr>
          <a:xfrm>
            <a:off x="7388678" y="5591068"/>
            <a:ext cx="253093" cy="369332"/>
          </a:xfrm>
          <a:prstGeom prst="rect">
            <a:avLst/>
          </a:prstGeom>
          <a:noFill/>
        </p:spPr>
        <p:txBody>
          <a:bodyPr wrap="square" rtlCol="0">
            <a:spAutoFit/>
          </a:bodyPr>
          <a:lstStyle/>
          <a:p>
            <a:r>
              <a:rPr lang="en-US" dirty="0">
                <a:solidFill>
                  <a:schemeClr val="bg1"/>
                </a:solidFill>
              </a:rPr>
              <a:t>T</a:t>
            </a:r>
          </a:p>
        </p:txBody>
      </p:sp>
      <p:sp>
        <p:nvSpPr>
          <p:cNvPr id="20" name="TextBox 19">
            <a:extLst>
              <a:ext uri="{FF2B5EF4-FFF2-40B4-BE49-F238E27FC236}">
                <a16:creationId xmlns:a16="http://schemas.microsoft.com/office/drawing/2014/main" id="{3B4A1B48-616B-4599-8975-6678FACD9AC5}"/>
              </a:ext>
            </a:extLst>
          </p:cNvPr>
          <p:cNvSpPr txBox="1"/>
          <p:nvPr/>
        </p:nvSpPr>
        <p:spPr>
          <a:xfrm>
            <a:off x="7641771" y="3826501"/>
            <a:ext cx="805543" cy="369332"/>
          </a:xfrm>
          <a:prstGeom prst="rect">
            <a:avLst/>
          </a:prstGeom>
          <a:noFill/>
        </p:spPr>
        <p:txBody>
          <a:bodyPr wrap="square" rtlCol="0">
            <a:spAutoFit/>
          </a:bodyPr>
          <a:lstStyle/>
          <a:p>
            <a:r>
              <a:rPr lang="en-US" dirty="0"/>
              <a:t>UP</a:t>
            </a:r>
          </a:p>
        </p:txBody>
      </p:sp>
      <p:pic>
        <p:nvPicPr>
          <p:cNvPr id="6" name="Picture 5">
            <a:extLst>
              <a:ext uri="{FF2B5EF4-FFF2-40B4-BE49-F238E27FC236}">
                <a16:creationId xmlns:a16="http://schemas.microsoft.com/office/drawing/2014/main" id="{821E6686-8081-4E3B-B394-021496553AB3}"/>
              </a:ext>
            </a:extLst>
          </p:cNvPr>
          <p:cNvPicPr>
            <a:picLocks noChangeAspect="1"/>
          </p:cNvPicPr>
          <p:nvPr/>
        </p:nvPicPr>
        <p:blipFill>
          <a:blip r:embed="rId4"/>
          <a:stretch>
            <a:fillRect/>
          </a:stretch>
        </p:blipFill>
        <p:spPr>
          <a:xfrm>
            <a:off x="6275616" y="2131153"/>
            <a:ext cx="5311115" cy="4423484"/>
          </a:xfrm>
          <a:prstGeom prst="rect">
            <a:avLst/>
          </a:prstGeom>
        </p:spPr>
      </p:pic>
      <p:sp>
        <p:nvSpPr>
          <p:cNvPr id="17" name="TextBox 16">
            <a:extLst>
              <a:ext uri="{FF2B5EF4-FFF2-40B4-BE49-F238E27FC236}">
                <a16:creationId xmlns:a16="http://schemas.microsoft.com/office/drawing/2014/main" id="{FA2F8951-AFA4-4619-868A-E095036CAC75}"/>
              </a:ext>
            </a:extLst>
          </p:cNvPr>
          <p:cNvSpPr txBox="1"/>
          <p:nvPr/>
        </p:nvSpPr>
        <p:spPr>
          <a:xfrm>
            <a:off x="6610737" y="4156115"/>
            <a:ext cx="334735" cy="369332"/>
          </a:xfrm>
          <a:prstGeom prst="rect">
            <a:avLst/>
          </a:prstGeom>
          <a:noFill/>
        </p:spPr>
        <p:txBody>
          <a:bodyPr wrap="square" rtlCol="0">
            <a:spAutoFit/>
          </a:bodyPr>
          <a:lstStyle/>
          <a:p>
            <a:r>
              <a:rPr lang="en-US" dirty="0"/>
              <a:t>G</a:t>
            </a:r>
          </a:p>
        </p:txBody>
      </p:sp>
      <p:sp>
        <p:nvSpPr>
          <p:cNvPr id="21" name="TextBox 20">
            <a:extLst>
              <a:ext uri="{FF2B5EF4-FFF2-40B4-BE49-F238E27FC236}">
                <a16:creationId xmlns:a16="http://schemas.microsoft.com/office/drawing/2014/main" id="{86C56FCB-F557-451B-BB8C-106CD7FCD968}"/>
              </a:ext>
            </a:extLst>
          </p:cNvPr>
          <p:cNvSpPr txBox="1"/>
          <p:nvPr/>
        </p:nvSpPr>
        <p:spPr>
          <a:xfrm>
            <a:off x="7007696" y="4581004"/>
            <a:ext cx="253093" cy="369332"/>
          </a:xfrm>
          <a:prstGeom prst="rect">
            <a:avLst/>
          </a:prstGeom>
          <a:noFill/>
        </p:spPr>
        <p:txBody>
          <a:bodyPr wrap="square" rtlCol="0">
            <a:spAutoFit/>
          </a:bodyPr>
          <a:lstStyle/>
          <a:p>
            <a:r>
              <a:rPr lang="en-US" dirty="0"/>
              <a:t>M</a:t>
            </a:r>
          </a:p>
        </p:txBody>
      </p:sp>
      <p:sp>
        <p:nvSpPr>
          <p:cNvPr id="22" name="TextBox 21">
            <a:extLst>
              <a:ext uri="{FF2B5EF4-FFF2-40B4-BE49-F238E27FC236}">
                <a16:creationId xmlns:a16="http://schemas.microsoft.com/office/drawing/2014/main" id="{6A594C08-0D1C-474D-8FE0-BF2F29A46BC5}"/>
              </a:ext>
            </a:extLst>
          </p:cNvPr>
          <p:cNvSpPr txBox="1"/>
          <p:nvPr/>
        </p:nvSpPr>
        <p:spPr>
          <a:xfrm>
            <a:off x="7378597" y="5491409"/>
            <a:ext cx="253093" cy="369332"/>
          </a:xfrm>
          <a:prstGeom prst="rect">
            <a:avLst/>
          </a:prstGeom>
          <a:noFill/>
        </p:spPr>
        <p:txBody>
          <a:bodyPr wrap="square" rtlCol="0">
            <a:spAutoFit/>
          </a:bodyPr>
          <a:lstStyle/>
          <a:p>
            <a:r>
              <a:rPr lang="en-US" dirty="0"/>
              <a:t>T</a:t>
            </a:r>
          </a:p>
        </p:txBody>
      </p:sp>
    </p:spTree>
    <p:extLst>
      <p:ext uri="{BB962C8B-B14F-4D97-AF65-F5344CB8AC3E}">
        <p14:creationId xmlns:p14="http://schemas.microsoft.com/office/powerpoint/2010/main" val="198171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71A9-3DD2-40A0-A793-8A327B7870FD}"/>
              </a:ext>
            </a:extLst>
          </p:cNvPr>
          <p:cNvSpPr>
            <a:spLocks noGrp="1"/>
          </p:cNvSpPr>
          <p:nvPr>
            <p:ph type="title"/>
          </p:nvPr>
        </p:nvSpPr>
        <p:spPr>
          <a:xfrm>
            <a:off x="203563" y="224873"/>
            <a:ext cx="7675879" cy="1260000"/>
          </a:xfrm>
        </p:spPr>
        <p:txBody>
          <a:bodyPr>
            <a:normAutofit/>
          </a:bodyPr>
          <a:lstStyle/>
          <a:p>
            <a:r>
              <a:rPr lang="en-US" dirty="0"/>
              <a:t>AIR pollution and Tuberculosis</a:t>
            </a:r>
          </a:p>
        </p:txBody>
      </p:sp>
      <p:sp>
        <p:nvSpPr>
          <p:cNvPr id="4" name="Text Placeholder 3">
            <a:extLst>
              <a:ext uri="{FF2B5EF4-FFF2-40B4-BE49-F238E27FC236}">
                <a16:creationId xmlns:a16="http://schemas.microsoft.com/office/drawing/2014/main" id="{89E3F3D3-E33B-4CC0-A31E-7554F6BAEA6C}"/>
              </a:ext>
            </a:extLst>
          </p:cNvPr>
          <p:cNvSpPr>
            <a:spLocks noGrp="1"/>
          </p:cNvSpPr>
          <p:nvPr>
            <p:ph type="body" sz="half" idx="2"/>
          </p:nvPr>
        </p:nvSpPr>
        <p:spPr>
          <a:xfrm>
            <a:off x="1703376" y="1290544"/>
            <a:ext cx="10080051" cy="823908"/>
          </a:xfrm>
        </p:spPr>
        <p:txBody>
          <a:bodyPr>
            <a:normAutofit fontScale="77500" lnSpcReduction="20000"/>
          </a:bodyPr>
          <a:lstStyle/>
          <a:p>
            <a:pPr marL="285750" indent="-285750">
              <a:buFont typeface="Arial" panose="020B0604020202020204" pitchFamily="34" charset="0"/>
              <a:buChar char="•"/>
            </a:pPr>
            <a:r>
              <a:rPr lang="en-US" b="0" i="0" dirty="0">
                <a:solidFill>
                  <a:srgbClr val="FFFFFF"/>
                </a:solidFill>
                <a:effectLst/>
                <a:latin typeface="avenir-lt-w01_35-light1475496"/>
              </a:rPr>
              <a:t>Figure 5 and Figure 3 show strong correlations between air pollution and tuberculosis prevalence, because with such unhealthy air, it would not be uncommon for crowded populations to contract the disease. Worse air quality and higher populations could increase the risk of contracting the disease, while better air quality and smaller populations decrease the risk.</a:t>
            </a:r>
            <a:endParaRPr lang="en-US" dirty="0"/>
          </a:p>
        </p:txBody>
      </p:sp>
      <p:sp>
        <p:nvSpPr>
          <p:cNvPr id="8" name="TextBox 7">
            <a:extLst>
              <a:ext uri="{FF2B5EF4-FFF2-40B4-BE49-F238E27FC236}">
                <a16:creationId xmlns:a16="http://schemas.microsoft.com/office/drawing/2014/main" id="{BC762840-AE65-41E9-ABCC-84461CF89CB5}"/>
              </a:ext>
            </a:extLst>
          </p:cNvPr>
          <p:cNvSpPr txBox="1"/>
          <p:nvPr/>
        </p:nvSpPr>
        <p:spPr>
          <a:xfrm>
            <a:off x="383721" y="6537461"/>
            <a:ext cx="3910693" cy="369332"/>
          </a:xfrm>
          <a:prstGeom prst="rect">
            <a:avLst/>
          </a:prstGeom>
          <a:noFill/>
        </p:spPr>
        <p:txBody>
          <a:bodyPr wrap="square" rtlCol="0">
            <a:spAutoFit/>
          </a:bodyPr>
          <a:lstStyle/>
          <a:p>
            <a:r>
              <a:rPr lang="en-US" dirty="0"/>
              <a:t>Figure 5</a:t>
            </a:r>
          </a:p>
        </p:txBody>
      </p:sp>
      <p:sp>
        <p:nvSpPr>
          <p:cNvPr id="10" name="TextBox 9">
            <a:extLst>
              <a:ext uri="{FF2B5EF4-FFF2-40B4-BE49-F238E27FC236}">
                <a16:creationId xmlns:a16="http://schemas.microsoft.com/office/drawing/2014/main" id="{E46A758E-03E7-4E92-9D6E-8B3C68F57A7F}"/>
              </a:ext>
            </a:extLst>
          </p:cNvPr>
          <p:cNvSpPr txBox="1"/>
          <p:nvPr/>
        </p:nvSpPr>
        <p:spPr>
          <a:xfrm>
            <a:off x="6275616" y="6551657"/>
            <a:ext cx="2941863" cy="369332"/>
          </a:xfrm>
          <a:prstGeom prst="rect">
            <a:avLst/>
          </a:prstGeom>
          <a:noFill/>
        </p:spPr>
        <p:txBody>
          <a:bodyPr wrap="square" rtlCol="0">
            <a:spAutoFit/>
          </a:bodyPr>
          <a:lstStyle/>
          <a:p>
            <a:r>
              <a:rPr lang="en-US" dirty="0"/>
              <a:t>Figure 3</a:t>
            </a:r>
          </a:p>
        </p:txBody>
      </p:sp>
      <p:sp>
        <p:nvSpPr>
          <p:cNvPr id="15" name="TextBox 14">
            <a:extLst>
              <a:ext uri="{FF2B5EF4-FFF2-40B4-BE49-F238E27FC236}">
                <a16:creationId xmlns:a16="http://schemas.microsoft.com/office/drawing/2014/main" id="{C975481B-7095-4A71-A33B-0A2E55D1FE84}"/>
              </a:ext>
            </a:extLst>
          </p:cNvPr>
          <p:cNvSpPr txBox="1"/>
          <p:nvPr/>
        </p:nvSpPr>
        <p:spPr>
          <a:xfrm>
            <a:off x="387261" y="6230712"/>
            <a:ext cx="253093" cy="369332"/>
          </a:xfrm>
          <a:prstGeom prst="rect">
            <a:avLst/>
          </a:prstGeom>
          <a:noFill/>
        </p:spPr>
        <p:txBody>
          <a:bodyPr wrap="square" rtlCol="0">
            <a:spAutoFit/>
          </a:bodyPr>
          <a:lstStyle/>
          <a:p>
            <a:r>
              <a:rPr lang="en-US" dirty="0"/>
              <a:t>T</a:t>
            </a:r>
          </a:p>
        </p:txBody>
      </p:sp>
      <p:pic>
        <p:nvPicPr>
          <p:cNvPr id="7" name="Picture 6">
            <a:extLst>
              <a:ext uri="{FF2B5EF4-FFF2-40B4-BE49-F238E27FC236}">
                <a16:creationId xmlns:a16="http://schemas.microsoft.com/office/drawing/2014/main" id="{229C4591-D9C4-445E-8A80-5542E6CAA5F5}"/>
              </a:ext>
            </a:extLst>
          </p:cNvPr>
          <p:cNvPicPr>
            <a:picLocks noChangeAspect="1"/>
          </p:cNvPicPr>
          <p:nvPr/>
        </p:nvPicPr>
        <p:blipFill>
          <a:blip r:embed="rId3"/>
          <a:stretch>
            <a:fillRect/>
          </a:stretch>
        </p:blipFill>
        <p:spPr>
          <a:xfrm>
            <a:off x="456280" y="2131153"/>
            <a:ext cx="5309169" cy="4435322"/>
          </a:xfrm>
          <a:prstGeom prst="rect">
            <a:avLst/>
          </a:prstGeom>
        </p:spPr>
      </p:pic>
      <p:sp>
        <p:nvSpPr>
          <p:cNvPr id="23" name="TextBox 22">
            <a:extLst>
              <a:ext uri="{FF2B5EF4-FFF2-40B4-BE49-F238E27FC236}">
                <a16:creationId xmlns:a16="http://schemas.microsoft.com/office/drawing/2014/main" id="{C026EAC5-4C25-452A-A7CA-32667135C772}"/>
              </a:ext>
            </a:extLst>
          </p:cNvPr>
          <p:cNvSpPr txBox="1"/>
          <p:nvPr/>
        </p:nvSpPr>
        <p:spPr>
          <a:xfrm>
            <a:off x="1193209" y="4668149"/>
            <a:ext cx="253093" cy="369332"/>
          </a:xfrm>
          <a:prstGeom prst="rect">
            <a:avLst/>
          </a:prstGeom>
          <a:noFill/>
        </p:spPr>
        <p:txBody>
          <a:bodyPr wrap="square" rtlCol="0">
            <a:spAutoFit/>
          </a:bodyPr>
          <a:lstStyle/>
          <a:p>
            <a:r>
              <a:rPr lang="en-US" dirty="0">
                <a:solidFill>
                  <a:schemeClr val="bg1"/>
                </a:solidFill>
              </a:rPr>
              <a:t>M</a:t>
            </a:r>
          </a:p>
        </p:txBody>
      </p:sp>
      <p:sp>
        <p:nvSpPr>
          <p:cNvPr id="24" name="TextBox 23">
            <a:extLst>
              <a:ext uri="{FF2B5EF4-FFF2-40B4-BE49-F238E27FC236}">
                <a16:creationId xmlns:a16="http://schemas.microsoft.com/office/drawing/2014/main" id="{222CF526-FD29-43AE-A4EA-097A60442D5C}"/>
              </a:ext>
            </a:extLst>
          </p:cNvPr>
          <p:cNvSpPr txBox="1"/>
          <p:nvPr/>
        </p:nvSpPr>
        <p:spPr>
          <a:xfrm>
            <a:off x="828687" y="4268719"/>
            <a:ext cx="334735" cy="369332"/>
          </a:xfrm>
          <a:prstGeom prst="rect">
            <a:avLst/>
          </a:prstGeom>
          <a:noFill/>
        </p:spPr>
        <p:txBody>
          <a:bodyPr wrap="square" rtlCol="0">
            <a:spAutoFit/>
          </a:bodyPr>
          <a:lstStyle/>
          <a:p>
            <a:r>
              <a:rPr lang="en-US" dirty="0">
                <a:solidFill>
                  <a:schemeClr val="bg1"/>
                </a:solidFill>
              </a:rPr>
              <a:t>G</a:t>
            </a:r>
          </a:p>
        </p:txBody>
      </p:sp>
      <p:sp>
        <p:nvSpPr>
          <p:cNvPr id="25" name="TextBox 24">
            <a:extLst>
              <a:ext uri="{FF2B5EF4-FFF2-40B4-BE49-F238E27FC236}">
                <a16:creationId xmlns:a16="http://schemas.microsoft.com/office/drawing/2014/main" id="{6C5F6EA5-BD6B-4598-8318-E5ED50395328}"/>
              </a:ext>
            </a:extLst>
          </p:cNvPr>
          <p:cNvSpPr txBox="1"/>
          <p:nvPr/>
        </p:nvSpPr>
        <p:spPr>
          <a:xfrm>
            <a:off x="1576829" y="5584322"/>
            <a:ext cx="253093" cy="369332"/>
          </a:xfrm>
          <a:prstGeom prst="rect">
            <a:avLst/>
          </a:prstGeom>
          <a:noFill/>
        </p:spPr>
        <p:txBody>
          <a:bodyPr wrap="square" rtlCol="0">
            <a:spAutoFit/>
          </a:bodyPr>
          <a:lstStyle/>
          <a:p>
            <a:r>
              <a:rPr lang="en-US" dirty="0">
                <a:solidFill>
                  <a:schemeClr val="bg1"/>
                </a:solidFill>
              </a:rPr>
              <a:t>T</a:t>
            </a:r>
          </a:p>
        </p:txBody>
      </p:sp>
      <p:pic>
        <p:nvPicPr>
          <p:cNvPr id="26" name="Picture 25">
            <a:extLst>
              <a:ext uri="{FF2B5EF4-FFF2-40B4-BE49-F238E27FC236}">
                <a16:creationId xmlns:a16="http://schemas.microsoft.com/office/drawing/2014/main" id="{30178B74-2F4B-43D0-9695-C5DF705B252C}"/>
              </a:ext>
            </a:extLst>
          </p:cNvPr>
          <p:cNvPicPr>
            <a:picLocks noChangeAspect="1"/>
          </p:cNvPicPr>
          <p:nvPr/>
        </p:nvPicPr>
        <p:blipFill>
          <a:blip r:embed="rId4"/>
          <a:stretch>
            <a:fillRect/>
          </a:stretch>
        </p:blipFill>
        <p:spPr>
          <a:xfrm>
            <a:off x="6275616" y="2114451"/>
            <a:ext cx="5369020" cy="4437206"/>
          </a:xfrm>
          <a:prstGeom prst="rect">
            <a:avLst/>
          </a:prstGeom>
        </p:spPr>
      </p:pic>
      <p:sp>
        <p:nvSpPr>
          <p:cNvPr id="27" name="TextBox 26">
            <a:extLst>
              <a:ext uri="{FF2B5EF4-FFF2-40B4-BE49-F238E27FC236}">
                <a16:creationId xmlns:a16="http://schemas.microsoft.com/office/drawing/2014/main" id="{DA2CA1FE-732D-4564-B09B-08E3E6B0B22E}"/>
              </a:ext>
            </a:extLst>
          </p:cNvPr>
          <p:cNvSpPr txBox="1"/>
          <p:nvPr/>
        </p:nvSpPr>
        <p:spPr>
          <a:xfrm>
            <a:off x="6679756" y="4213162"/>
            <a:ext cx="334735" cy="369332"/>
          </a:xfrm>
          <a:prstGeom prst="rect">
            <a:avLst/>
          </a:prstGeom>
          <a:noFill/>
        </p:spPr>
        <p:txBody>
          <a:bodyPr wrap="square" rtlCol="0">
            <a:spAutoFit/>
          </a:bodyPr>
          <a:lstStyle/>
          <a:p>
            <a:r>
              <a:rPr lang="en-US" dirty="0">
                <a:solidFill>
                  <a:schemeClr val="bg1"/>
                </a:solidFill>
              </a:rPr>
              <a:t>G</a:t>
            </a:r>
          </a:p>
        </p:txBody>
      </p:sp>
      <p:sp>
        <p:nvSpPr>
          <p:cNvPr id="28" name="TextBox 27">
            <a:extLst>
              <a:ext uri="{FF2B5EF4-FFF2-40B4-BE49-F238E27FC236}">
                <a16:creationId xmlns:a16="http://schemas.microsoft.com/office/drawing/2014/main" id="{41CBE1D2-7FC7-4EFB-8DFC-46651F13D7A8}"/>
              </a:ext>
            </a:extLst>
          </p:cNvPr>
          <p:cNvSpPr txBox="1"/>
          <p:nvPr/>
        </p:nvSpPr>
        <p:spPr>
          <a:xfrm>
            <a:off x="7083877" y="4638051"/>
            <a:ext cx="253093" cy="369332"/>
          </a:xfrm>
          <a:prstGeom prst="rect">
            <a:avLst/>
          </a:prstGeom>
          <a:noFill/>
        </p:spPr>
        <p:txBody>
          <a:bodyPr wrap="square" rtlCol="0">
            <a:spAutoFit/>
          </a:bodyPr>
          <a:lstStyle/>
          <a:p>
            <a:r>
              <a:rPr lang="en-US" dirty="0">
                <a:solidFill>
                  <a:schemeClr val="bg1"/>
                </a:solidFill>
              </a:rPr>
              <a:t>M</a:t>
            </a:r>
          </a:p>
        </p:txBody>
      </p:sp>
      <p:sp>
        <p:nvSpPr>
          <p:cNvPr id="29" name="TextBox 28">
            <a:extLst>
              <a:ext uri="{FF2B5EF4-FFF2-40B4-BE49-F238E27FC236}">
                <a16:creationId xmlns:a16="http://schemas.microsoft.com/office/drawing/2014/main" id="{5099A3C3-ACA1-4A15-9762-EC2AE75F1DEA}"/>
              </a:ext>
            </a:extLst>
          </p:cNvPr>
          <p:cNvSpPr txBox="1"/>
          <p:nvPr/>
        </p:nvSpPr>
        <p:spPr>
          <a:xfrm>
            <a:off x="7388678" y="5591068"/>
            <a:ext cx="253093" cy="369332"/>
          </a:xfrm>
          <a:prstGeom prst="rect">
            <a:avLst/>
          </a:prstGeom>
          <a:noFill/>
        </p:spPr>
        <p:txBody>
          <a:bodyPr wrap="square" rtlCol="0">
            <a:spAutoFit/>
          </a:bodyPr>
          <a:lstStyle/>
          <a:p>
            <a:r>
              <a:rPr lang="en-US" dirty="0">
                <a:solidFill>
                  <a:schemeClr val="bg1"/>
                </a:solidFill>
              </a:rPr>
              <a:t>T</a:t>
            </a:r>
          </a:p>
        </p:txBody>
      </p:sp>
      <p:sp>
        <p:nvSpPr>
          <p:cNvPr id="30" name="TextBox 29">
            <a:extLst>
              <a:ext uri="{FF2B5EF4-FFF2-40B4-BE49-F238E27FC236}">
                <a16:creationId xmlns:a16="http://schemas.microsoft.com/office/drawing/2014/main" id="{CE3483AD-5E06-4AEA-A1D1-1B7A78C232FF}"/>
              </a:ext>
            </a:extLst>
          </p:cNvPr>
          <p:cNvSpPr txBox="1"/>
          <p:nvPr/>
        </p:nvSpPr>
        <p:spPr>
          <a:xfrm>
            <a:off x="7641771" y="3826501"/>
            <a:ext cx="805543" cy="369332"/>
          </a:xfrm>
          <a:prstGeom prst="rect">
            <a:avLst/>
          </a:prstGeom>
          <a:noFill/>
        </p:spPr>
        <p:txBody>
          <a:bodyPr wrap="square" rtlCol="0">
            <a:spAutoFit/>
          </a:bodyPr>
          <a:lstStyle/>
          <a:p>
            <a:r>
              <a:rPr lang="en-US" dirty="0"/>
              <a:t>UP</a:t>
            </a:r>
          </a:p>
        </p:txBody>
      </p:sp>
    </p:spTree>
    <p:extLst>
      <p:ext uri="{BB962C8B-B14F-4D97-AF65-F5344CB8AC3E}">
        <p14:creationId xmlns:p14="http://schemas.microsoft.com/office/powerpoint/2010/main" val="2073917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71A9-3DD2-40A0-A793-8A327B7870FD}"/>
              </a:ext>
            </a:extLst>
          </p:cNvPr>
          <p:cNvSpPr>
            <a:spLocks noGrp="1"/>
          </p:cNvSpPr>
          <p:nvPr>
            <p:ph type="title"/>
          </p:nvPr>
        </p:nvSpPr>
        <p:spPr>
          <a:xfrm>
            <a:off x="203563" y="224873"/>
            <a:ext cx="7675879" cy="1260000"/>
          </a:xfrm>
        </p:spPr>
        <p:txBody>
          <a:bodyPr>
            <a:normAutofit/>
          </a:bodyPr>
          <a:lstStyle/>
          <a:p>
            <a:r>
              <a:rPr lang="en-US" dirty="0"/>
              <a:t>AIR pollution and Cancer</a:t>
            </a:r>
          </a:p>
        </p:txBody>
      </p:sp>
      <p:sp>
        <p:nvSpPr>
          <p:cNvPr id="4" name="Text Placeholder 3">
            <a:extLst>
              <a:ext uri="{FF2B5EF4-FFF2-40B4-BE49-F238E27FC236}">
                <a16:creationId xmlns:a16="http://schemas.microsoft.com/office/drawing/2014/main" id="{89E3F3D3-E33B-4CC0-A31E-7554F6BAEA6C}"/>
              </a:ext>
            </a:extLst>
          </p:cNvPr>
          <p:cNvSpPr>
            <a:spLocks noGrp="1"/>
          </p:cNvSpPr>
          <p:nvPr>
            <p:ph type="body" sz="half" idx="2"/>
          </p:nvPr>
        </p:nvSpPr>
        <p:spPr>
          <a:xfrm>
            <a:off x="1703376" y="1290543"/>
            <a:ext cx="10080051" cy="3476617"/>
          </a:xfrm>
        </p:spPr>
        <p:txBody>
          <a:bodyPr/>
          <a:lstStyle/>
          <a:p>
            <a:pPr marL="285750" indent="-285750">
              <a:buFont typeface="Arial" panose="020B0604020202020204" pitchFamily="34" charset="0"/>
              <a:buChar char="•"/>
            </a:pPr>
            <a:r>
              <a:rPr lang="en-US" dirty="0"/>
              <a:t>Do not show any correlations at first, but one could be established looking at the data for the northeastern states </a:t>
            </a:r>
          </a:p>
        </p:txBody>
      </p:sp>
      <p:sp>
        <p:nvSpPr>
          <p:cNvPr id="8" name="TextBox 7">
            <a:extLst>
              <a:ext uri="{FF2B5EF4-FFF2-40B4-BE49-F238E27FC236}">
                <a16:creationId xmlns:a16="http://schemas.microsoft.com/office/drawing/2014/main" id="{BC762840-AE65-41E9-ABCC-84461CF89CB5}"/>
              </a:ext>
            </a:extLst>
          </p:cNvPr>
          <p:cNvSpPr txBox="1"/>
          <p:nvPr/>
        </p:nvSpPr>
        <p:spPr>
          <a:xfrm>
            <a:off x="383721" y="6537461"/>
            <a:ext cx="3910693" cy="369332"/>
          </a:xfrm>
          <a:prstGeom prst="rect">
            <a:avLst/>
          </a:prstGeom>
          <a:noFill/>
        </p:spPr>
        <p:txBody>
          <a:bodyPr wrap="square" rtlCol="0">
            <a:spAutoFit/>
          </a:bodyPr>
          <a:lstStyle/>
          <a:p>
            <a:r>
              <a:rPr lang="en-US" dirty="0"/>
              <a:t>Figure 5</a:t>
            </a:r>
          </a:p>
        </p:txBody>
      </p:sp>
      <p:sp>
        <p:nvSpPr>
          <p:cNvPr id="10" name="TextBox 9">
            <a:extLst>
              <a:ext uri="{FF2B5EF4-FFF2-40B4-BE49-F238E27FC236}">
                <a16:creationId xmlns:a16="http://schemas.microsoft.com/office/drawing/2014/main" id="{E46A758E-03E7-4E92-9D6E-8B3C68F57A7F}"/>
              </a:ext>
            </a:extLst>
          </p:cNvPr>
          <p:cNvSpPr txBox="1"/>
          <p:nvPr/>
        </p:nvSpPr>
        <p:spPr>
          <a:xfrm>
            <a:off x="6275616" y="6551657"/>
            <a:ext cx="2941863" cy="369332"/>
          </a:xfrm>
          <a:prstGeom prst="rect">
            <a:avLst/>
          </a:prstGeom>
          <a:noFill/>
        </p:spPr>
        <p:txBody>
          <a:bodyPr wrap="square" rtlCol="0">
            <a:spAutoFit/>
          </a:bodyPr>
          <a:lstStyle/>
          <a:p>
            <a:r>
              <a:rPr lang="en-US" dirty="0"/>
              <a:t>Figure 4</a:t>
            </a:r>
          </a:p>
        </p:txBody>
      </p:sp>
      <p:sp>
        <p:nvSpPr>
          <p:cNvPr id="15" name="TextBox 14">
            <a:extLst>
              <a:ext uri="{FF2B5EF4-FFF2-40B4-BE49-F238E27FC236}">
                <a16:creationId xmlns:a16="http://schemas.microsoft.com/office/drawing/2014/main" id="{C975481B-7095-4A71-A33B-0A2E55D1FE84}"/>
              </a:ext>
            </a:extLst>
          </p:cNvPr>
          <p:cNvSpPr txBox="1"/>
          <p:nvPr/>
        </p:nvSpPr>
        <p:spPr>
          <a:xfrm>
            <a:off x="387261" y="6230712"/>
            <a:ext cx="253093" cy="369332"/>
          </a:xfrm>
          <a:prstGeom prst="rect">
            <a:avLst/>
          </a:prstGeom>
          <a:noFill/>
        </p:spPr>
        <p:txBody>
          <a:bodyPr wrap="square" rtlCol="0">
            <a:spAutoFit/>
          </a:bodyPr>
          <a:lstStyle/>
          <a:p>
            <a:r>
              <a:rPr lang="en-US" dirty="0"/>
              <a:t>T</a:t>
            </a:r>
          </a:p>
        </p:txBody>
      </p:sp>
      <p:pic>
        <p:nvPicPr>
          <p:cNvPr id="7" name="Picture 6">
            <a:extLst>
              <a:ext uri="{FF2B5EF4-FFF2-40B4-BE49-F238E27FC236}">
                <a16:creationId xmlns:a16="http://schemas.microsoft.com/office/drawing/2014/main" id="{229C4591-D9C4-445E-8A80-5542E6CAA5F5}"/>
              </a:ext>
            </a:extLst>
          </p:cNvPr>
          <p:cNvPicPr>
            <a:picLocks noChangeAspect="1"/>
          </p:cNvPicPr>
          <p:nvPr/>
        </p:nvPicPr>
        <p:blipFill>
          <a:blip r:embed="rId3"/>
          <a:stretch>
            <a:fillRect/>
          </a:stretch>
        </p:blipFill>
        <p:spPr>
          <a:xfrm>
            <a:off x="456280" y="2131153"/>
            <a:ext cx="5309169" cy="4435322"/>
          </a:xfrm>
          <a:prstGeom prst="rect">
            <a:avLst/>
          </a:prstGeom>
        </p:spPr>
      </p:pic>
      <p:sp>
        <p:nvSpPr>
          <p:cNvPr id="23" name="TextBox 22">
            <a:extLst>
              <a:ext uri="{FF2B5EF4-FFF2-40B4-BE49-F238E27FC236}">
                <a16:creationId xmlns:a16="http://schemas.microsoft.com/office/drawing/2014/main" id="{C026EAC5-4C25-452A-A7CA-32667135C772}"/>
              </a:ext>
            </a:extLst>
          </p:cNvPr>
          <p:cNvSpPr txBox="1"/>
          <p:nvPr/>
        </p:nvSpPr>
        <p:spPr>
          <a:xfrm>
            <a:off x="1193209" y="4668149"/>
            <a:ext cx="253093" cy="369332"/>
          </a:xfrm>
          <a:prstGeom prst="rect">
            <a:avLst/>
          </a:prstGeom>
          <a:noFill/>
        </p:spPr>
        <p:txBody>
          <a:bodyPr wrap="square" rtlCol="0">
            <a:spAutoFit/>
          </a:bodyPr>
          <a:lstStyle/>
          <a:p>
            <a:r>
              <a:rPr lang="en-US" dirty="0">
                <a:solidFill>
                  <a:schemeClr val="bg1"/>
                </a:solidFill>
              </a:rPr>
              <a:t>M</a:t>
            </a:r>
          </a:p>
        </p:txBody>
      </p:sp>
      <p:sp>
        <p:nvSpPr>
          <p:cNvPr id="24" name="TextBox 23">
            <a:extLst>
              <a:ext uri="{FF2B5EF4-FFF2-40B4-BE49-F238E27FC236}">
                <a16:creationId xmlns:a16="http://schemas.microsoft.com/office/drawing/2014/main" id="{222CF526-FD29-43AE-A4EA-097A60442D5C}"/>
              </a:ext>
            </a:extLst>
          </p:cNvPr>
          <p:cNvSpPr txBox="1"/>
          <p:nvPr/>
        </p:nvSpPr>
        <p:spPr>
          <a:xfrm>
            <a:off x="828687" y="4268719"/>
            <a:ext cx="334735" cy="369332"/>
          </a:xfrm>
          <a:prstGeom prst="rect">
            <a:avLst/>
          </a:prstGeom>
          <a:noFill/>
        </p:spPr>
        <p:txBody>
          <a:bodyPr wrap="square" rtlCol="0">
            <a:spAutoFit/>
          </a:bodyPr>
          <a:lstStyle/>
          <a:p>
            <a:r>
              <a:rPr lang="en-US" dirty="0">
                <a:solidFill>
                  <a:schemeClr val="bg1"/>
                </a:solidFill>
              </a:rPr>
              <a:t>G</a:t>
            </a:r>
          </a:p>
        </p:txBody>
      </p:sp>
      <p:sp>
        <p:nvSpPr>
          <p:cNvPr id="25" name="TextBox 24">
            <a:extLst>
              <a:ext uri="{FF2B5EF4-FFF2-40B4-BE49-F238E27FC236}">
                <a16:creationId xmlns:a16="http://schemas.microsoft.com/office/drawing/2014/main" id="{6C5F6EA5-BD6B-4598-8318-E5ED50395328}"/>
              </a:ext>
            </a:extLst>
          </p:cNvPr>
          <p:cNvSpPr txBox="1"/>
          <p:nvPr/>
        </p:nvSpPr>
        <p:spPr>
          <a:xfrm>
            <a:off x="1576829" y="5584322"/>
            <a:ext cx="253093" cy="369332"/>
          </a:xfrm>
          <a:prstGeom prst="rect">
            <a:avLst/>
          </a:prstGeom>
          <a:noFill/>
        </p:spPr>
        <p:txBody>
          <a:bodyPr wrap="square" rtlCol="0">
            <a:spAutoFit/>
          </a:bodyPr>
          <a:lstStyle/>
          <a:p>
            <a:r>
              <a:rPr lang="en-US" dirty="0">
                <a:solidFill>
                  <a:schemeClr val="bg1"/>
                </a:solidFill>
              </a:rPr>
              <a:t>T</a:t>
            </a:r>
          </a:p>
        </p:txBody>
      </p:sp>
      <p:sp>
        <p:nvSpPr>
          <p:cNvPr id="17" name="TextBox 16">
            <a:extLst>
              <a:ext uri="{FF2B5EF4-FFF2-40B4-BE49-F238E27FC236}">
                <a16:creationId xmlns:a16="http://schemas.microsoft.com/office/drawing/2014/main" id="{5E15AA75-777E-4379-BE9C-986AF6A0296E}"/>
              </a:ext>
            </a:extLst>
          </p:cNvPr>
          <p:cNvSpPr txBox="1"/>
          <p:nvPr/>
        </p:nvSpPr>
        <p:spPr>
          <a:xfrm>
            <a:off x="6679756" y="4213162"/>
            <a:ext cx="334735" cy="369332"/>
          </a:xfrm>
          <a:prstGeom prst="rect">
            <a:avLst/>
          </a:prstGeom>
          <a:noFill/>
        </p:spPr>
        <p:txBody>
          <a:bodyPr wrap="square" rtlCol="0">
            <a:spAutoFit/>
          </a:bodyPr>
          <a:lstStyle/>
          <a:p>
            <a:r>
              <a:rPr lang="en-US" dirty="0">
                <a:solidFill>
                  <a:schemeClr val="bg1"/>
                </a:solidFill>
              </a:rPr>
              <a:t>G</a:t>
            </a:r>
          </a:p>
        </p:txBody>
      </p:sp>
      <p:sp>
        <p:nvSpPr>
          <p:cNvPr id="18" name="TextBox 17">
            <a:extLst>
              <a:ext uri="{FF2B5EF4-FFF2-40B4-BE49-F238E27FC236}">
                <a16:creationId xmlns:a16="http://schemas.microsoft.com/office/drawing/2014/main" id="{44BF21DF-6007-4F93-856A-2B126BB0DB73}"/>
              </a:ext>
            </a:extLst>
          </p:cNvPr>
          <p:cNvSpPr txBox="1"/>
          <p:nvPr/>
        </p:nvSpPr>
        <p:spPr>
          <a:xfrm>
            <a:off x="7083877" y="4638051"/>
            <a:ext cx="253093" cy="369332"/>
          </a:xfrm>
          <a:prstGeom prst="rect">
            <a:avLst/>
          </a:prstGeom>
          <a:noFill/>
        </p:spPr>
        <p:txBody>
          <a:bodyPr wrap="square" rtlCol="0">
            <a:spAutoFit/>
          </a:bodyPr>
          <a:lstStyle/>
          <a:p>
            <a:r>
              <a:rPr lang="en-US" dirty="0">
                <a:solidFill>
                  <a:schemeClr val="bg1"/>
                </a:solidFill>
              </a:rPr>
              <a:t>M</a:t>
            </a:r>
          </a:p>
        </p:txBody>
      </p:sp>
      <p:sp>
        <p:nvSpPr>
          <p:cNvPr id="19" name="TextBox 18">
            <a:extLst>
              <a:ext uri="{FF2B5EF4-FFF2-40B4-BE49-F238E27FC236}">
                <a16:creationId xmlns:a16="http://schemas.microsoft.com/office/drawing/2014/main" id="{B60314C6-7169-455C-8418-89FAB0F7AAC8}"/>
              </a:ext>
            </a:extLst>
          </p:cNvPr>
          <p:cNvSpPr txBox="1"/>
          <p:nvPr/>
        </p:nvSpPr>
        <p:spPr>
          <a:xfrm>
            <a:off x="7388678" y="5591068"/>
            <a:ext cx="253093" cy="369332"/>
          </a:xfrm>
          <a:prstGeom prst="rect">
            <a:avLst/>
          </a:prstGeom>
          <a:noFill/>
        </p:spPr>
        <p:txBody>
          <a:bodyPr wrap="square" rtlCol="0">
            <a:spAutoFit/>
          </a:bodyPr>
          <a:lstStyle/>
          <a:p>
            <a:r>
              <a:rPr lang="en-US" dirty="0">
                <a:solidFill>
                  <a:schemeClr val="bg1"/>
                </a:solidFill>
              </a:rPr>
              <a:t>T</a:t>
            </a:r>
          </a:p>
        </p:txBody>
      </p:sp>
      <p:sp>
        <p:nvSpPr>
          <p:cNvPr id="20" name="TextBox 19">
            <a:extLst>
              <a:ext uri="{FF2B5EF4-FFF2-40B4-BE49-F238E27FC236}">
                <a16:creationId xmlns:a16="http://schemas.microsoft.com/office/drawing/2014/main" id="{B033F667-1136-4B47-A70D-C7440DED2518}"/>
              </a:ext>
            </a:extLst>
          </p:cNvPr>
          <p:cNvSpPr txBox="1"/>
          <p:nvPr/>
        </p:nvSpPr>
        <p:spPr>
          <a:xfrm>
            <a:off x="7641771" y="3826501"/>
            <a:ext cx="805543" cy="369332"/>
          </a:xfrm>
          <a:prstGeom prst="rect">
            <a:avLst/>
          </a:prstGeom>
          <a:noFill/>
        </p:spPr>
        <p:txBody>
          <a:bodyPr wrap="square" rtlCol="0">
            <a:spAutoFit/>
          </a:bodyPr>
          <a:lstStyle/>
          <a:p>
            <a:r>
              <a:rPr lang="en-US" dirty="0"/>
              <a:t>UP</a:t>
            </a:r>
          </a:p>
        </p:txBody>
      </p:sp>
      <p:pic>
        <p:nvPicPr>
          <p:cNvPr id="21" name="Picture 20">
            <a:extLst>
              <a:ext uri="{FF2B5EF4-FFF2-40B4-BE49-F238E27FC236}">
                <a16:creationId xmlns:a16="http://schemas.microsoft.com/office/drawing/2014/main" id="{91725505-B46A-4C8B-BACE-43C673105725}"/>
              </a:ext>
            </a:extLst>
          </p:cNvPr>
          <p:cNvPicPr>
            <a:picLocks noChangeAspect="1"/>
          </p:cNvPicPr>
          <p:nvPr/>
        </p:nvPicPr>
        <p:blipFill>
          <a:blip r:embed="rId4"/>
          <a:stretch>
            <a:fillRect/>
          </a:stretch>
        </p:blipFill>
        <p:spPr>
          <a:xfrm>
            <a:off x="6275616" y="2131153"/>
            <a:ext cx="5311115" cy="4423484"/>
          </a:xfrm>
          <a:prstGeom prst="rect">
            <a:avLst/>
          </a:prstGeom>
        </p:spPr>
      </p:pic>
      <p:sp>
        <p:nvSpPr>
          <p:cNvPr id="22" name="TextBox 21">
            <a:extLst>
              <a:ext uri="{FF2B5EF4-FFF2-40B4-BE49-F238E27FC236}">
                <a16:creationId xmlns:a16="http://schemas.microsoft.com/office/drawing/2014/main" id="{BBEDA759-D8B1-473B-B154-2A2F1116A2BD}"/>
              </a:ext>
            </a:extLst>
          </p:cNvPr>
          <p:cNvSpPr txBox="1"/>
          <p:nvPr/>
        </p:nvSpPr>
        <p:spPr>
          <a:xfrm>
            <a:off x="6610737" y="4156115"/>
            <a:ext cx="334735" cy="369332"/>
          </a:xfrm>
          <a:prstGeom prst="rect">
            <a:avLst/>
          </a:prstGeom>
          <a:noFill/>
        </p:spPr>
        <p:txBody>
          <a:bodyPr wrap="square" rtlCol="0">
            <a:spAutoFit/>
          </a:bodyPr>
          <a:lstStyle/>
          <a:p>
            <a:r>
              <a:rPr lang="en-US" dirty="0"/>
              <a:t>G</a:t>
            </a:r>
          </a:p>
        </p:txBody>
      </p:sp>
      <p:sp>
        <p:nvSpPr>
          <p:cNvPr id="31" name="TextBox 30">
            <a:extLst>
              <a:ext uri="{FF2B5EF4-FFF2-40B4-BE49-F238E27FC236}">
                <a16:creationId xmlns:a16="http://schemas.microsoft.com/office/drawing/2014/main" id="{6098CED7-03F1-4BEB-A27A-67ECC3A8FF99}"/>
              </a:ext>
            </a:extLst>
          </p:cNvPr>
          <p:cNvSpPr txBox="1"/>
          <p:nvPr/>
        </p:nvSpPr>
        <p:spPr>
          <a:xfrm>
            <a:off x="7007696" y="4581004"/>
            <a:ext cx="253093" cy="369332"/>
          </a:xfrm>
          <a:prstGeom prst="rect">
            <a:avLst/>
          </a:prstGeom>
          <a:noFill/>
        </p:spPr>
        <p:txBody>
          <a:bodyPr wrap="square" rtlCol="0">
            <a:spAutoFit/>
          </a:bodyPr>
          <a:lstStyle/>
          <a:p>
            <a:r>
              <a:rPr lang="en-US" dirty="0"/>
              <a:t>M</a:t>
            </a:r>
          </a:p>
        </p:txBody>
      </p:sp>
      <p:sp>
        <p:nvSpPr>
          <p:cNvPr id="32" name="TextBox 31">
            <a:extLst>
              <a:ext uri="{FF2B5EF4-FFF2-40B4-BE49-F238E27FC236}">
                <a16:creationId xmlns:a16="http://schemas.microsoft.com/office/drawing/2014/main" id="{9FE78D63-3BE1-4F6B-BBCD-CFC35F6096CD}"/>
              </a:ext>
            </a:extLst>
          </p:cNvPr>
          <p:cNvSpPr txBox="1"/>
          <p:nvPr/>
        </p:nvSpPr>
        <p:spPr>
          <a:xfrm>
            <a:off x="7378597" y="5491409"/>
            <a:ext cx="253093" cy="369332"/>
          </a:xfrm>
          <a:prstGeom prst="rect">
            <a:avLst/>
          </a:prstGeom>
          <a:noFill/>
        </p:spPr>
        <p:txBody>
          <a:bodyPr wrap="square" rtlCol="0">
            <a:spAutoFit/>
          </a:bodyPr>
          <a:lstStyle/>
          <a:p>
            <a:r>
              <a:rPr lang="en-US" dirty="0"/>
              <a:t>T</a:t>
            </a:r>
          </a:p>
        </p:txBody>
      </p:sp>
    </p:spTree>
    <p:extLst>
      <p:ext uri="{BB962C8B-B14F-4D97-AF65-F5344CB8AC3E}">
        <p14:creationId xmlns:p14="http://schemas.microsoft.com/office/powerpoint/2010/main" val="2297595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C1E81B1DF29B46871E2A66B60DE787" ma:contentTypeVersion="4" ma:contentTypeDescription="Create a new document." ma:contentTypeScope="" ma:versionID="5a4b28fb927a3056b1c651c05062245b">
  <xsd:schema xmlns:xsd="http://www.w3.org/2001/XMLSchema" xmlns:xs="http://www.w3.org/2001/XMLSchema" xmlns:p="http://schemas.microsoft.com/office/2006/metadata/properties" xmlns:ns3="9ed1ac75-f84d-4982-9bdf-d9450a148980" targetNamespace="http://schemas.microsoft.com/office/2006/metadata/properties" ma:root="true" ma:fieldsID="207f093ab0cb5dbdafb61cffa009bce2" ns3:_="">
    <xsd:import namespace="9ed1ac75-f84d-4982-9bdf-d9450a14898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d1ac75-f84d-4982-9bdf-d9450a1489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30FADC-CDB7-4E3F-8691-53615D8E37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d1ac75-f84d-4982-9bdf-d9450a1489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AD6C80-9886-4EC0-9FF2-CAFB1720D4A2}">
  <ds:schemaRefs>
    <ds:schemaRef ds:uri="http://schemas.microsoft.com/sharepoint/v3/contenttype/forms"/>
  </ds:schemaRefs>
</ds:datastoreItem>
</file>

<file path=customXml/itemProps3.xml><?xml version="1.0" encoding="utf-8"?>
<ds:datastoreItem xmlns:ds="http://schemas.openxmlformats.org/officeDocument/2006/customXml" ds:itemID="{6272C90B-0DD9-48C7-B878-6FF593292301}">
  <ds:schemaRefs>
    <ds:schemaRef ds:uri="http://www.w3.org/XML/1998/namespace"/>
    <ds:schemaRef ds:uri="http://schemas.microsoft.com/office/2006/documentManagement/types"/>
    <ds:schemaRef ds:uri="http://schemas.microsoft.com/office/infopath/2007/PartnerControls"/>
    <ds:schemaRef ds:uri="9ed1ac75-f84d-4982-9bdf-d9450a148980"/>
    <ds:schemaRef ds:uri="http://purl.org/dc/dcmitype/"/>
    <ds:schemaRef ds:uri="http://schemas.openxmlformats.org/package/2006/metadata/core-properties"/>
    <ds:schemaRef ds:uri="http://schemas.microsoft.com/office/2006/metadata/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6002</TotalTime>
  <Words>3108</Words>
  <Application>Microsoft Office PowerPoint</Application>
  <PresentationFormat>Widescreen</PresentationFormat>
  <Paragraphs>189</Paragraphs>
  <Slides>18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avenir-lt-w01_35-light1475496</vt:lpstr>
      <vt:lpstr>Calibri</vt:lpstr>
      <vt:lpstr>Corbel</vt:lpstr>
      <vt:lpstr>Celestial</vt:lpstr>
      <vt:lpstr>THE EFFECTS OF MICROPLASTICS ON HUMAN HEALTH IN INDIA  </vt:lpstr>
      <vt:lpstr>Project goals</vt:lpstr>
      <vt:lpstr>What is known about microplastics?</vt:lpstr>
      <vt:lpstr>WHY INDIA?</vt:lpstr>
      <vt:lpstr>Health effects of microplastics</vt:lpstr>
      <vt:lpstr>Ground pollution and tuberculosis</vt:lpstr>
      <vt:lpstr>Ground pollution and CANCER</vt:lpstr>
      <vt:lpstr>AIR pollution and Tuberculosis</vt:lpstr>
      <vt:lpstr>AIR pollution and Cancer</vt:lpstr>
      <vt:lpstr>Findings and analysis + Next steps</vt:lpstr>
      <vt:lpstr>Sources</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creator>Tawade, Samruddhi</dc:creator>
  <cp:lastModifiedBy>Sammy T</cp:lastModifiedBy>
  <cp:revision>3</cp:revision>
  <dcterms:created xsi:type="dcterms:W3CDTF">2022-04-19T09:34:24Z</dcterms:created>
  <dcterms:modified xsi:type="dcterms:W3CDTF">2022-04-28T14:38:32Z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0x01010013C1E81B1DF29B46871E2A66B60DE787</vt:lpwstr>
  </property>
</Properties>
</file>