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84" r:id="rId5"/>
    <p:sldId id="269" r:id="rId6"/>
    <p:sldId id="300" r:id="rId7"/>
    <p:sldId id="281" r:id="rId8"/>
    <p:sldId id="259" r:id="rId9"/>
    <p:sldId id="295" r:id="rId10"/>
    <p:sldId id="282" r:id="rId11"/>
    <p:sldId id="291" r:id="rId12"/>
    <p:sldId id="290" r:id="rId13"/>
    <p:sldId id="296" r:id="rId14"/>
    <p:sldId id="285" r:id="rId15"/>
    <p:sldId id="286" r:id="rId16"/>
    <p:sldId id="301" r:id="rId17"/>
    <p:sldId id="293" r:id="rId18"/>
    <p:sldId id="274" r:id="rId19"/>
    <p:sldId id="275" r:id="rId20"/>
    <p:sldId id="276" r:id="rId21"/>
    <p:sldId id="277" r:id="rId22"/>
    <p:sldId id="278" r:id="rId23"/>
    <p:sldId id="294" r:id="rId24"/>
    <p:sldId id="298" r:id="rId25"/>
    <p:sldId id="299" r:id="rId26"/>
    <p:sldId id="297"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72" d="100"/>
          <a:sy n="72" d="100"/>
        </p:scale>
        <p:origin x="576"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FA0DA-DCFC-4FE6-B7F0-0F273E689CDC}" type="datetimeFigureOut">
              <a:rPr lang="en-SG" smtClean="0"/>
              <a:t>28/9/2017</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B1AC7B-51FF-4DE1-916C-5BA6B95F4B0E}" type="slidenum">
              <a:rPr lang="en-SG" smtClean="0"/>
              <a:t>‹#›</a:t>
            </a:fld>
            <a:endParaRPr lang="en-SG"/>
          </a:p>
        </p:txBody>
      </p:sp>
    </p:spTree>
    <p:extLst>
      <p:ext uri="{BB962C8B-B14F-4D97-AF65-F5344CB8AC3E}">
        <p14:creationId xmlns:p14="http://schemas.microsoft.com/office/powerpoint/2010/main" val="262892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38C5B9-7EF3-4969-ABBB-4CD85FF206EC}" type="slidenum">
              <a:rPr lang="en-US" smtClean="0"/>
              <a:t>5</a:t>
            </a:fld>
            <a:endParaRPr lang="en-US"/>
          </a:p>
        </p:txBody>
      </p:sp>
    </p:spTree>
    <p:extLst>
      <p:ext uri="{BB962C8B-B14F-4D97-AF65-F5344CB8AC3E}">
        <p14:creationId xmlns:p14="http://schemas.microsoft.com/office/powerpoint/2010/main" val="2354112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01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p>
        </p:txBody>
      </p:sp>
      <p:sp>
        <p:nvSpPr>
          <p:cNvPr id="4" name="Slide Number Placeholder 3"/>
          <p:cNvSpPr>
            <a:spLocks noGrp="1"/>
          </p:cNvSpPr>
          <p:nvPr>
            <p:ph type="sldNum" sz="quarter" idx="5"/>
          </p:nvPr>
        </p:nvSpPr>
        <p:spPr/>
        <p:txBody>
          <a:bodyPr/>
          <a:lstStyle/>
          <a:p>
            <a:pPr>
              <a:defRPr/>
            </a:pPr>
            <a:fld id="{1291A555-FE9F-854B-B91E-8421EBC1B40A}" type="slidenum">
              <a:rPr lang="en-US"/>
              <a:pPr>
                <a:defRPr/>
              </a:pPr>
              <a:t>22</a:t>
            </a:fld>
            <a:endParaRPr lang="en-US" dirty="0"/>
          </a:p>
        </p:txBody>
      </p:sp>
    </p:spTree>
    <p:extLst>
      <p:ext uri="{BB962C8B-B14F-4D97-AF65-F5344CB8AC3E}">
        <p14:creationId xmlns:p14="http://schemas.microsoft.com/office/powerpoint/2010/main" val="651273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01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p>
        </p:txBody>
      </p:sp>
      <p:sp>
        <p:nvSpPr>
          <p:cNvPr id="4" name="Slide Number Placeholder 3"/>
          <p:cNvSpPr>
            <a:spLocks noGrp="1"/>
          </p:cNvSpPr>
          <p:nvPr>
            <p:ph type="sldNum" sz="quarter" idx="5"/>
          </p:nvPr>
        </p:nvSpPr>
        <p:spPr/>
        <p:txBody>
          <a:bodyPr/>
          <a:lstStyle/>
          <a:p>
            <a:pPr>
              <a:defRPr/>
            </a:pPr>
            <a:fld id="{1291A555-FE9F-854B-B91E-8421EBC1B40A}" type="slidenum">
              <a:rPr lang="en-US"/>
              <a:pPr>
                <a:defRPr/>
              </a:pPr>
              <a:t>23</a:t>
            </a:fld>
            <a:endParaRPr lang="en-US" dirty="0"/>
          </a:p>
        </p:txBody>
      </p:sp>
    </p:spTree>
    <p:extLst>
      <p:ext uri="{BB962C8B-B14F-4D97-AF65-F5344CB8AC3E}">
        <p14:creationId xmlns:p14="http://schemas.microsoft.com/office/powerpoint/2010/main" val="2482434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01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p>
        </p:txBody>
      </p:sp>
      <p:sp>
        <p:nvSpPr>
          <p:cNvPr id="4" name="Slide Number Placeholder 3"/>
          <p:cNvSpPr>
            <a:spLocks noGrp="1"/>
          </p:cNvSpPr>
          <p:nvPr>
            <p:ph type="sldNum" sz="quarter" idx="5"/>
          </p:nvPr>
        </p:nvSpPr>
        <p:spPr/>
        <p:txBody>
          <a:bodyPr/>
          <a:lstStyle/>
          <a:p>
            <a:pPr>
              <a:defRPr/>
            </a:pPr>
            <a:fld id="{1291A555-FE9F-854B-B91E-8421EBC1B40A}" type="slidenum">
              <a:rPr lang="en-US"/>
              <a:pPr>
                <a:defRPr/>
              </a:pPr>
              <a:t>12</a:t>
            </a:fld>
            <a:endParaRPr lang="en-US" dirty="0"/>
          </a:p>
        </p:txBody>
      </p:sp>
    </p:spTree>
    <p:extLst>
      <p:ext uri="{BB962C8B-B14F-4D97-AF65-F5344CB8AC3E}">
        <p14:creationId xmlns:p14="http://schemas.microsoft.com/office/powerpoint/2010/main" val="932667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01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p>
        </p:txBody>
      </p:sp>
      <p:sp>
        <p:nvSpPr>
          <p:cNvPr id="4" name="Slide Number Placeholder 3"/>
          <p:cNvSpPr>
            <a:spLocks noGrp="1"/>
          </p:cNvSpPr>
          <p:nvPr>
            <p:ph type="sldNum" sz="quarter" idx="5"/>
          </p:nvPr>
        </p:nvSpPr>
        <p:spPr/>
        <p:txBody>
          <a:bodyPr/>
          <a:lstStyle/>
          <a:p>
            <a:pPr>
              <a:defRPr/>
            </a:pPr>
            <a:fld id="{1291A555-FE9F-854B-B91E-8421EBC1B40A}" type="slidenum">
              <a:rPr lang="en-US"/>
              <a:pPr>
                <a:defRPr/>
              </a:pPr>
              <a:t>13</a:t>
            </a:fld>
            <a:endParaRPr lang="en-US" dirty="0"/>
          </a:p>
        </p:txBody>
      </p:sp>
    </p:spTree>
    <p:extLst>
      <p:ext uri="{BB962C8B-B14F-4D97-AF65-F5344CB8AC3E}">
        <p14:creationId xmlns:p14="http://schemas.microsoft.com/office/powerpoint/2010/main" val="3103111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01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p>
        </p:txBody>
      </p:sp>
      <p:sp>
        <p:nvSpPr>
          <p:cNvPr id="4" name="Slide Number Placeholder 3"/>
          <p:cNvSpPr>
            <a:spLocks noGrp="1"/>
          </p:cNvSpPr>
          <p:nvPr>
            <p:ph type="sldNum" sz="quarter" idx="5"/>
          </p:nvPr>
        </p:nvSpPr>
        <p:spPr/>
        <p:txBody>
          <a:bodyPr/>
          <a:lstStyle/>
          <a:p>
            <a:pPr>
              <a:defRPr/>
            </a:pPr>
            <a:fld id="{1291A555-FE9F-854B-B91E-8421EBC1B40A}" type="slidenum">
              <a:rPr lang="en-US"/>
              <a:pPr>
                <a:defRPr/>
              </a:pPr>
              <a:t>14</a:t>
            </a:fld>
            <a:endParaRPr lang="en-US" dirty="0"/>
          </a:p>
        </p:txBody>
      </p:sp>
    </p:spTree>
    <p:extLst>
      <p:ext uri="{BB962C8B-B14F-4D97-AF65-F5344CB8AC3E}">
        <p14:creationId xmlns:p14="http://schemas.microsoft.com/office/powerpoint/2010/main" val="4266074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01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p>
        </p:txBody>
      </p:sp>
      <p:sp>
        <p:nvSpPr>
          <p:cNvPr id="4" name="Slide Number Placeholder 3"/>
          <p:cNvSpPr>
            <a:spLocks noGrp="1"/>
          </p:cNvSpPr>
          <p:nvPr>
            <p:ph type="sldNum" sz="quarter" idx="5"/>
          </p:nvPr>
        </p:nvSpPr>
        <p:spPr/>
        <p:txBody>
          <a:bodyPr/>
          <a:lstStyle/>
          <a:p>
            <a:pPr>
              <a:defRPr/>
            </a:pPr>
            <a:fld id="{1291A555-FE9F-854B-B91E-8421EBC1B40A}" type="slidenum">
              <a:rPr lang="en-US"/>
              <a:pPr>
                <a:defRPr/>
              </a:pPr>
              <a:t>16</a:t>
            </a:fld>
            <a:endParaRPr lang="en-US" dirty="0"/>
          </a:p>
        </p:txBody>
      </p:sp>
    </p:spTree>
    <p:extLst>
      <p:ext uri="{BB962C8B-B14F-4D97-AF65-F5344CB8AC3E}">
        <p14:creationId xmlns:p14="http://schemas.microsoft.com/office/powerpoint/2010/main" val="107201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01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p>
        </p:txBody>
      </p:sp>
      <p:sp>
        <p:nvSpPr>
          <p:cNvPr id="4" name="Slide Number Placeholder 3"/>
          <p:cNvSpPr>
            <a:spLocks noGrp="1"/>
          </p:cNvSpPr>
          <p:nvPr>
            <p:ph type="sldNum" sz="quarter" idx="5"/>
          </p:nvPr>
        </p:nvSpPr>
        <p:spPr/>
        <p:txBody>
          <a:bodyPr/>
          <a:lstStyle/>
          <a:p>
            <a:pPr>
              <a:defRPr/>
            </a:pPr>
            <a:fld id="{1291A555-FE9F-854B-B91E-8421EBC1B40A}" type="slidenum">
              <a:rPr lang="en-US"/>
              <a:pPr>
                <a:defRPr/>
              </a:pPr>
              <a:t>17</a:t>
            </a:fld>
            <a:endParaRPr lang="en-US" dirty="0"/>
          </a:p>
        </p:txBody>
      </p:sp>
    </p:spTree>
    <p:extLst>
      <p:ext uri="{BB962C8B-B14F-4D97-AF65-F5344CB8AC3E}">
        <p14:creationId xmlns:p14="http://schemas.microsoft.com/office/powerpoint/2010/main" val="1878903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01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p>
        </p:txBody>
      </p:sp>
      <p:sp>
        <p:nvSpPr>
          <p:cNvPr id="4" name="Slide Number Placeholder 3"/>
          <p:cNvSpPr>
            <a:spLocks noGrp="1"/>
          </p:cNvSpPr>
          <p:nvPr>
            <p:ph type="sldNum" sz="quarter" idx="5"/>
          </p:nvPr>
        </p:nvSpPr>
        <p:spPr/>
        <p:txBody>
          <a:bodyPr/>
          <a:lstStyle/>
          <a:p>
            <a:pPr>
              <a:defRPr/>
            </a:pPr>
            <a:fld id="{1291A555-FE9F-854B-B91E-8421EBC1B40A}" type="slidenum">
              <a:rPr lang="en-US"/>
              <a:pPr>
                <a:defRPr/>
              </a:pPr>
              <a:t>18</a:t>
            </a:fld>
            <a:endParaRPr lang="en-US" dirty="0"/>
          </a:p>
        </p:txBody>
      </p:sp>
    </p:spTree>
    <p:extLst>
      <p:ext uri="{BB962C8B-B14F-4D97-AF65-F5344CB8AC3E}">
        <p14:creationId xmlns:p14="http://schemas.microsoft.com/office/powerpoint/2010/main" val="3273105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01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p>
        </p:txBody>
      </p:sp>
      <p:sp>
        <p:nvSpPr>
          <p:cNvPr id="4" name="Slide Number Placeholder 3"/>
          <p:cNvSpPr>
            <a:spLocks noGrp="1"/>
          </p:cNvSpPr>
          <p:nvPr>
            <p:ph type="sldNum" sz="quarter" idx="5"/>
          </p:nvPr>
        </p:nvSpPr>
        <p:spPr/>
        <p:txBody>
          <a:bodyPr/>
          <a:lstStyle/>
          <a:p>
            <a:pPr>
              <a:defRPr/>
            </a:pPr>
            <a:fld id="{1291A555-FE9F-854B-B91E-8421EBC1B40A}" type="slidenum">
              <a:rPr lang="en-US"/>
              <a:pPr>
                <a:defRPr/>
              </a:pPr>
              <a:t>19</a:t>
            </a:fld>
            <a:endParaRPr lang="en-US" dirty="0"/>
          </a:p>
        </p:txBody>
      </p:sp>
    </p:spTree>
    <p:extLst>
      <p:ext uri="{BB962C8B-B14F-4D97-AF65-F5344CB8AC3E}">
        <p14:creationId xmlns:p14="http://schemas.microsoft.com/office/powerpoint/2010/main" val="4017030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01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p>
        </p:txBody>
      </p:sp>
      <p:sp>
        <p:nvSpPr>
          <p:cNvPr id="4" name="Slide Number Placeholder 3"/>
          <p:cNvSpPr>
            <a:spLocks noGrp="1"/>
          </p:cNvSpPr>
          <p:nvPr>
            <p:ph type="sldNum" sz="quarter" idx="5"/>
          </p:nvPr>
        </p:nvSpPr>
        <p:spPr/>
        <p:txBody>
          <a:bodyPr/>
          <a:lstStyle/>
          <a:p>
            <a:pPr>
              <a:defRPr/>
            </a:pPr>
            <a:fld id="{1291A555-FE9F-854B-B91E-8421EBC1B40A}" type="slidenum">
              <a:rPr lang="en-US"/>
              <a:pPr>
                <a:defRPr/>
              </a:pPr>
              <a:t>21</a:t>
            </a:fld>
            <a:endParaRPr lang="en-US" dirty="0"/>
          </a:p>
        </p:txBody>
      </p:sp>
    </p:spTree>
    <p:extLst>
      <p:ext uri="{BB962C8B-B14F-4D97-AF65-F5344CB8AC3E}">
        <p14:creationId xmlns:p14="http://schemas.microsoft.com/office/powerpoint/2010/main" val="2915963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68BAB725-A2D6-4FA6-8D7A-073E27D56A76}" type="datetimeFigureOut">
              <a:rPr lang="en-SG" smtClean="0"/>
              <a:t>28/9/2017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E632F3B-78D8-45A7-B8B2-15F669F38B53}" type="slidenum">
              <a:rPr lang="en-SG" smtClean="0"/>
              <a:t>‹#›</a:t>
            </a:fld>
            <a:endParaRPr lang="en-SG"/>
          </a:p>
        </p:txBody>
      </p:sp>
    </p:spTree>
    <p:extLst>
      <p:ext uri="{BB962C8B-B14F-4D97-AF65-F5344CB8AC3E}">
        <p14:creationId xmlns:p14="http://schemas.microsoft.com/office/powerpoint/2010/main" val="1445966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8BAB725-A2D6-4FA6-8D7A-073E27D56A76}" type="datetimeFigureOut">
              <a:rPr lang="en-SG" smtClean="0"/>
              <a:t>28/9/2017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E632F3B-78D8-45A7-B8B2-15F669F38B53}" type="slidenum">
              <a:rPr lang="en-SG" smtClean="0"/>
              <a:t>‹#›</a:t>
            </a:fld>
            <a:endParaRPr lang="en-SG"/>
          </a:p>
        </p:txBody>
      </p:sp>
    </p:spTree>
    <p:extLst>
      <p:ext uri="{BB962C8B-B14F-4D97-AF65-F5344CB8AC3E}">
        <p14:creationId xmlns:p14="http://schemas.microsoft.com/office/powerpoint/2010/main" val="1170028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8BAB725-A2D6-4FA6-8D7A-073E27D56A76}" type="datetimeFigureOut">
              <a:rPr lang="en-SG" smtClean="0"/>
              <a:t>28/9/2017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E632F3B-78D8-45A7-B8B2-15F669F38B53}" type="slidenum">
              <a:rPr lang="en-SG" smtClean="0"/>
              <a:t>‹#›</a:t>
            </a:fld>
            <a:endParaRPr lang="en-SG"/>
          </a:p>
        </p:txBody>
      </p:sp>
    </p:spTree>
    <p:extLst>
      <p:ext uri="{BB962C8B-B14F-4D97-AF65-F5344CB8AC3E}">
        <p14:creationId xmlns:p14="http://schemas.microsoft.com/office/powerpoint/2010/main" val="1876171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8BAB725-A2D6-4FA6-8D7A-073E27D56A76}" type="datetimeFigureOut">
              <a:rPr lang="en-SG" smtClean="0"/>
              <a:t>28/9/2017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E632F3B-78D8-45A7-B8B2-15F669F38B53}" type="slidenum">
              <a:rPr lang="en-SG" smtClean="0"/>
              <a:t>‹#›</a:t>
            </a:fld>
            <a:endParaRPr lang="en-SG"/>
          </a:p>
        </p:txBody>
      </p:sp>
    </p:spTree>
    <p:extLst>
      <p:ext uri="{BB962C8B-B14F-4D97-AF65-F5344CB8AC3E}">
        <p14:creationId xmlns:p14="http://schemas.microsoft.com/office/powerpoint/2010/main" val="20907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BAB725-A2D6-4FA6-8D7A-073E27D56A76}" type="datetimeFigureOut">
              <a:rPr lang="en-SG" smtClean="0"/>
              <a:t>28/9/2017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E632F3B-78D8-45A7-B8B2-15F669F38B53}" type="slidenum">
              <a:rPr lang="en-SG" smtClean="0"/>
              <a:t>‹#›</a:t>
            </a:fld>
            <a:endParaRPr lang="en-SG"/>
          </a:p>
        </p:txBody>
      </p:sp>
    </p:spTree>
    <p:extLst>
      <p:ext uri="{BB962C8B-B14F-4D97-AF65-F5344CB8AC3E}">
        <p14:creationId xmlns:p14="http://schemas.microsoft.com/office/powerpoint/2010/main" val="236251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68BAB725-A2D6-4FA6-8D7A-073E27D56A76}" type="datetimeFigureOut">
              <a:rPr lang="en-SG" smtClean="0"/>
              <a:t>28/9/2017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E632F3B-78D8-45A7-B8B2-15F669F38B53}" type="slidenum">
              <a:rPr lang="en-SG" smtClean="0"/>
              <a:t>‹#›</a:t>
            </a:fld>
            <a:endParaRPr lang="en-SG"/>
          </a:p>
        </p:txBody>
      </p:sp>
    </p:spTree>
    <p:extLst>
      <p:ext uri="{BB962C8B-B14F-4D97-AF65-F5344CB8AC3E}">
        <p14:creationId xmlns:p14="http://schemas.microsoft.com/office/powerpoint/2010/main" val="3203571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68BAB725-A2D6-4FA6-8D7A-073E27D56A76}" type="datetimeFigureOut">
              <a:rPr lang="en-SG" smtClean="0"/>
              <a:t>28/9/2017</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E632F3B-78D8-45A7-B8B2-15F669F38B53}" type="slidenum">
              <a:rPr lang="en-SG" smtClean="0"/>
              <a:t>‹#›</a:t>
            </a:fld>
            <a:endParaRPr lang="en-SG"/>
          </a:p>
        </p:txBody>
      </p:sp>
    </p:spTree>
    <p:extLst>
      <p:ext uri="{BB962C8B-B14F-4D97-AF65-F5344CB8AC3E}">
        <p14:creationId xmlns:p14="http://schemas.microsoft.com/office/powerpoint/2010/main" val="2051369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68BAB725-A2D6-4FA6-8D7A-073E27D56A76}" type="datetimeFigureOut">
              <a:rPr lang="en-SG" smtClean="0"/>
              <a:t>28/9/2017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E632F3B-78D8-45A7-B8B2-15F669F38B53}" type="slidenum">
              <a:rPr lang="en-SG" smtClean="0"/>
              <a:t>‹#›</a:t>
            </a:fld>
            <a:endParaRPr lang="en-SG"/>
          </a:p>
        </p:txBody>
      </p:sp>
    </p:spTree>
    <p:extLst>
      <p:ext uri="{BB962C8B-B14F-4D97-AF65-F5344CB8AC3E}">
        <p14:creationId xmlns:p14="http://schemas.microsoft.com/office/powerpoint/2010/main" val="2835612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BAB725-A2D6-4FA6-8D7A-073E27D56A76}" type="datetimeFigureOut">
              <a:rPr lang="en-SG" smtClean="0"/>
              <a:t>28/9/2017</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E632F3B-78D8-45A7-B8B2-15F669F38B53}" type="slidenum">
              <a:rPr lang="en-SG" smtClean="0"/>
              <a:t>‹#›</a:t>
            </a:fld>
            <a:endParaRPr lang="en-SG"/>
          </a:p>
        </p:txBody>
      </p:sp>
    </p:spTree>
    <p:extLst>
      <p:ext uri="{BB962C8B-B14F-4D97-AF65-F5344CB8AC3E}">
        <p14:creationId xmlns:p14="http://schemas.microsoft.com/office/powerpoint/2010/main" val="99983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8BAB725-A2D6-4FA6-8D7A-073E27D56A76}" type="datetimeFigureOut">
              <a:rPr lang="en-SG" smtClean="0"/>
              <a:t>28/9/2017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E632F3B-78D8-45A7-B8B2-15F669F38B53}" type="slidenum">
              <a:rPr lang="en-SG" smtClean="0"/>
              <a:t>‹#›</a:t>
            </a:fld>
            <a:endParaRPr lang="en-SG"/>
          </a:p>
        </p:txBody>
      </p:sp>
    </p:spTree>
    <p:extLst>
      <p:ext uri="{BB962C8B-B14F-4D97-AF65-F5344CB8AC3E}">
        <p14:creationId xmlns:p14="http://schemas.microsoft.com/office/powerpoint/2010/main" val="3491816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8BAB725-A2D6-4FA6-8D7A-073E27D56A76}" type="datetimeFigureOut">
              <a:rPr lang="en-SG" smtClean="0"/>
              <a:t>28/9/2017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E632F3B-78D8-45A7-B8B2-15F669F38B53}" type="slidenum">
              <a:rPr lang="en-SG" smtClean="0"/>
              <a:t>‹#›</a:t>
            </a:fld>
            <a:endParaRPr lang="en-SG"/>
          </a:p>
        </p:txBody>
      </p:sp>
    </p:spTree>
    <p:extLst>
      <p:ext uri="{BB962C8B-B14F-4D97-AF65-F5344CB8AC3E}">
        <p14:creationId xmlns:p14="http://schemas.microsoft.com/office/powerpoint/2010/main" val="911235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BAB725-A2D6-4FA6-8D7A-073E27D56A76}" type="datetimeFigureOut">
              <a:rPr lang="en-SG" smtClean="0"/>
              <a:t>28/9/2017</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632F3B-78D8-45A7-B8B2-15F669F38B53}" type="slidenum">
              <a:rPr lang="en-SG" smtClean="0"/>
              <a:t>‹#›</a:t>
            </a:fld>
            <a:endParaRPr lang="en-SG"/>
          </a:p>
        </p:txBody>
      </p:sp>
    </p:spTree>
    <p:extLst>
      <p:ext uri="{BB962C8B-B14F-4D97-AF65-F5344CB8AC3E}">
        <p14:creationId xmlns:p14="http://schemas.microsoft.com/office/powerpoint/2010/main" val="2099174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slide" Target="slide1.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login.live.com/"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slide" Target="slide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1.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slide" Target="slide3.xml"/></Relationships>
</file>

<file path=ppt/slides/_rels/slide24.xml.rels><?xml version="1.0" encoding="UTF-8" standalone="yes"?>
<Relationships xmlns="http://schemas.openxmlformats.org/package/2006/relationships"><Relationship Id="rId3" Type="http://schemas.openxmlformats.org/officeDocument/2006/relationships/hyperlink" Target="https://support.office.com/en-us/article/OneDrive-training-1f608184-b7e6-43ca-8753-2ff679203132?ui=en-US&amp;rs=en-US&amp;ad=US#ID0ECBAAA=OneDrive_for_Business" TargetMode="External"/><Relationship Id="rId2" Type="http://schemas.openxmlformats.org/officeDocument/2006/relationships/hyperlink" Target="https://support.office.com/en-us/article/Use-OneDrive-on-iOS-08d5c5b2-ccc6-40eb-a244-fe3597a3c247" TargetMode="External"/><Relationship Id="rId1" Type="http://schemas.openxmlformats.org/officeDocument/2006/relationships/slideLayout" Target="../slideLayouts/slideLayout6.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12.xml"/><Relationship Id="rId18" Type="http://schemas.openxmlformats.org/officeDocument/2006/relationships/image" Target="../media/image8.png"/><Relationship Id="rId26" Type="http://schemas.openxmlformats.org/officeDocument/2006/relationships/slide" Target="slide15.xml"/><Relationship Id="rId3" Type="http://schemas.openxmlformats.org/officeDocument/2006/relationships/slide" Target="slide5.xml"/><Relationship Id="rId21" Type="http://schemas.openxmlformats.org/officeDocument/2006/relationships/image" Target="../media/image11.png"/><Relationship Id="rId7" Type="http://schemas.openxmlformats.org/officeDocument/2006/relationships/image" Target="../media/image2.png"/><Relationship Id="rId12" Type="http://schemas.openxmlformats.org/officeDocument/2006/relationships/image" Target="../media/image6.png"/><Relationship Id="rId17" Type="http://schemas.openxmlformats.org/officeDocument/2006/relationships/slide" Target="slide20.xml"/><Relationship Id="rId25" Type="http://schemas.openxmlformats.org/officeDocument/2006/relationships/slide" Target="slide11.xml"/><Relationship Id="rId2" Type="http://schemas.openxmlformats.org/officeDocument/2006/relationships/slide" Target="slide16.xml"/><Relationship Id="rId16" Type="http://schemas.openxmlformats.org/officeDocument/2006/relationships/hyperlink" Target="https://login.live.com/login.srf?lw=1" TargetMode="External"/><Relationship Id="rId20"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slide" Target="slide9.xml"/><Relationship Id="rId11" Type="http://schemas.openxmlformats.org/officeDocument/2006/relationships/image" Target="../media/image5.png"/><Relationship Id="rId24" Type="http://schemas.openxmlformats.org/officeDocument/2006/relationships/slide" Target="slide4.xml"/><Relationship Id="rId5" Type="http://schemas.openxmlformats.org/officeDocument/2006/relationships/slide" Target="slide7.xml"/><Relationship Id="rId15" Type="http://schemas.openxmlformats.org/officeDocument/2006/relationships/image" Target="../media/image7.png"/><Relationship Id="rId23" Type="http://schemas.openxmlformats.org/officeDocument/2006/relationships/image" Target="../media/image13.png"/><Relationship Id="rId10" Type="http://schemas.openxmlformats.org/officeDocument/2006/relationships/image" Target="../media/image4.png"/><Relationship Id="rId19" Type="http://schemas.openxmlformats.org/officeDocument/2006/relationships/image" Target="../media/image9.png"/><Relationship Id="rId4" Type="http://schemas.openxmlformats.org/officeDocument/2006/relationships/hyperlink" Target="http://portal.office.com/" TargetMode="External"/><Relationship Id="rId9" Type="http://schemas.openxmlformats.org/officeDocument/2006/relationships/image" Target="../media/image3.png"/><Relationship Id="rId14" Type="http://schemas.openxmlformats.org/officeDocument/2006/relationships/slide" Target="slide14.xml"/><Relationship Id="rId22"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hyperlink" Target="http://portal.office.com/" TargetMode="Externa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468525" y="0"/>
            <a:ext cx="12660525" cy="7200900"/>
          </a:xfrm>
          <a:prstGeom prst="rect">
            <a:avLst/>
          </a:prstGeom>
        </p:spPr>
      </p:pic>
    </p:spTree>
    <p:extLst>
      <p:ext uri="{BB962C8B-B14F-4D97-AF65-F5344CB8AC3E}">
        <p14:creationId xmlns:p14="http://schemas.microsoft.com/office/powerpoint/2010/main" val="2198902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8400581" y="1572274"/>
            <a:ext cx="2697877" cy="4927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Picture 20"/>
          <p:cNvPicPr>
            <a:picLocks noChangeAspect="1"/>
          </p:cNvPicPr>
          <p:nvPr/>
        </p:nvPicPr>
        <p:blipFill>
          <a:blip r:embed="rId2"/>
          <a:stretch>
            <a:fillRect/>
          </a:stretch>
        </p:blipFill>
        <p:spPr>
          <a:xfrm>
            <a:off x="4731617" y="1545578"/>
            <a:ext cx="2697877" cy="4927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2"/>
          <a:stretch>
            <a:fillRect/>
          </a:stretch>
        </p:blipFill>
        <p:spPr>
          <a:xfrm>
            <a:off x="1113519" y="1545579"/>
            <a:ext cx="2697877" cy="4927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3" name="Rectangle 22"/>
          <p:cNvSpPr/>
          <p:nvPr/>
        </p:nvSpPr>
        <p:spPr>
          <a:xfrm>
            <a:off x="2201937" y="2909337"/>
            <a:ext cx="2604408" cy="488814"/>
          </a:xfrm>
          <a:prstGeom prst="rect">
            <a:avLst/>
          </a:prstGeom>
          <a:solidFill>
            <a:schemeClr val="bg1">
              <a:lumMod val="8500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Find your files in the cloud, here:</a:t>
            </a:r>
          </a:p>
        </p:txBody>
      </p:sp>
      <p:cxnSp>
        <p:nvCxnSpPr>
          <p:cNvPr id="24" name="Straight Arrow Connector 23"/>
          <p:cNvCxnSpPr>
            <a:stCxn id="23" idx="2"/>
          </p:cNvCxnSpPr>
          <p:nvPr/>
        </p:nvCxnSpPr>
        <p:spPr>
          <a:xfrm flipH="1">
            <a:off x="2717800" y="3398151"/>
            <a:ext cx="786341" cy="55028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3" idx="2"/>
          </p:cNvCxnSpPr>
          <p:nvPr/>
        </p:nvCxnSpPr>
        <p:spPr>
          <a:xfrm>
            <a:off x="3504141" y="3398151"/>
            <a:ext cx="1145479" cy="46138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528566" y="5190667"/>
            <a:ext cx="2604408" cy="488814"/>
          </a:xfrm>
          <a:prstGeom prst="rect">
            <a:avLst/>
          </a:prstGeom>
          <a:solidFill>
            <a:schemeClr val="bg1">
              <a:lumMod val="8500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Click this to see recent files</a:t>
            </a:r>
          </a:p>
        </p:txBody>
      </p:sp>
      <p:cxnSp>
        <p:nvCxnSpPr>
          <p:cNvPr id="31" name="Straight Arrow Connector 30"/>
          <p:cNvCxnSpPr>
            <a:stCxn id="30" idx="2"/>
          </p:cNvCxnSpPr>
          <p:nvPr/>
        </p:nvCxnSpPr>
        <p:spPr>
          <a:xfrm flipH="1">
            <a:off x="5575300" y="5679481"/>
            <a:ext cx="255470" cy="47875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118472" y="1097422"/>
            <a:ext cx="2604408" cy="488814"/>
          </a:xfrm>
          <a:prstGeom prst="rect">
            <a:avLst/>
          </a:prstGeom>
          <a:solidFill>
            <a:schemeClr val="bg1">
              <a:lumMod val="8500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Click on search to search for your files</a:t>
            </a:r>
          </a:p>
        </p:txBody>
      </p:sp>
      <p:cxnSp>
        <p:nvCxnSpPr>
          <p:cNvPr id="34" name="Straight Arrow Connector 33"/>
          <p:cNvCxnSpPr>
            <a:stCxn id="33" idx="2"/>
          </p:cNvCxnSpPr>
          <p:nvPr/>
        </p:nvCxnSpPr>
        <p:spPr>
          <a:xfrm flipH="1">
            <a:off x="7242147" y="1586236"/>
            <a:ext cx="178529" cy="2842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253472" y="1097422"/>
            <a:ext cx="2604408" cy="488814"/>
          </a:xfrm>
          <a:prstGeom prst="rect">
            <a:avLst/>
          </a:prstGeom>
          <a:solidFill>
            <a:schemeClr val="bg1">
              <a:lumMod val="8500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Click this to create a new Office document</a:t>
            </a:r>
          </a:p>
        </p:txBody>
      </p:sp>
      <p:cxnSp>
        <p:nvCxnSpPr>
          <p:cNvPr id="36" name="Straight Arrow Connector 35"/>
          <p:cNvCxnSpPr>
            <a:stCxn id="35" idx="2"/>
          </p:cNvCxnSpPr>
          <p:nvPr/>
        </p:nvCxnSpPr>
        <p:spPr>
          <a:xfrm flipH="1">
            <a:off x="3265333" y="1586236"/>
            <a:ext cx="290343" cy="2842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387904" y="5190667"/>
            <a:ext cx="2604408" cy="488814"/>
          </a:xfrm>
          <a:prstGeom prst="rect">
            <a:avLst/>
          </a:prstGeom>
          <a:solidFill>
            <a:schemeClr val="bg1">
              <a:lumMod val="8500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Click to see files stored in any of the groups you are part of</a:t>
            </a:r>
          </a:p>
        </p:txBody>
      </p:sp>
      <p:cxnSp>
        <p:nvCxnSpPr>
          <p:cNvPr id="38" name="Straight Arrow Connector 37"/>
          <p:cNvCxnSpPr>
            <a:stCxn id="37" idx="2"/>
          </p:cNvCxnSpPr>
          <p:nvPr/>
        </p:nvCxnSpPr>
        <p:spPr>
          <a:xfrm flipH="1">
            <a:off x="2434638" y="5679481"/>
            <a:ext cx="255470" cy="47875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9587592" y="5249992"/>
            <a:ext cx="2604408" cy="488814"/>
          </a:xfrm>
          <a:prstGeom prst="rect">
            <a:avLst/>
          </a:prstGeom>
          <a:solidFill>
            <a:schemeClr val="bg1">
              <a:lumMod val="8500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Click this to check your profile</a:t>
            </a:r>
          </a:p>
        </p:txBody>
      </p:sp>
      <p:cxnSp>
        <p:nvCxnSpPr>
          <p:cNvPr id="40" name="Straight Arrow Connector 39"/>
          <p:cNvCxnSpPr>
            <a:stCxn id="39" idx="2"/>
          </p:cNvCxnSpPr>
          <p:nvPr/>
        </p:nvCxnSpPr>
        <p:spPr>
          <a:xfrm>
            <a:off x="10889796" y="5738806"/>
            <a:ext cx="0" cy="4194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itle 1"/>
          <p:cNvSpPr>
            <a:spLocks noGrp="1"/>
          </p:cNvSpPr>
          <p:nvPr>
            <p:ph type="title"/>
          </p:nvPr>
        </p:nvSpPr>
        <p:spPr>
          <a:xfrm>
            <a:off x="0" y="1"/>
            <a:ext cx="10515600" cy="1057024"/>
          </a:xfrm>
        </p:spPr>
        <p:txBody>
          <a:bodyPr>
            <a:normAutofit/>
          </a:bodyPr>
          <a:lstStyle/>
          <a:p>
            <a:r>
              <a:rPr lang="en-SG" sz="6000" b="1" dirty="0">
                <a:highlight>
                  <a:srgbClr val="0000FF"/>
                </a:highlight>
              </a:rPr>
              <a:t>1.3b Via Mobile App</a:t>
            </a:r>
          </a:p>
        </p:txBody>
      </p:sp>
      <p:sp>
        <p:nvSpPr>
          <p:cNvPr id="20" name="Rectangle 19">
            <a:hlinkClick r:id="rId3" action="ppaction://hlinksldjump"/>
          </p:cNvPr>
          <p:cNvSpPr/>
          <p:nvPr/>
        </p:nvSpPr>
        <p:spPr>
          <a:xfrm>
            <a:off x="10132985" y="6268018"/>
            <a:ext cx="2026763" cy="5561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Back to Main Menu</a:t>
            </a:r>
          </a:p>
        </p:txBody>
      </p:sp>
    </p:spTree>
    <p:extLst>
      <p:ext uri="{BB962C8B-B14F-4D97-AF65-F5344CB8AC3E}">
        <p14:creationId xmlns:p14="http://schemas.microsoft.com/office/powerpoint/2010/main" val="1645966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dirty="0"/>
              <a:t>Saving Files/Folders (3 Options)</a:t>
            </a:r>
          </a:p>
        </p:txBody>
      </p:sp>
      <p:sp>
        <p:nvSpPr>
          <p:cNvPr id="5" name="Text Placeholder 4"/>
          <p:cNvSpPr>
            <a:spLocks noGrp="1"/>
          </p:cNvSpPr>
          <p:nvPr>
            <p:ph type="body" idx="1"/>
          </p:nvPr>
        </p:nvSpPr>
        <p:spPr/>
        <p:txBody>
          <a:bodyPr/>
          <a:lstStyle/>
          <a:p>
            <a:endParaRPr lang="en-SG" dirty="0"/>
          </a:p>
        </p:txBody>
      </p:sp>
      <p:sp>
        <p:nvSpPr>
          <p:cNvPr id="6" name="TextBox 5"/>
          <p:cNvSpPr txBox="1"/>
          <p:nvPr/>
        </p:nvSpPr>
        <p:spPr>
          <a:xfrm>
            <a:off x="4731026" y="543339"/>
            <a:ext cx="2425148" cy="1200329"/>
          </a:xfrm>
          <a:prstGeom prst="rect">
            <a:avLst/>
          </a:prstGeom>
          <a:noFill/>
        </p:spPr>
        <p:txBody>
          <a:bodyPr wrap="square" rtlCol="0">
            <a:spAutoFit/>
          </a:bodyPr>
          <a:lstStyle/>
          <a:p>
            <a:pPr algn="ctr"/>
            <a:r>
              <a:rPr lang="en-US" sz="7200" b="1" dirty="0"/>
              <a:t>2</a:t>
            </a:r>
          </a:p>
        </p:txBody>
      </p:sp>
      <p:sp>
        <p:nvSpPr>
          <p:cNvPr id="7" name="Rectangle 6">
            <a:hlinkClick r:id="rId2" action="ppaction://hlinksldjump"/>
          </p:cNvPr>
          <p:cNvSpPr/>
          <p:nvPr/>
        </p:nvSpPr>
        <p:spPr>
          <a:xfrm>
            <a:off x="10132985" y="6268018"/>
            <a:ext cx="2026763" cy="5561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Back to Main Menu</a:t>
            </a:r>
          </a:p>
        </p:txBody>
      </p:sp>
    </p:spTree>
    <p:extLst>
      <p:ext uri="{BB962C8B-B14F-4D97-AF65-F5344CB8AC3E}">
        <p14:creationId xmlns:p14="http://schemas.microsoft.com/office/powerpoint/2010/main" val="3357349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2968486" y="1697315"/>
            <a:ext cx="8190840" cy="4233863"/>
          </a:xfrm>
          <a:prstGeom prst="rect">
            <a:avLst/>
          </a:prstGeom>
        </p:spPr>
      </p:pic>
      <p:sp>
        <p:nvSpPr>
          <p:cNvPr id="59394" name="Title 2"/>
          <p:cNvSpPr>
            <a:spLocks noGrp="1"/>
          </p:cNvSpPr>
          <p:nvPr>
            <p:ph type="title"/>
          </p:nvPr>
        </p:nvSpPr>
        <p:spPr>
          <a:xfrm>
            <a:off x="0" y="34913"/>
            <a:ext cx="12483548" cy="1325563"/>
          </a:xfrm>
        </p:spPr>
        <p:txBody>
          <a:bodyPr>
            <a:noAutofit/>
          </a:bodyPr>
          <a:lstStyle/>
          <a:p>
            <a:r>
              <a:rPr lang="en-US" sz="5400" dirty="0">
                <a:highlight>
                  <a:srgbClr val="0000FF"/>
                </a:highlight>
              </a:rPr>
              <a:t>2.1. Save files using the O365 web portal</a:t>
            </a:r>
          </a:p>
        </p:txBody>
      </p:sp>
      <p:sp>
        <p:nvSpPr>
          <p:cNvPr id="2" name="TextBox 1"/>
          <p:cNvSpPr txBox="1"/>
          <p:nvPr/>
        </p:nvSpPr>
        <p:spPr>
          <a:xfrm>
            <a:off x="0" y="1484467"/>
            <a:ext cx="3022838" cy="3785652"/>
          </a:xfrm>
          <a:prstGeom prst="rect">
            <a:avLst/>
          </a:prstGeom>
          <a:noFill/>
        </p:spPr>
        <p:txBody>
          <a:bodyPr wrap="square" rtlCol="0">
            <a:spAutoFit/>
          </a:bodyPr>
          <a:lstStyle/>
          <a:p>
            <a:r>
              <a:rPr lang="en-SG" sz="2400" dirty="0"/>
              <a:t>To save files into your OneDrive, you can either </a:t>
            </a:r>
            <a:r>
              <a:rPr lang="en-SG" sz="2400" b="1" u="sng" dirty="0"/>
              <a:t>click on the upload button </a:t>
            </a:r>
            <a:r>
              <a:rPr lang="en-SG" sz="2400" dirty="0"/>
              <a:t>and select the files you want to upload, or just </a:t>
            </a:r>
            <a:r>
              <a:rPr lang="en-SG" sz="2400" b="1" u="sng" dirty="0"/>
              <a:t>drag the file/folder </a:t>
            </a:r>
            <a:r>
              <a:rPr lang="en-SG" sz="2400" b="1" dirty="0"/>
              <a:t>you want to upload into the OneDrive body</a:t>
            </a:r>
            <a:r>
              <a:rPr lang="en-SG" sz="2400" dirty="0"/>
              <a:t>.</a:t>
            </a:r>
          </a:p>
        </p:txBody>
      </p:sp>
      <p:cxnSp>
        <p:nvCxnSpPr>
          <p:cNvPr id="8" name="Straight Arrow Connector 7"/>
          <p:cNvCxnSpPr/>
          <p:nvPr/>
        </p:nvCxnSpPr>
        <p:spPr>
          <a:xfrm flipV="1">
            <a:off x="2924869" y="2282972"/>
            <a:ext cx="2373806" cy="36939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924869" y="2670532"/>
            <a:ext cx="3033870" cy="128379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hlinkClick r:id="rId4" action="ppaction://hlinksldjump"/>
          </p:cNvPr>
          <p:cNvSpPr/>
          <p:nvPr/>
        </p:nvSpPr>
        <p:spPr>
          <a:xfrm>
            <a:off x="10132985" y="6268018"/>
            <a:ext cx="2026763" cy="5561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Back to Main Menu</a:t>
            </a:r>
          </a:p>
        </p:txBody>
      </p:sp>
      <p:sp>
        <p:nvSpPr>
          <p:cNvPr id="4" name="Rectangle 3"/>
          <p:cNvSpPr/>
          <p:nvPr/>
        </p:nvSpPr>
        <p:spPr>
          <a:xfrm>
            <a:off x="66264" y="5129881"/>
            <a:ext cx="2814663" cy="1754326"/>
          </a:xfrm>
          <a:prstGeom prst="rect">
            <a:avLst/>
          </a:prstGeom>
        </p:spPr>
        <p:txBody>
          <a:bodyPr wrap="square">
            <a:spAutoFit/>
          </a:bodyPr>
          <a:lstStyle/>
          <a:p>
            <a:r>
              <a:rPr lang="en-US" b="1" dirty="0">
                <a:highlight>
                  <a:srgbClr val="FFFF00"/>
                </a:highlight>
              </a:rPr>
              <a:t>NB: </a:t>
            </a:r>
            <a:r>
              <a:rPr lang="en-US" dirty="0">
                <a:highlight>
                  <a:srgbClr val="FFFF00"/>
                </a:highlight>
              </a:rPr>
              <a:t>Internet Explorer allows ONLY Files upload but not folders while Google Chrome allows BOTH Folders and Files upload options</a:t>
            </a:r>
            <a:endParaRPr lang="en-US" b="1" dirty="0">
              <a:highlight>
                <a:srgbClr val="FFFF00"/>
              </a:highlight>
            </a:endParaRPr>
          </a:p>
        </p:txBody>
      </p:sp>
    </p:spTree>
    <p:extLst>
      <p:ext uri="{BB962C8B-B14F-4D97-AF65-F5344CB8AC3E}">
        <p14:creationId xmlns:p14="http://schemas.microsoft.com/office/powerpoint/2010/main" val="2522587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2"/>
          <p:cNvSpPr>
            <a:spLocks noGrp="1"/>
          </p:cNvSpPr>
          <p:nvPr>
            <p:ph type="title"/>
          </p:nvPr>
        </p:nvSpPr>
        <p:spPr>
          <a:xfrm>
            <a:off x="0" y="34913"/>
            <a:ext cx="10515600" cy="1038513"/>
          </a:xfrm>
        </p:spPr>
        <p:txBody>
          <a:bodyPr>
            <a:normAutofit/>
          </a:bodyPr>
          <a:lstStyle/>
          <a:p>
            <a:r>
              <a:rPr lang="en-US" sz="6000" dirty="0">
                <a:highlight>
                  <a:srgbClr val="0000FF"/>
                </a:highlight>
              </a:rPr>
              <a:t>2.2 Save files using your PC</a:t>
            </a:r>
          </a:p>
        </p:txBody>
      </p:sp>
      <p:sp>
        <p:nvSpPr>
          <p:cNvPr id="7" name="Rectangle 6">
            <a:hlinkClick r:id="rId3" action="ppaction://hlinksldjump"/>
          </p:cNvPr>
          <p:cNvSpPr/>
          <p:nvPr/>
        </p:nvSpPr>
        <p:spPr>
          <a:xfrm>
            <a:off x="10132985" y="6268018"/>
            <a:ext cx="2026763" cy="5561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Back to Main Menu</a:t>
            </a:r>
          </a:p>
        </p:txBody>
      </p:sp>
      <p:sp>
        <p:nvSpPr>
          <p:cNvPr id="2" name="TextBox 1"/>
          <p:cNvSpPr txBox="1"/>
          <p:nvPr/>
        </p:nvSpPr>
        <p:spPr>
          <a:xfrm>
            <a:off x="119271" y="1208856"/>
            <a:ext cx="6082711" cy="5262979"/>
          </a:xfrm>
          <a:prstGeom prst="rect">
            <a:avLst/>
          </a:prstGeom>
          <a:noFill/>
        </p:spPr>
        <p:txBody>
          <a:bodyPr wrap="square" rtlCol="0">
            <a:spAutoFit/>
          </a:bodyPr>
          <a:lstStyle/>
          <a:p>
            <a:pPr marL="457200" indent="-457200">
              <a:buFont typeface="Arial" panose="020B0604020202020204" pitchFamily="34" charset="0"/>
              <a:buChar char="•"/>
            </a:pPr>
            <a:r>
              <a:rPr lang="en-SG" sz="2800" dirty="0"/>
              <a:t>Saving files is as easy as dragging and </a:t>
            </a:r>
            <a:r>
              <a:rPr lang="en-SG" sz="2800" b="1" dirty="0"/>
              <a:t>dropping your files into the OneDrive folder </a:t>
            </a:r>
            <a:r>
              <a:rPr lang="en-SG" sz="2800" dirty="0"/>
              <a:t>synchronized to your PC! </a:t>
            </a:r>
            <a:r>
              <a:rPr lang="en-SG" sz="2800" b="1" dirty="0"/>
              <a:t>Or</a:t>
            </a:r>
            <a:r>
              <a:rPr lang="en-SG" sz="2800" dirty="0"/>
              <a:t> copy (if from somewhere) and paste </a:t>
            </a:r>
            <a:r>
              <a:rPr lang="en-SG" sz="2800" b="1" dirty="0"/>
              <a:t>Or</a:t>
            </a:r>
          </a:p>
          <a:p>
            <a:pPr marL="457200" indent="-457200">
              <a:buFont typeface="Arial" panose="020B0604020202020204" pitchFamily="34" charset="0"/>
              <a:buChar char="•"/>
            </a:pPr>
            <a:r>
              <a:rPr lang="en-SG" sz="2800" dirty="0"/>
              <a:t>As normal save, from your file &gt; Save &gt;choose either </a:t>
            </a:r>
            <a:r>
              <a:rPr lang="en-SG" sz="2800" b="1" dirty="0"/>
              <a:t>Browse </a:t>
            </a:r>
            <a:r>
              <a:rPr lang="en-SG" sz="2800" dirty="0"/>
              <a:t>or </a:t>
            </a:r>
            <a:r>
              <a:rPr lang="en-SG" sz="2800" b="1" dirty="0"/>
              <a:t>This PC </a:t>
            </a:r>
            <a:r>
              <a:rPr lang="en-SG" sz="2800" dirty="0"/>
              <a:t>&gt; </a:t>
            </a:r>
            <a:r>
              <a:rPr lang="en-SG" sz="2800" b="1" dirty="0"/>
              <a:t>OneDrive folder</a:t>
            </a:r>
            <a:r>
              <a:rPr lang="en-SG" sz="2800" dirty="0"/>
              <a:t> &gt; folder of preference </a:t>
            </a:r>
          </a:p>
          <a:p>
            <a:endParaRPr lang="en-SG" sz="2800" dirty="0"/>
          </a:p>
          <a:p>
            <a:endParaRPr lang="en-SG" sz="2800" dirty="0"/>
          </a:p>
          <a:p>
            <a:endParaRPr lang="en-SG" sz="2800" dirty="0"/>
          </a:p>
        </p:txBody>
      </p:sp>
      <p:grpSp>
        <p:nvGrpSpPr>
          <p:cNvPr id="11" name="Group 10"/>
          <p:cNvGrpSpPr/>
          <p:nvPr/>
        </p:nvGrpSpPr>
        <p:grpSpPr>
          <a:xfrm>
            <a:off x="700397" y="5006586"/>
            <a:ext cx="2656503" cy="624532"/>
            <a:chOff x="6548964" y="2456700"/>
            <a:chExt cx="3323779" cy="1232230"/>
          </a:xfrm>
        </p:grpSpPr>
        <p:pic>
          <p:nvPicPr>
            <p:cNvPr id="12" name="Picture 2" descr="Image result for onedrive file status icon"/>
            <p:cNvPicPr>
              <a:picLocks noChangeAspect="1" noChangeArrowheads="1"/>
            </p:cNvPicPr>
            <p:nvPr/>
          </p:nvPicPr>
          <p:blipFill rotWithShape="1">
            <a:blip r:embed="rId4">
              <a:extLst>
                <a:ext uri="{28A0092B-C50C-407E-A947-70E740481C1C}">
                  <a14:useLocalDpi xmlns:a14="http://schemas.microsoft.com/office/drawing/2010/main" val="0"/>
                </a:ext>
              </a:extLst>
            </a:blip>
            <a:srcRect r="50406" b="1371"/>
            <a:stretch/>
          </p:blipFill>
          <p:spPr bwMode="auto">
            <a:xfrm>
              <a:off x="6548964" y="2474549"/>
              <a:ext cx="2272176" cy="1183696"/>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8821140" y="2456700"/>
              <a:ext cx="1051603" cy="1232230"/>
              <a:chOff x="4318195" y="4115445"/>
              <a:chExt cx="1051603" cy="1232230"/>
            </a:xfrm>
          </p:grpSpPr>
          <p:pic>
            <p:nvPicPr>
              <p:cNvPr id="14" name="Picture 2" descr="Image result for onedrive file status icon"/>
              <p:cNvPicPr>
                <a:picLocks noChangeAspect="1" noChangeArrowheads="1"/>
              </p:cNvPicPr>
              <p:nvPr/>
            </p:nvPicPr>
            <p:blipFill rotWithShape="1">
              <a:blip r:embed="rId4">
                <a:extLst>
                  <a:ext uri="{28A0092B-C50C-407E-A947-70E740481C1C}">
                    <a14:useLocalDpi xmlns:a14="http://schemas.microsoft.com/office/drawing/2010/main" val="0"/>
                  </a:ext>
                </a:extLst>
              </a:blip>
              <a:srcRect r="77047" b="1619"/>
              <a:stretch/>
            </p:blipFill>
            <p:spPr bwMode="auto">
              <a:xfrm>
                <a:off x="4318195" y="4115445"/>
                <a:ext cx="1051603" cy="118071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5"/>
              <a:stretch>
                <a:fillRect/>
              </a:stretch>
            </p:blipFill>
            <p:spPr>
              <a:xfrm>
                <a:off x="4495896" y="4897256"/>
                <a:ext cx="200987" cy="217066"/>
              </a:xfrm>
              <a:prstGeom prst="rect">
                <a:avLst/>
              </a:prstGeom>
            </p:spPr>
          </p:pic>
          <p:sp>
            <p:nvSpPr>
              <p:cNvPr id="16" name="TextBox 15"/>
              <p:cNvSpPr txBox="1"/>
              <p:nvPr/>
            </p:nvSpPr>
            <p:spPr>
              <a:xfrm>
                <a:off x="4538707" y="5093759"/>
                <a:ext cx="778366" cy="253916"/>
              </a:xfrm>
              <a:prstGeom prst="rect">
                <a:avLst/>
              </a:prstGeom>
              <a:solidFill>
                <a:schemeClr val="bg1"/>
              </a:solidFill>
            </p:spPr>
            <p:txBody>
              <a:bodyPr wrap="square" rtlCol="0">
                <a:spAutoFit/>
              </a:bodyPr>
              <a:lstStyle/>
              <a:p>
                <a:r>
                  <a:rPr lang="en-SG" sz="1050" dirty="0"/>
                  <a:t>Sync Error</a:t>
                </a:r>
              </a:p>
            </p:txBody>
          </p:sp>
        </p:grpSp>
      </p:grpSp>
      <p:sp>
        <p:nvSpPr>
          <p:cNvPr id="17" name="TextBox 16"/>
          <p:cNvSpPr txBox="1"/>
          <p:nvPr/>
        </p:nvSpPr>
        <p:spPr>
          <a:xfrm>
            <a:off x="511819" y="5736769"/>
            <a:ext cx="6366059" cy="954107"/>
          </a:xfrm>
          <a:prstGeom prst="rect">
            <a:avLst/>
          </a:prstGeom>
          <a:noFill/>
        </p:spPr>
        <p:txBody>
          <a:bodyPr wrap="square" rtlCol="0">
            <a:spAutoFit/>
          </a:bodyPr>
          <a:lstStyle/>
          <a:p>
            <a:r>
              <a:rPr lang="en-SG" sz="2800" dirty="0"/>
              <a:t>Synchronization status is indicated by symbols on the lower left side of the icons.</a:t>
            </a:r>
          </a:p>
        </p:txBody>
      </p:sp>
      <p:grpSp>
        <p:nvGrpSpPr>
          <p:cNvPr id="59411" name="Group 59410"/>
          <p:cNvGrpSpPr/>
          <p:nvPr/>
        </p:nvGrpSpPr>
        <p:grpSpPr>
          <a:xfrm>
            <a:off x="6159072" y="3021497"/>
            <a:ext cx="6000676" cy="3161602"/>
            <a:chOff x="6159072" y="3021497"/>
            <a:chExt cx="6000676" cy="3161602"/>
          </a:xfrm>
        </p:grpSpPr>
        <p:grpSp>
          <p:nvGrpSpPr>
            <p:cNvPr id="59410" name="Group 59409"/>
            <p:cNvGrpSpPr/>
            <p:nvPr/>
          </p:nvGrpSpPr>
          <p:grpSpPr>
            <a:xfrm>
              <a:off x="6159072" y="3021497"/>
              <a:ext cx="6000676" cy="3161602"/>
              <a:chOff x="6159072" y="3021497"/>
              <a:chExt cx="6000676" cy="3161602"/>
            </a:xfrm>
          </p:grpSpPr>
          <p:pic>
            <p:nvPicPr>
              <p:cNvPr id="10" name="Picture 9"/>
              <p:cNvPicPr>
                <a:picLocks noChangeAspect="1"/>
              </p:cNvPicPr>
              <p:nvPr/>
            </p:nvPicPr>
            <p:blipFill>
              <a:blip r:embed="rId6"/>
              <a:stretch>
                <a:fillRect/>
              </a:stretch>
            </p:blipFill>
            <p:spPr>
              <a:xfrm>
                <a:off x="6201982" y="3021497"/>
                <a:ext cx="5957766" cy="31616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Rectangle: Rounded Corners 17"/>
              <p:cNvSpPr/>
              <p:nvPr/>
            </p:nvSpPr>
            <p:spPr>
              <a:xfrm>
                <a:off x="6159072" y="3843130"/>
                <a:ext cx="626041" cy="272418"/>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7086725" y="4895188"/>
                <a:ext cx="626041" cy="27241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7086725" y="4350606"/>
                <a:ext cx="626041" cy="27241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401" name="Connector: Curved 59400"/>
              <p:cNvCxnSpPr>
                <a:endCxn id="20" idx="3"/>
              </p:cNvCxnSpPr>
              <p:nvPr/>
            </p:nvCxnSpPr>
            <p:spPr>
              <a:xfrm rot="10800000" flipV="1">
                <a:off x="7712766" y="4518991"/>
                <a:ext cx="637094" cy="512406"/>
              </a:xfrm>
              <a:prstGeom prst="curvedConnector3">
                <a:avLst>
                  <a:gd name="adj1" fmla="val -12403"/>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46" name="Connector: Curved 45"/>
            <p:cNvCxnSpPr>
              <a:endCxn id="21" idx="3"/>
            </p:cNvCxnSpPr>
            <p:nvPr/>
          </p:nvCxnSpPr>
          <p:spPr>
            <a:xfrm rot="10800000">
              <a:off x="7712766" y="4486815"/>
              <a:ext cx="637096" cy="1536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9413" name="Group 59412"/>
          <p:cNvGrpSpPr/>
          <p:nvPr/>
        </p:nvGrpSpPr>
        <p:grpSpPr>
          <a:xfrm>
            <a:off x="8044034" y="730847"/>
            <a:ext cx="3519220" cy="2018740"/>
            <a:chOff x="8044034" y="730847"/>
            <a:chExt cx="3519220" cy="2018740"/>
          </a:xfrm>
        </p:grpSpPr>
        <p:pic>
          <p:nvPicPr>
            <p:cNvPr id="9" name="Picture 8"/>
            <p:cNvPicPr>
              <a:picLocks noChangeAspect="1"/>
            </p:cNvPicPr>
            <p:nvPr/>
          </p:nvPicPr>
          <p:blipFill rotWithShape="1">
            <a:blip r:embed="rId7"/>
            <a:srcRect r="32098"/>
            <a:stretch/>
          </p:blipFill>
          <p:spPr>
            <a:xfrm>
              <a:off x="8044034" y="730847"/>
              <a:ext cx="3519220" cy="20187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9412" name="Rectangle: Rounded Corners 59411"/>
            <p:cNvSpPr/>
            <p:nvPr/>
          </p:nvSpPr>
          <p:spPr>
            <a:xfrm>
              <a:off x="8189843" y="1577008"/>
              <a:ext cx="1484244" cy="19235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5788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2"/>
          <p:cNvSpPr>
            <a:spLocks noGrp="1"/>
          </p:cNvSpPr>
          <p:nvPr>
            <p:ph type="title"/>
          </p:nvPr>
        </p:nvSpPr>
        <p:spPr>
          <a:xfrm>
            <a:off x="0" y="34913"/>
            <a:ext cx="12192000" cy="1325563"/>
          </a:xfrm>
        </p:spPr>
        <p:txBody>
          <a:bodyPr>
            <a:normAutofit fontScale="90000"/>
          </a:bodyPr>
          <a:lstStyle/>
          <a:p>
            <a:r>
              <a:rPr lang="en-US" sz="6000" dirty="0">
                <a:highlight>
                  <a:srgbClr val="0000FF"/>
                </a:highlight>
              </a:rPr>
              <a:t>2.3. Save files using the mobile app (iOS)</a:t>
            </a:r>
          </a:p>
        </p:txBody>
      </p:sp>
      <p:sp>
        <p:nvSpPr>
          <p:cNvPr id="3" name="TextBox 2"/>
          <p:cNvSpPr txBox="1"/>
          <p:nvPr/>
        </p:nvSpPr>
        <p:spPr>
          <a:xfrm>
            <a:off x="691375" y="1177523"/>
            <a:ext cx="10136459" cy="656853"/>
          </a:xfrm>
          <a:prstGeom prst="rect">
            <a:avLst/>
          </a:prstGeom>
          <a:noFill/>
        </p:spPr>
        <p:txBody>
          <a:bodyPr wrap="square" rtlCol="0">
            <a:spAutoFit/>
          </a:bodyPr>
          <a:lstStyle/>
          <a:p>
            <a:r>
              <a:rPr lang="en-SG" dirty="0"/>
              <a:t>For any document or photo, click on the arrow icon, select OneDrive, then define which OneDrive folder the file should be saved into.</a:t>
            </a:r>
          </a:p>
        </p:txBody>
      </p:sp>
      <p:sp>
        <p:nvSpPr>
          <p:cNvPr id="9" name="Oval 8"/>
          <p:cNvSpPr/>
          <p:nvPr/>
        </p:nvSpPr>
        <p:spPr>
          <a:xfrm>
            <a:off x="2570205" y="5829300"/>
            <a:ext cx="325395" cy="2784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hlinkClick r:id="rId3" action="ppaction://hlinksldjump"/>
          </p:cNvPr>
          <p:cNvSpPr/>
          <p:nvPr/>
        </p:nvSpPr>
        <p:spPr>
          <a:xfrm>
            <a:off x="10132985" y="6268018"/>
            <a:ext cx="2026763" cy="5561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Back to Main Menu</a:t>
            </a:r>
          </a:p>
        </p:txBody>
      </p:sp>
      <p:pic>
        <p:nvPicPr>
          <p:cNvPr id="2" name="Picture 1"/>
          <p:cNvPicPr>
            <a:picLocks noChangeAspect="1"/>
          </p:cNvPicPr>
          <p:nvPr/>
        </p:nvPicPr>
        <p:blipFill>
          <a:blip r:embed="rId4"/>
          <a:stretch>
            <a:fillRect/>
          </a:stretch>
        </p:blipFill>
        <p:spPr>
          <a:xfrm>
            <a:off x="3016476" y="2095665"/>
            <a:ext cx="5721124" cy="4762335"/>
          </a:xfrm>
          <a:prstGeom prst="rect">
            <a:avLst/>
          </a:prstGeom>
        </p:spPr>
      </p:pic>
    </p:spTree>
    <p:extLst>
      <p:ext uri="{BB962C8B-B14F-4D97-AF65-F5344CB8AC3E}">
        <p14:creationId xmlns:p14="http://schemas.microsoft.com/office/powerpoint/2010/main" val="3184823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dirty="0"/>
              <a:t>Sharing Files/Folders (3 Options)</a:t>
            </a:r>
          </a:p>
        </p:txBody>
      </p:sp>
      <p:sp>
        <p:nvSpPr>
          <p:cNvPr id="5" name="Text Placeholder 4"/>
          <p:cNvSpPr>
            <a:spLocks noGrp="1"/>
          </p:cNvSpPr>
          <p:nvPr>
            <p:ph type="body" idx="1"/>
          </p:nvPr>
        </p:nvSpPr>
        <p:spPr/>
        <p:txBody>
          <a:bodyPr/>
          <a:lstStyle/>
          <a:p>
            <a:r>
              <a:rPr lang="en-SG" dirty="0"/>
              <a:t>You can share files as big as 15GB! The next slides will elaborate on 2 easy ways you can share files.</a:t>
            </a:r>
          </a:p>
        </p:txBody>
      </p:sp>
      <p:sp>
        <p:nvSpPr>
          <p:cNvPr id="2" name="TextBox 1"/>
          <p:cNvSpPr txBox="1"/>
          <p:nvPr/>
        </p:nvSpPr>
        <p:spPr>
          <a:xfrm>
            <a:off x="4731026" y="543339"/>
            <a:ext cx="2425148" cy="1200329"/>
          </a:xfrm>
          <a:prstGeom prst="rect">
            <a:avLst/>
          </a:prstGeom>
          <a:noFill/>
        </p:spPr>
        <p:txBody>
          <a:bodyPr wrap="square" rtlCol="0">
            <a:spAutoFit/>
          </a:bodyPr>
          <a:lstStyle/>
          <a:p>
            <a:pPr algn="ctr"/>
            <a:r>
              <a:rPr lang="en-US" sz="7200" b="1" dirty="0"/>
              <a:t>3</a:t>
            </a:r>
          </a:p>
        </p:txBody>
      </p:sp>
      <p:sp>
        <p:nvSpPr>
          <p:cNvPr id="6" name="Rectangle 5">
            <a:hlinkClick r:id="rId2" action="ppaction://hlinksldjump"/>
          </p:cNvPr>
          <p:cNvSpPr/>
          <p:nvPr/>
        </p:nvSpPr>
        <p:spPr>
          <a:xfrm>
            <a:off x="10132985" y="6268018"/>
            <a:ext cx="2026763" cy="5561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Back to Main Menu</a:t>
            </a:r>
          </a:p>
        </p:txBody>
      </p:sp>
    </p:spTree>
    <p:extLst>
      <p:ext uri="{BB962C8B-B14F-4D97-AF65-F5344CB8AC3E}">
        <p14:creationId xmlns:p14="http://schemas.microsoft.com/office/powerpoint/2010/main" val="4029612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31963" t="1791" r="17592" b="9547"/>
          <a:stretch/>
        </p:blipFill>
        <p:spPr>
          <a:xfrm>
            <a:off x="6917635" y="1649625"/>
            <a:ext cx="5150425" cy="5089486"/>
          </a:xfrm>
          <a:prstGeom prst="rect">
            <a:avLst/>
          </a:prstGeom>
        </p:spPr>
      </p:pic>
      <p:sp>
        <p:nvSpPr>
          <p:cNvPr id="59394" name="Title 2"/>
          <p:cNvSpPr>
            <a:spLocks noGrp="1"/>
          </p:cNvSpPr>
          <p:nvPr>
            <p:ph type="title"/>
          </p:nvPr>
        </p:nvSpPr>
        <p:spPr>
          <a:xfrm>
            <a:off x="0" y="-124545"/>
            <a:ext cx="9263270" cy="1017818"/>
          </a:xfrm>
        </p:spPr>
        <p:txBody>
          <a:bodyPr>
            <a:normAutofit fontScale="90000"/>
          </a:bodyPr>
          <a:lstStyle/>
          <a:p>
            <a:r>
              <a:rPr lang="en-US" sz="6000" dirty="0">
                <a:highlight>
                  <a:srgbClr val="0000FF"/>
                </a:highlight>
              </a:rPr>
              <a:t>3.1. Share a file using Outlook</a:t>
            </a:r>
          </a:p>
        </p:txBody>
      </p:sp>
      <p:sp>
        <p:nvSpPr>
          <p:cNvPr id="16" name="Content Placeholder 3"/>
          <p:cNvSpPr txBox="1">
            <a:spLocks/>
          </p:cNvSpPr>
          <p:nvPr/>
        </p:nvSpPr>
        <p:spPr bwMode="auto">
          <a:xfrm>
            <a:off x="520701" y="2480301"/>
            <a:ext cx="5305331" cy="4018741"/>
          </a:xfrm>
          <a:prstGeom prst="rect">
            <a:avLst/>
          </a:prstGeom>
          <a:noFill/>
          <a:ln w="9525">
            <a:noFill/>
            <a:miter lim="800000"/>
            <a:headEnd/>
            <a:tailEnd/>
          </a:ln>
        </p:spPr>
        <p:txBody>
          <a:bodyPr lIns="0" tIns="0" rIns="0" bIns="0"/>
          <a:lstStyle/>
          <a:p>
            <a:pPr marL="576263" lvl="1" indent="-342900">
              <a:lnSpc>
                <a:spcPct val="90000"/>
              </a:lnSpc>
              <a:spcBef>
                <a:spcPts val="1200"/>
              </a:spcBef>
              <a:buClr>
                <a:schemeClr val="accent1"/>
              </a:buClr>
              <a:buSzPct val="90000"/>
              <a:buFont typeface="+mj-lt"/>
              <a:buAutoNum type="arabicPeriod"/>
              <a:defRPr/>
            </a:pPr>
            <a:r>
              <a:rPr lang="en-US" dirty="0"/>
              <a:t>Create a new email message, and click the “Recent Files and Cloud Links” button to see a list of your recently accessed files.</a:t>
            </a:r>
          </a:p>
          <a:p>
            <a:pPr marL="576263" lvl="1" indent="-342900">
              <a:lnSpc>
                <a:spcPct val="90000"/>
              </a:lnSpc>
              <a:spcBef>
                <a:spcPts val="1200"/>
              </a:spcBef>
              <a:buClr>
                <a:schemeClr val="accent1"/>
              </a:buClr>
              <a:buSzPct val="90000"/>
              <a:buFont typeface="+mj-lt"/>
              <a:buAutoNum type="arabicPeriod"/>
              <a:defRPr/>
            </a:pPr>
            <a:endParaRPr lang="en-US" dirty="0"/>
          </a:p>
          <a:p>
            <a:pPr marL="576263" lvl="1" indent="-342900">
              <a:lnSpc>
                <a:spcPct val="90000"/>
              </a:lnSpc>
              <a:spcBef>
                <a:spcPts val="1200"/>
              </a:spcBef>
              <a:buClr>
                <a:schemeClr val="accent1"/>
              </a:buClr>
              <a:buSzPct val="90000"/>
              <a:buFont typeface="+mj-lt"/>
              <a:buAutoNum type="arabicPeriod"/>
              <a:defRPr/>
            </a:pPr>
            <a:r>
              <a:rPr lang="en-US" dirty="0"/>
              <a:t>Files with locations starting with pgone-my.sharepoint.com are stored in OneDrive, and you can share those automatically from Outlook.  Files starting with “C:\” will simply attach a copy of the file to the message. </a:t>
            </a:r>
            <a:r>
              <a:rPr lang="en-US" b="1" dirty="0"/>
              <a:t>(Or simply check if the icon has a cloud icon)</a:t>
            </a:r>
          </a:p>
          <a:p>
            <a:pPr marL="576263" lvl="1" indent="-342900">
              <a:lnSpc>
                <a:spcPct val="90000"/>
              </a:lnSpc>
              <a:spcBef>
                <a:spcPts val="1200"/>
              </a:spcBef>
              <a:buClr>
                <a:schemeClr val="accent1"/>
              </a:buClr>
              <a:buSzPct val="90000"/>
              <a:buFont typeface="+mj-lt"/>
              <a:buAutoNum type="arabicPeriod"/>
              <a:defRPr/>
            </a:pPr>
            <a:endParaRPr lang="en-US" dirty="0"/>
          </a:p>
          <a:p>
            <a:pPr marL="576263" lvl="1" indent="-342900">
              <a:lnSpc>
                <a:spcPct val="90000"/>
              </a:lnSpc>
              <a:spcBef>
                <a:spcPts val="1200"/>
              </a:spcBef>
              <a:buClr>
                <a:schemeClr val="accent1"/>
              </a:buClr>
              <a:buSzPct val="90000"/>
              <a:buFont typeface="+mj-lt"/>
              <a:buAutoNum type="arabicPeriod"/>
              <a:defRPr/>
            </a:pPr>
            <a:r>
              <a:rPr lang="en-US" dirty="0"/>
              <a:t>If you want to select a OneDrive file that wasn’t recently accessed on your PC, click “Browse Web Locations” and select your OneDrive to browse your files</a:t>
            </a:r>
          </a:p>
          <a:p>
            <a:pPr marL="576263" lvl="1" indent="-342900">
              <a:lnSpc>
                <a:spcPct val="90000"/>
              </a:lnSpc>
              <a:spcBef>
                <a:spcPts val="1200"/>
              </a:spcBef>
              <a:buClr>
                <a:schemeClr val="accent1"/>
              </a:buClr>
              <a:buSzPct val="90000"/>
              <a:buFont typeface="+mj-lt"/>
              <a:buAutoNum type="arabicPeriod"/>
              <a:defRPr/>
            </a:pPr>
            <a:endParaRPr lang="en-US" dirty="0"/>
          </a:p>
          <a:p>
            <a:pPr marL="576263" lvl="1" indent="-342900">
              <a:lnSpc>
                <a:spcPct val="90000"/>
              </a:lnSpc>
              <a:spcBef>
                <a:spcPts val="1200"/>
              </a:spcBef>
              <a:buClr>
                <a:schemeClr val="accent1"/>
              </a:buClr>
              <a:buSzPct val="90000"/>
              <a:buFont typeface="+mj-lt"/>
              <a:buAutoNum type="arabicPeriod"/>
              <a:defRPr/>
            </a:pPr>
            <a:endParaRPr lang="en-US" dirty="0"/>
          </a:p>
          <a:p>
            <a:pPr marL="576263" lvl="1" indent="-342900">
              <a:lnSpc>
                <a:spcPct val="90000"/>
              </a:lnSpc>
              <a:spcBef>
                <a:spcPts val="1200"/>
              </a:spcBef>
              <a:buClr>
                <a:schemeClr val="accent1"/>
              </a:buClr>
              <a:buSzPct val="90000"/>
              <a:buFont typeface="+mj-lt"/>
              <a:buAutoNum type="arabicPeriod"/>
              <a:defRPr/>
            </a:pPr>
            <a:endParaRPr lang="en-US" dirty="0"/>
          </a:p>
          <a:p>
            <a:pPr marL="576263" lvl="1" indent="-342900">
              <a:lnSpc>
                <a:spcPct val="90000"/>
              </a:lnSpc>
              <a:spcBef>
                <a:spcPts val="1200"/>
              </a:spcBef>
              <a:buClr>
                <a:schemeClr val="accent1"/>
              </a:buClr>
              <a:buSzPct val="90000"/>
              <a:buFont typeface="+mj-lt"/>
              <a:buAutoNum type="arabicPeriod"/>
              <a:defRPr/>
            </a:pPr>
            <a:endParaRPr lang="en-US" dirty="0"/>
          </a:p>
          <a:p>
            <a:pPr marL="576263" lvl="1" indent="-342900">
              <a:lnSpc>
                <a:spcPct val="90000"/>
              </a:lnSpc>
              <a:spcBef>
                <a:spcPts val="1200"/>
              </a:spcBef>
              <a:buClr>
                <a:schemeClr val="accent1"/>
              </a:buClr>
              <a:buSzPct val="90000"/>
              <a:buFont typeface="+mj-lt"/>
              <a:buAutoNum type="arabicPeriod"/>
              <a:defRPr/>
            </a:pPr>
            <a:endParaRPr lang="en-US" dirty="0"/>
          </a:p>
          <a:p>
            <a:pPr marL="576263" lvl="1" indent="-342900">
              <a:lnSpc>
                <a:spcPct val="90000"/>
              </a:lnSpc>
              <a:spcBef>
                <a:spcPts val="1200"/>
              </a:spcBef>
              <a:buClr>
                <a:schemeClr val="accent1"/>
              </a:buClr>
              <a:buSzPct val="90000"/>
              <a:buFont typeface="+mj-lt"/>
              <a:buAutoNum type="arabicPeriod"/>
              <a:defRPr/>
            </a:pPr>
            <a:endParaRPr lang="en-US" dirty="0"/>
          </a:p>
          <a:p>
            <a:pPr marL="576263" lvl="1" indent="-342900">
              <a:lnSpc>
                <a:spcPct val="90000"/>
              </a:lnSpc>
              <a:spcBef>
                <a:spcPts val="1200"/>
              </a:spcBef>
              <a:buClr>
                <a:schemeClr val="accent1"/>
              </a:buClr>
              <a:buSzPct val="90000"/>
              <a:buFont typeface="+mj-lt"/>
              <a:buAutoNum type="arabicPeriod"/>
              <a:defRPr/>
            </a:pPr>
            <a:endParaRPr lang="en-US" dirty="0"/>
          </a:p>
        </p:txBody>
      </p:sp>
      <p:sp>
        <p:nvSpPr>
          <p:cNvPr id="4" name="Content Placeholder 3"/>
          <p:cNvSpPr txBox="1">
            <a:spLocks/>
          </p:cNvSpPr>
          <p:nvPr/>
        </p:nvSpPr>
        <p:spPr bwMode="auto">
          <a:xfrm>
            <a:off x="386113" y="1154738"/>
            <a:ext cx="10879837" cy="847335"/>
          </a:xfrm>
          <a:prstGeom prst="rect">
            <a:avLst/>
          </a:prstGeom>
          <a:noFill/>
          <a:ln w="9525">
            <a:noFill/>
            <a:miter lim="800000"/>
            <a:headEnd/>
            <a:tailEnd/>
          </a:ln>
        </p:spPr>
        <p:txBody>
          <a:bodyPr lIns="0" tIns="0" rIns="0" bIns="0"/>
          <a:lstStyle/>
          <a:p>
            <a:pPr marL="233363" lvl="1">
              <a:lnSpc>
                <a:spcPct val="90000"/>
              </a:lnSpc>
              <a:spcBef>
                <a:spcPts val="1200"/>
              </a:spcBef>
              <a:buClr>
                <a:schemeClr val="accent1"/>
              </a:buClr>
              <a:buSzPct val="90000"/>
              <a:defRPr/>
            </a:pPr>
            <a:r>
              <a:rPr lang="en-US" dirty="0"/>
              <a:t>Files stored in OneDrive can be shared via Outlook email, and permissions will automatically be set for you based on the To: and Cc: fields.  This will allow you to share a single version of the file, and all recipients will access the file via OneDrive (instead of receiving an individual copy of the file).</a:t>
            </a:r>
          </a:p>
        </p:txBody>
      </p:sp>
      <p:sp>
        <p:nvSpPr>
          <p:cNvPr id="2" name="Rectangle 1"/>
          <p:cNvSpPr/>
          <p:nvPr/>
        </p:nvSpPr>
        <p:spPr>
          <a:xfrm>
            <a:off x="7748306" y="6008195"/>
            <a:ext cx="3689923" cy="35032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p:cNvSpPr txBox="1"/>
          <p:nvPr/>
        </p:nvSpPr>
        <p:spPr>
          <a:xfrm>
            <a:off x="212034" y="802065"/>
            <a:ext cx="7235688" cy="369332"/>
          </a:xfrm>
          <a:prstGeom prst="rect">
            <a:avLst/>
          </a:prstGeom>
          <a:noFill/>
        </p:spPr>
        <p:txBody>
          <a:bodyPr wrap="square" rtlCol="0">
            <a:spAutoFit/>
          </a:bodyPr>
          <a:lstStyle/>
          <a:p>
            <a:r>
              <a:rPr lang="en-US" b="1" dirty="0">
                <a:solidFill>
                  <a:srgbClr val="0070C0"/>
                </a:solidFill>
              </a:rPr>
              <a:t>i.e. recipients receiving the OneDrive file link but not the physical file</a:t>
            </a:r>
          </a:p>
        </p:txBody>
      </p:sp>
    </p:spTree>
    <p:extLst>
      <p:ext uri="{BB962C8B-B14F-4D97-AF65-F5344CB8AC3E}">
        <p14:creationId xmlns:p14="http://schemas.microsoft.com/office/powerpoint/2010/main" val="2989395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2"/>
          <p:cNvSpPr>
            <a:spLocks noGrp="1"/>
          </p:cNvSpPr>
          <p:nvPr>
            <p:ph type="title"/>
          </p:nvPr>
        </p:nvSpPr>
        <p:spPr>
          <a:xfrm>
            <a:off x="0" y="0"/>
            <a:ext cx="10515600" cy="1325563"/>
          </a:xfrm>
        </p:spPr>
        <p:txBody>
          <a:bodyPr>
            <a:noAutofit/>
          </a:bodyPr>
          <a:lstStyle/>
          <a:p>
            <a:r>
              <a:rPr lang="en-US" sz="6000" dirty="0">
                <a:highlight>
                  <a:srgbClr val="0000FF"/>
                </a:highlight>
              </a:rPr>
              <a:t>3.1b. Share a file using Outlook</a:t>
            </a:r>
          </a:p>
        </p:txBody>
      </p:sp>
      <p:sp>
        <p:nvSpPr>
          <p:cNvPr id="16" name="Content Placeholder 3"/>
          <p:cNvSpPr txBox="1">
            <a:spLocks/>
          </p:cNvSpPr>
          <p:nvPr/>
        </p:nvSpPr>
        <p:spPr bwMode="auto">
          <a:xfrm>
            <a:off x="520701" y="1420724"/>
            <a:ext cx="5305331" cy="4847294"/>
          </a:xfrm>
          <a:prstGeom prst="rect">
            <a:avLst/>
          </a:prstGeom>
          <a:noFill/>
          <a:ln w="9525">
            <a:noFill/>
            <a:miter lim="800000"/>
            <a:headEnd/>
            <a:tailEnd/>
          </a:ln>
        </p:spPr>
        <p:txBody>
          <a:bodyPr lIns="0" tIns="0" rIns="0" bIns="0"/>
          <a:lstStyle/>
          <a:p>
            <a:pPr marL="576263" lvl="1" indent="-342900">
              <a:lnSpc>
                <a:spcPct val="90000"/>
              </a:lnSpc>
              <a:spcBef>
                <a:spcPts val="1200"/>
              </a:spcBef>
              <a:buClr>
                <a:schemeClr val="accent1"/>
              </a:buClr>
              <a:buSzPct val="90000"/>
              <a:buFont typeface="+mj-lt"/>
              <a:buAutoNum type="arabicPeriod" startAt="4"/>
              <a:defRPr/>
            </a:pPr>
            <a:r>
              <a:rPr lang="en-US" dirty="0"/>
              <a:t>By default, the To: and Cc: recipients get edit access to the file you send.  You can change this in the dropdown menu on the file.  </a:t>
            </a:r>
          </a:p>
          <a:p>
            <a:pPr marL="576263" lvl="1" indent="-342900">
              <a:lnSpc>
                <a:spcPct val="90000"/>
              </a:lnSpc>
              <a:spcBef>
                <a:spcPts val="1200"/>
              </a:spcBef>
              <a:buClr>
                <a:schemeClr val="accent1"/>
              </a:buClr>
              <a:buSzPct val="90000"/>
              <a:buFont typeface="+mj-lt"/>
              <a:buAutoNum type="arabicPeriod" startAt="4"/>
              <a:defRPr/>
            </a:pPr>
            <a:r>
              <a:rPr lang="en-US" dirty="0"/>
              <a:t>Even if you edit the files after sending via email, the recipients will still see the latest version of the file in OneDrive.</a:t>
            </a:r>
          </a:p>
          <a:p>
            <a:pPr marL="576263" lvl="1" indent="-342900">
              <a:lnSpc>
                <a:spcPct val="90000"/>
              </a:lnSpc>
              <a:spcBef>
                <a:spcPts val="1200"/>
              </a:spcBef>
              <a:buClr>
                <a:schemeClr val="accent1"/>
              </a:buClr>
              <a:buSzPct val="90000"/>
              <a:buFont typeface="+mj-lt"/>
              <a:buAutoNum type="arabicPeriod" startAt="4"/>
              <a:defRPr/>
            </a:pPr>
            <a:endParaRPr lang="en-US" dirty="0"/>
          </a:p>
          <a:p>
            <a:r>
              <a:rPr lang="en-US" dirty="0"/>
              <a:t>NB:</a:t>
            </a:r>
          </a:p>
          <a:p>
            <a:pPr marL="285750" indent="-285750">
              <a:buFont typeface="Arial" panose="020B0604020202020204" pitchFamily="34" charset="0"/>
              <a:buChar char="•"/>
            </a:pPr>
            <a:r>
              <a:rPr lang="en-US" dirty="0"/>
              <a:t>If you are sharing files with users without a P&amp;G email, then the user has to register for a Microsoft Live Account via </a:t>
            </a:r>
            <a:r>
              <a:rPr lang="en-US" dirty="0">
                <a:hlinkClick r:id="rId3"/>
              </a:rPr>
              <a:t>https://login.live.com/</a:t>
            </a:r>
            <a:r>
              <a:rPr lang="en-US" dirty="0"/>
              <a:t> (Free)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Recipients whose organization are already on Office365 need not register for free MS live account; they will be able to use their office365 account to access the file</a:t>
            </a:r>
          </a:p>
          <a:p>
            <a:endParaRPr lang="en-SG" sz="1200" dirty="0"/>
          </a:p>
          <a:p>
            <a:pPr marL="233363" lvl="1">
              <a:lnSpc>
                <a:spcPct val="90000"/>
              </a:lnSpc>
              <a:spcBef>
                <a:spcPts val="1200"/>
              </a:spcBef>
              <a:buClr>
                <a:schemeClr val="accent1"/>
              </a:buClr>
              <a:buSzPct val="90000"/>
              <a:defRPr/>
            </a:pPr>
            <a:endParaRPr lang="en-US" dirty="0"/>
          </a:p>
        </p:txBody>
      </p:sp>
      <p:sp>
        <p:nvSpPr>
          <p:cNvPr id="6" name="Rectangle 5">
            <a:hlinkClick r:id="rId4" action="ppaction://hlinksldjump"/>
          </p:cNvPr>
          <p:cNvSpPr/>
          <p:nvPr/>
        </p:nvSpPr>
        <p:spPr>
          <a:xfrm>
            <a:off x="10132985" y="6268018"/>
            <a:ext cx="2026763" cy="5561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Back to Main Menu</a:t>
            </a:r>
          </a:p>
        </p:txBody>
      </p:sp>
      <p:sp>
        <p:nvSpPr>
          <p:cNvPr id="7" name="TextBox 6"/>
          <p:cNvSpPr txBox="1"/>
          <p:nvPr/>
        </p:nvSpPr>
        <p:spPr>
          <a:xfrm>
            <a:off x="1100484" y="6032096"/>
            <a:ext cx="4157316" cy="646331"/>
          </a:xfrm>
          <a:prstGeom prst="rect">
            <a:avLst/>
          </a:prstGeom>
          <a:noFill/>
          <a:ln>
            <a:solidFill>
              <a:schemeClr val="tx1"/>
            </a:solidFill>
          </a:ln>
        </p:spPr>
        <p:txBody>
          <a:bodyPr wrap="square" rtlCol="0">
            <a:spAutoFit/>
          </a:bodyPr>
          <a:lstStyle/>
          <a:p>
            <a:r>
              <a:rPr lang="en-US" dirty="0">
                <a:solidFill>
                  <a:srgbClr val="0070C0"/>
                </a:solidFill>
              </a:rPr>
              <a:t>NB: The user will have </a:t>
            </a:r>
            <a:r>
              <a:rPr lang="en-US" b="1" dirty="0">
                <a:solidFill>
                  <a:srgbClr val="0070C0"/>
                </a:solidFill>
              </a:rPr>
              <a:t>access ONLY to the File Shared</a:t>
            </a:r>
            <a:r>
              <a:rPr lang="en-US" dirty="0">
                <a:solidFill>
                  <a:srgbClr val="0070C0"/>
                </a:solidFill>
              </a:rPr>
              <a:t> not the whole Folder</a:t>
            </a:r>
          </a:p>
        </p:txBody>
      </p:sp>
      <p:pic>
        <p:nvPicPr>
          <p:cNvPr id="8" name="Picture 7"/>
          <p:cNvPicPr>
            <a:picLocks noChangeAspect="1"/>
          </p:cNvPicPr>
          <p:nvPr/>
        </p:nvPicPr>
        <p:blipFill rotWithShape="1">
          <a:blip r:embed="rId5"/>
          <a:srcRect t="21089" r="61585" b="24239"/>
          <a:stretch/>
        </p:blipFill>
        <p:spPr>
          <a:xfrm>
            <a:off x="6462891" y="1325563"/>
            <a:ext cx="5150267" cy="41210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31716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3"/>
          <p:cNvSpPr txBox="1">
            <a:spLocks/>
          </p:cNvSpPr>
          <p:nvPr/>
        </p:nvSpPr>
        <p:spPr bwMode="auto">
          <a:xfrm>
            <a:off x="520702" y="1462259"/>
            <a:ext cx="4740412" cy="4951757"/>
          </a:xfrm>
          <a:prstGeom prst="rect">
            <a:avLst/>
          </a:prstGeom>
          <a:noFill/>
          <a:ln w="9525">
            <a:noFill/>
            <a:miter lim="800000"/>
            <a:headEnd/>
            <a:tailEnd/>
          </a:ln>
        </p:spPr>
        <p:txBody>
          <a:bodyPr lIns="0" tIns="0" rIns="0" bIns="0"/>
          <a:lstStyle/>
          <a:p>
            <a:pPr marL="576263" lvl="1" indent="-342900">
              <a:lnSpc>
                <a:spcPct val="90000"/>
              </a:lnSpc>
              <a:spcBef>
                <a:spcPts val="1200"/>
              </a:spcBef>
              <a:buClr>
                <a:schemeClr val="accent1"/>
              </a:buClr>
              <a:buSzPct val="90000"/>
              <a:buFont typeface="+mj-lt"/>
              <a:buAutoNum type="arabicPeriod"/>
              <a:defRPr/>
            </a:pPr>
            <a:r>
              <a:rPr lang="en-US" dirty="0"/>
              <a:t>From the web view of OneDrive, select the file you want to share, and then select </a:t>
            </a:r>
            <a:r>
              <a:rPr lang="en-US" b="1" dirty="0"/>
              <a:t>Share</a:t>
            </a:r>
            <a:r>
              <a:rPr lang="en-US" dirty="0"/>
              <a:t>.</a:t>
            </a:r>
          </a:p>
          <a:p>
            <a:pPr marL="576263" lvl="1" indent="-342900">
              <a:lnSpc>
                <a:spcPct val="90000"/>
              </a:lnSpc>
              <a:spcBef>
                <a:spcPts val="1200"/>
              </a:spcBef>
              <a:buClr>
                <a:schemeClr val="accent1"/>
              </a:buClr>
              <a:buSzPct val="90000"/>
              <a:buFont typeface="+mj-lt"/>
              <a:buAutoNum type="arabicPeriod"/>
              <a:defRPr/>
            </a:pPr>
            <a:endParaRPr lang="en-US" dirty="0"/>
          </a:p>
          <a:p>
            <a:pPr marL="576263" lvl="1" indent="-342900">
              <a:lnSpc>
                <a:spcPct val="90000"/>
              </a:lnSpc>
              <a:spcBef>
                <a:spcPts val="1200"/>
              </a:spcBef>
              <a:buClr>
                <a:schemeClr val="accent1"/>
              </a:buClr>
              <a:buSzPct val="90000"/>
              <a:buFont typeface="+mj-lt"/>
              <a:buAutoNum type="arabicPeriod"/>
              <a:defRPr/>
            </a:pPr>
            <a:endParaRPr lang="en-US" dirty="0"/>
          </a:p>
          <a:p>
            <a:pPr marL="576263" lvl="1" indent="-342900">
              <a:lnSpc>
                <a:spcPct val="90000"/>
              </a:lnSpc>
              <a:spcBef>
                <a:spcPts val="1200"/>
              </a:spcBef>
              <a:buClr>
                <a:schemeClr val="accent1"/>
              </a:buClr>
              <a:buSzPct val="90000"/>
              <a:buFont typeface="+mj-lt"/>
              <a:buAutoNum type="arabicPeriod"/>
              <a:defRPr/>
            </a:pPr>
            <a:endParaRPr lang="en-US" dirty="0"/>
          </a:p>
          <a:p>
            <a:pPr marL="576263" lvl="1" indent="-342900">
              <a:lnSpc>
                <a:spcPct val="90000"/>
              </a:lnSpc>
              <a:spcBef>
                <a:spcPts val="1200"/>
              </a:spcBef>
              <a:buClr>
                <a:schemeClr val="accent1"/>
              </a:buClr>
              <a:buSzPct val="90000"/>
              <a:buFont typeface="+mj-lt"/>
              <a:buAutoNum type="arabicPeriod"/>
              <a:defRPr/>
            </a:pPr>
            <a:endParaRPr lang="en-US" dirty="0"/>
          </a:p>
          <a:p>
            <a:pPr marL="576263" lvl="1" indent="-342900">
              <a:lnSpc>
                <a:spcPct val="90000"/>
              </a:lnSpc>
              <a:spcBef>
                <a:spcPts val="1200"/>
              </a:spcBef>
              <a:buClr>
                <a:schemeClr val="accent1"/>
              </a:buClr>
              <a:buSzPct val="90000"/>
              <a:buFont typeface="+mj-lt"/>
              <a:buAutoNum type="arabicPeriod"/>
              <a:defRPr/>
            </a:pPr>
            <a:r>
              <a:rPr lang="en-US" dirty="0"/>
              <a:t>Alternatively, you can click the ellipsis (…) on a file and select “Share” from the context menu</a:t>
            </a:r>
          </a:p>
          <a:p>
            <a:pPr marL="576263" lvl="1" indent="-342900">
              <a:lnSpc>
                <a:spcPct val="90000"/>
              </a:lnSpc>
              <a:spcBef>
                <a:spcPts val="1200"/>
              </a:spcBef>
              <a:buClr>
                <a:schemeClr val="accent1"/>
              </a:buClr>
              <a:buSzPct val="90000"/>
              <a:buFont typeface="+mj-lt"/>
              <a:buAutoNum type="arabicPeriod"/>
              <a:defRPr/>
            </a:pPr>
            <a:endParaRPr lang="en-US" dirty="0"/>
          </a:p>
          <a:p>
            <a:pPr marL="576263" lvl="1" indent="-342900">
              <a:lnSpc>
                <a:spcPct val="90000"/>
              </a:lnSpc>
              <a:spcBef>
                <a:spcPts val="1200"/>
              </a:spcBef>
              <a:buClr>
                <a:schemeClr val="accent1"/>
              </a:buClr>
              <a:buSzPct val="90000"/>
              <a:buFont typeface="+mj-lt"/>
              <a:buAutoNum type="arabicPeriod"/>
              <a:defRPr/>
            </a:pPr>
            <a:endParaRPr lang="en-US" dirty="0"/>
          </a:p>
          <a:p>
            <a:pPr marL="576263" lvl="1" indent="-342900">
              <a:lnSpc>
                <a:spcPct val="90000"/>
              </a:lnSpc>
              <a:spcBef>
                <a:spcPts val="1200"/>
              </a:spcBef>
              <a:buClr>
                <a:schemeClr val="accent1"/>
              </a:buClr>
              <a:buSzPct val="90000"/>
              <a:buFont typeface="+mj-lt"/>
              <a:buAutoNum type="arabicPeriod"/>
              <a:defRPr/>
            </a:pPr>
            <a:endParaRPr lang="en-US" dirty="0"/>
          </a:p>
          <a:p>
            <a:pPr marL="576263" lvl="1" indent="-342900">
              <a:lnSpc>
                <a:spcPct val="90000"/>
              </a:lnSpc>
              <a:spcBef>
                <a:spcPts val="1200"/>
              </a:spcBef>
              <a:buClr>
                <a:schemeClr val="accent1"/>
              </a:buClr>
              <a:buSzPct val="90000"/>
              <a:buFont typeface="+mj-lt"/>
              <a:buAutoNum type="arabicPeriod"/>
              <a:defRPr/>
            </a:pPr>
            <a:endParaRPr lang="en-US" dirty="0"/>
          </a:p>
        </p:txBody>
      </p:sp>
      <p:pic>
        <p:nvPicPr>
          <p:cNvPr id="3" name="Picture 2"/>
          <p:cNvPicPr>
            <a:picLocks noChangeAspect="1"/>
          </p:cNvPicPr>
          <p:nvPr/>
        </p:nvPicPr>
        <p:blipFill>
          <a:blip r:embed="rId3"/>
          <a:stretch>
            <a:fillRect/>
          </a:stretch>
        </p:blipFill>
        <p:spPr>
          <a:xfrm>
            <a:off x="1259365" y="2253807"/>
            <a:ext cx="9133333" cy="904762"/>
          </a:xfrm>
          <a:prstGeom prst="rect">
            <a:avLst/>
          </a:prstGeom>
        </p:spPr>
      </p:pic>
      <p:sp>
        <p:nvSpPr>
          <p:cNvPr id="7" name="Title 2"/>
          <p:cNvSpPr txBox="1">
            <a:spLocks/>
          </p:cNvSpPr>
          <p:nvPr/>
        </p:nvSpPr>
        <p:spPr>
          <a:xfrm>
            <a:off x="0" y="0"/>
            <a:ext cx="10515600" cy="132556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highlight>
                  <a:srgbClr val="0000FF"/>
                </a:highlight>
              </a:rPr>
              <a:t>3.2. Share a file via the web portal</a:t>
            </a:r>
          </a:p>
        </p:txBody>
      </p:sp>
      <p:sp>
        <p:nvSpPr>
          <p:cNvPr id="2" name="TextBox 1"/>
          <p:cNvSpPr txBox="1"/>
          <p:nvPr/>
        </p:nvSpPr>
        <p:spPr>
          <a:xfrm>
            <a:off x="520701" y="5605670"/>
            <a:ext cx="4157316" cy="646331"/>
          </a:xfrm>
          <a:prstGeom prst="rect">
            <a:avLst/>
          </a:prstGeom>
          <a:noFill/>
          <a:ln>
            <a:solidFill>
              <a:schemeClr val="tx1"/>
            </a:solidFill>
          </a:ln>
        </p:spPr>
        <p:txBody>
          <a:bodyPr wrap="square" rtlCol="0">
            <a:spAutoFit/>
          </a:bodyPr>
          <a:lstStyle/>
          <a:p>
            <a:r>
              <a:rPr lang="en-US" dirty="0">
                <a:solidFill>
                  <a:srgbClr val="0070C0"/>
                </a:solidFill>
              </a:rPr>
              <a:t>NB: The user will have </a:t>
            </a:r>
            <a:r>
              <a:rPr lang="en-US" b="1" dirty="0">
                <a:solidFill>
                  <a:srgbClr val="0070C0"/>
                </a:solidFill>
              </a:rPr>
              <a:t>access ONLY to the File Shared</a:t>
            </a:r>
            <a:r>
              <a:rPr lang="en-US" dirty="0">
                <a:solidFill>
                  <a:srgbClr val="0070C0"/>
                </a:solidFill>
              </a:rPr>
              <a:t> not the whole Folder</a:t>
            </a:r>
          </a:p>
        </p:txBody>
      </p:sp>
      <p:grpSp>
        <p:nvGrpSpPr>
          <p:cNvPr id="6" name="Group 5"/>
          <p:cNvGrpSpPr/>
          <p:nvPr/>
        </p:nvGrpSpPr>
        <p:grpSpPr>
          <a:xfrm>
            <a:off x="5350421" y="3158569"/>
            <a:ext cx="5327123" cy="3586370"/>
            <a:chOff x="6011000" y="3158569"/>
            <a:chExt cx="5327123" cy="3586370"/>
          </a:xfrm>
        </p:grpSpPr>
        <p:pic>
          <p:nvPicPr>
            <p:cNvPr id="8" name="Picture 7"/>
            <p:cNvPicPr>
              <a:picLocks noChangeAspect="1"/>
            </p:cNvPicPr>
            <p:nvPr/>
          </p:nvPicPr>
          <p:blipFill rotWithShape="1">
            <a:blip r:embed="rId4"/>
            <a:srcRect l="14457" t="11188" r="30326" b="22692"/>
            <a:stretch/>
          </p:blipFill>
          <p:spPr>
            <a:xfrm>
              <a:off x="6011000" y="3158569"/>
              <a:ext cx="5327123" cy="3586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Rounded Corners 4"/>
            <p:cNvSpPr/>
            <p:nvPr/>
          </p:nvSpPr>
          <p:spPr>
            <a:xfrm>
              <a:off x="10276114" y="5123543"/>
              <a:ext cx="653143" cy="29028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hlinkClick r:id="rId5" action="ppaction://hlinksldjump"/>
          </p:cNvPr>
          <p:cNvSpPr/>
          <p:nvPr/>
        </p:nvSpPr>
        <p:spPr>
          <a:xfrm>
            <a:off x="10766851" y="6268018"/>
            <a:ext cx="1392897" cy="5561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Back to Main Menu</a:t>
            </a:r>
          </a:p>
        </p:txBody>
      </p:sp>
    </p:spTree>
    <p:extLst>
      <p:ext uri="{BB962C8B-B14F-4D97-AF65-F5344CB8AC3E}">
        <p14:creationId xmlns:p14="http://schemas.microsoft.com/office/powerpoint/2010/main" val="3948934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2"/>
          <p:cNvSpPr>
            <a:spLocks noGrp="1"/>
          </p:cNvSpPr>
          <p:nvPr>
            <p:ph type="title"/>
          </p:nvPr>
        </p:nvSpPr>
        <p:spPr>
          <a:xfrm>
            <a:off x="0" y="0"/>
            <a:ext cx="10515600" cy="1325563"/>
          </a:xfrm>
        </p:spPr>
        <p:txBody>
          <a:bodyPr>
            <a:normAutofit fontScale="90000"/>
          </a:bodyPr>
          <a:lstStyle/>
          <a:p>
            <a:r>
              <a:rPr lang="en-US" sz="6000" dirty="0">
                <a:highlight>
                  <a:srgbClr val="0000FF"/>
                </a:highlight>
              </a:rPr>
              <a:t>3.2b. Share a file via the web portal</a:t>
            </a:r>
          </a:p>
        </p:txBody>
      </p:sp>
      <p:sp>
        <p:nvSpPr>
          <p:cNvPr id="16" name="Content Placeholder 3"/>
          <p:cNvSpPr txBox="1">
            <a:spLocks/>
          </p:cNvSpPr>
          <p:nvPr/>
        </p:nvSpPr>
        <p:spPr bwMode="auto">
          <a:xfrm>
            <a:off x="520701" y="1462259"/>
            <a:ext cx="5305331" cy="4951757"/>
          </a:xfrm>
          <a:prstGeom prst="rect">
            <a:avLst/>
          </a:prstGeom>
          <a:noFill/>
          <a:ln w="9525">
            <a:noFill/>
            <a:miter lim="800000"/>
            <a:headEnd/>
            <a:tailEnd/>
          </a:ln>
        </p:spPr>
        <p:txBody>
          <a:bodyPr lIns="0" tIns="0" rIns="0" bIns="0"/>
          <a:lstStyle/>
          <a:p>
            <a:pPr marL="576263" lvl="1" indent="-342900">
              <a:lnSpc>
                <a:spcPct val="90000"/>
              </a:lnSpc>
              <a:spcBef>
                <a:spcPts val="1200"/>
              </a:spcBef>
              <a:buClr>
                <a:schemeClr val="accent1"/>
              </a:buClr>
              <a:buSzPct val="90000"/>
              <a:buFont typeface="+mj-lt"/>
              <a:buAutoNum type="arabicPeriod" startAt="3"/>
              <a:defRPr/>
            </a:pPr>
            <a:r>
              <a:rPr lang="en-US" dirty="0"/>
              <a:t>In the </a:t>
            </a:r>
            <a:r>
              <a:rPr lang="en-US" b="1" dirty="0"/>
              <a:t>Share</a:t>
            </a:r>
            <a:r>
              <a:rPr lang="en-US" dirty="0"/>
              <a:t> window, type the name of each person you want to share the file with. As you type each name, suggestions appear that match your contacts. When you see the name you want, select it to add it to the invitation list.</a:t>
            </a:r>
          </a:p>
          <a:p>
            <a:pPr marL="576263" lvl="1" indent="-342900">
              <a:lnSpc>
                <a:spcPct val="90000"/>
              </a:lnSpc>
              <a:spcBef>
                <a:spcPts val="1200"/>
              </a:spcBef>
              <a:buClr>
                <a:schemeClr val="accent1"/>
              </a:buClr>
              <a:buSzPct val="90000"/>
              <a:buFont typeface="+mj-lt"/>
              <a:buAutoNum type="arabicPeriod" startAt="3"/>
              <a:defRPr/>
            </a:pPr>
            <a:r>
              <a:rPr lang="en-US" dirty="0"/>
              <a:t>Select the permission in the list that you want to grant people. You can change the permission later for any person.</a:t>
            </a:r>
          </a:p>
          <a:p>
            <a:pPr marL="576263" lvl="1" indent="-342900">
              <a:lnSpc>
                <a:spcPct val="90000"/>
              </a:lnSpc>
              <a:spcBef>
                <a:spcPts val="1200"/>
              </a:spcBef>
              <a:buClr>
                <a:schemeClr val="accent1"/>
              </a:buClr>
              <a:buSzPct val="90000"/>
              <a:buFont typeface="+mj-lt"/>
              <a:buAutoNum type="arabicPeriod" startAt="3"/>
              <a:defRPr/>
            </a:pPr>
            <a:r>
              <a:rPr lang="en-US" dirty="0"/>
              <a:t>Click </a:t>
            </a:r>
            <a:r>
              <a:rPr lang="en-US" b="1" dirty="0"/>
              <a:t>Share</a:t>
            </a:r>
            <a:r>
              <a:rPr lang="en-US" dirty="0"/>
              <a:t>.</a:t>
            </a:r>
          </a:p>
          <a:p>
            <a:pPr marL="576263" lvl="1" indent="-342900">
              <a:lnSpc>
                <a:spcPct val="90000"/>
              </a:lnSpc>
              <a:spcBef>
                <a:spcPts val="1200"/>
              </a:spcBef>
              <a:buClr>
                <a:schemeClr val="accent1"/>
              </a:buClr>
              <a:buSzPct val="90000"/>
              <a:buFont typeface="+mj-lt"/>
              <a:buAutoNum type="arabicPeriod" startAt="3"/>
              <a:defRPr/>
            </a:pPr>
            <a:endParaRPr lang="en-US" dirty="0"/>
          </a:p>
          <a:p>
            <a:pPr marL="576263" lvl="1" indent="-342900">
              <a:lnSpc>
                <a:spcPct val="90000"/>
              </a:lnSpc>
              <a:spcBef>
                <a:spcPts val="1200"/>
              </a:spcBef>
              <a:buClr>
                <a:schemeClr val="accent1"/>
              </a:buClr>
              <a:buSzPct val="90000"/>
              <a:buFont typeface="+mj-lt"/>
              <a:buAutoNum type="arabicPeriod" startAt="3"/>
              <a:defRPr/>
            </a:pPr>
            <a:endParaRPr lang="en-US" dirty="0"/>
          </a:p>
          <a:p>
            <a:pPr marL="576263" lvl="1" indent="-342900">
              <a:lnSpc>
                <a:spcPct val="90000"/>
              </a:lnSpc>
              <a:spcBef>
                <a:spcPts val="1200"/>
              </a:spcBef>
              <a:buClr>
                <a:schemeClr val="accent1"/>
              </a:buClr>
              <a:buSzPct val="90000"/>
              <a:buFont typeface="+mj-lt"/>
              <a:buAutoNum type="arabicPeriod" startAt="3"/>
              <a:defRPr/>
            </a:pPr>
            <a:endParaRPr lang="en-US" dirty="0"/>
          </a:p>
          <a:p>
            <a:pPr marL="576263" lvl="1" indent="-342900">
              <a:lnSpc>
                <a:spcPct val="90000"/>
              </a:lnSpc>
              <a:spcBef>
                <a:spcPts val="1200"/>
              </a:spcBef>
              <a:buClr>
                <a:schemeClr val="accent1"/>
              </a:buClr>
              <a:buSzPct val="90000"/>
              <a:buFont typeface="+mj-lt"/>
              <a:buAutoNum type="arabicPeriod" startAt="3"/>
              <a:defRPr/>
            </a:pPr>
            <a:endParaRPr lang="en-US" dirty="0"/>
          </a:p>
          <a:p>
            <a:pPr marL="576263" lvl="1" indent="-342900">
              <a:lnSpc>
                <a:spcPct val="90000"/>
              </a:lnSpc>
              <a:spcBef>
                <a:spcPts val="1200"/>
              </a:spcBef>
              <a:buClr>
                <a:schemeClr val="accent1"/>
              </a:buClr>
              <a:buSzPct val="90000"/>
              <a:buFont typeface="+mj-lt"/>
              <a:buAutoNum type="arabicPeriod" startAt="3"/>
              <a:defRPr/>
            </a:pPr>
            <a:endParaRPr lang="en-US" dirty="0"/>
          </a:p>
          <a:p>
            <a:pPr marL="576263" lvl="1" indent="-342900">
              <a:lnSpc>
                <a:spcPct val="90000"/>
              </a:lnSpc>
              <a:spcBef>
                <a:spcPts val="1200"/>
              </a:spcBef>
              <a:buClr>
                <a:schemeClr val="accent1"/>
              </a:buClr>
              <a:buSzPct val="90000"/>
              <a:buFont typeface="+mj-lt"/>
              <a:buAutoNum type="arabicPeriod" startAt="3"/>
              <a:defRPr/>
            </a:pPr>
            <a:endParaRPr lang="en-US" dirty="0"/>
          </a:p>
        </p:txBody>
      </p:sp>
      <p:sp>
        <p:nvSpPr>
          <p:cNvPr id="5" name="Rectangle 4">
            <a:hlinkClick r:id="rId3" action="ppaction://hlinksldjump"/>
          </p:cNvPr>
          <p:cNvSpPr/>
          <p:nvPr/>
        </p:nvSpPr>
        <p:spPr>
          <a:xfrm>
            <a:off x="10132985" y="6268018"/>
            <a:ext cx="2026763" cy="5561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Back to Main Menu</a:t>
            </a:r>
          </a:p>
        </p:txBody>
      </p:sp>
      <p:pic>
        <p:nvPicPr>
          <p:cNvPr id="2" name="Picture 1"/>
          <p:cNvPicPr>
            <a:picLocks noChangeAspect="1"/>
          </p:cNvPicPr>
          <p:nvPr/>
        </p:nvPicPr>
        <p:blipFill rotWithShape="1">
          <a:blip r:embed="rId4"/>
          <a:srcRect l="14129" t="11922" r="50007" b="19269"/>
          <a:stretch/>
        </p:blipFill>
        <p:spPr>
          <a:xfrm>
            <a:off x="6482807" y="1325563"/>
            <a:ext cx="4372424" cy="4716660"/>
          </a:xfrm>
          <a:prstGeom prst="rect">
            <a:avLst/>
          </a:prstGeom>
        </p:spPr>
      </p:pic>
    </p:spTree>
    <p:extLst>
      <p:ext uri="{BB962C8B-B14F-4D97-AF65-F5344CB8AC3E}">
        <p14:creationId xmlns:p14="http://schemas.microsoft.com/office/powerpoint/2010/main" val="2773899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17292"/>
            <a:ext cx="10515600" cy="1325563"/>
          </a:xfrm>
        </p:spPr>
        <p:txBody>
          <a:bodyPr>
            <a:normAutofit/>
          </a:bodyPr>
          <a:lstStyle/>
          <a:p>
            <a:r>
              <a:rPr lang="en-SG" sz="6000" b="1" dirty="0"/>
              <a:t>Where to use OneDrive?</a:t>
            </a:r>
          </a:p>
        </p:txBody>
      </p:sp>
      <p:sp>
        <p:nvSpPr>
          <p:cNvPr id="3" name="Content Placeholder 2"/>
          <p:cNvSpPr>
            <a:spLocks noGrp="1"/>
          </p:cNvSpPr>
          <p:nvPr>
            <p:ph idx="1"/>
          </p:nvPr>
        </p:nvSpPr>
        <p:spPr>
          <a:xfrm>
            <a:off x="462751" y="4117620"/>
            <a:ext cx="10515600" cy="1881070"/>
          </a:xfrm>
        </p:spPr>
        <p:txBody>
          <a:bodyPr>
            <a:normAutofit lnSpcReduction="10000"/>
          </a:bodyPr>
          <a:lstStyle/>
          <a:p>
            <a:r>
              <a:rPr lang="en-SG" dirty="0"/>
              <a:t>Backing up all your files (Highly Restricted files approved).</a:t>
            </a:r>
          </a:p>
          <a:p>
            <a:r>
              <a:rPr lang="en-SG" dirty="0"/>
              <a:t>Sending large files internally and externally.</a:t>
            </a:r>
          </a:p>
          <a:p>
            <a:r>
              <a:rPr lang="en-SG" dirty="0"/>
              <a:t>Collaborating on one-pagers and scorecards as OneDrive enables simultaneous editing.</a:t>
            </a:r>
          </a:p>
        </p:txBody>
      </p:sp>
      <p:sp>
        <p:nvSpPr>
          <p:cNvPr id="4" name="Rectangle 3"/>
          <p:cNvSpPr/>
          <p:nvPr/>
        </p:nvSpPr>
        <p:spPr>
          <a:xfrm>
            <a:off x="462751" y="1206348"/>
            <a:ext cx="9892375" cy="1938992"/>
          </a:xfrm>
          <a:prstGeom prst="rect">
            <a:avLst/>
          </a:prstGeom>
        </p:spPr>
        <p:txBody>
          <a:bodyPr wrap="square">
            <a:spAutoFit/>
          </a:bodyPr>
          <a:lstStyle/>
          <a:p>
            <a:r>
              <a:rPr lang="en-US" sz="2400" b="1" dirty="0">
                <a:solidFill>
                  <a:srgbClr val="222222"/>
                </a:solidFill>
              </a:rPr>
              <a:t>OneDrive </a:t>
            </a:r>
            <a:r>
              <a:rPr lang="en-US" sz="2400" dirty="0">
                <a:solidFill>
                  <a:srgbClr val="222222"/>
                </a:solidFill>
              </a:rPr>
              <a:t>is a cloud-based solution that provides a place in the cloud where you can store, share, and sync your work files. You can update and share your files from your </a:t>
            </a:r>
            <a:r>
              <a:rPr lang="en-US" sz="2400" dirty="0">
                <a:solidFill>
                  <a:srgbClr val="222222"/>
                </a:solidFill>
                <a:cs typeface="Calibri" panose="020F0502020204030204" pitchFamily="34" charset="0"/>
              </a:rPr>
              <a:t>mobile</a:t>
            </a:r>
            <a:r>
              <a:rPr lang="en-US" sz="2400" dirty="0">
                <a:solidFill>
                  <a:srgbClr val="222222"/>
                </a:solidFill>
              </a:rPr>
              <a:t> device and can even work on Office documents with others at the same time.</a:t>
            </a:r>
          </a:p>
          <a:p>
            <a:r>
              <a:rPr lang="en-US" sz="2400" dirty="0">
                <a:solidFill>
                  <a:srgbClr val="222222"/>
                </a:solidFill>
              </a:rPr>
              <a:t>Employees get unlimited space, while non-employees get 1 TB each.</a:t>
            </a:r>
            <a:endParaRPr lang="en-SG" sz="2400" dirty="0"/>
          </a:p>
        </p:txBody>
      </p:sp>
      <p:sp>
        <p:nvSpPr>
          <p:cNvPr id="5" name="Title 1"/>
          <p:cNvSpPr txBox="1">
            <a:spLocks/>
          </p:cNvSpPr>
          <p:nvPr/>
        </p:nvSpPr>
        <p:spPr>
          <a:xfrm>
            <a:off x="0" y="1088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6000" b="1" dirty="0"/>
              <a:t>What is OneDrive?</a:t>
            </a:r>
          </a:p>
        </p:txBody>
      </p:sp>
    </p:spTree>
    <p:extLst>
      <p:ext uri="{BB962C8B-B14F-4D97-AF65-F5344CB8AC3E}">
        <p14:creationId xmlns:p14="http://schemas.microsoft.com/office/powerpoint/2010/main" val="3847269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01586"/>
          </a:xfrm>
        </p:spPr>
        <p:txBody>
          <a:bodyPr>
            <a:normAutofit fontScale="90000"/>
          </a:bodyPr>
          <a:lstStyle/>
          <a:p>
            <a:r>
              <a:rPr lang="en-US" sz="6000" dirty="0">
                <a:highlight>
                  <a:srgbClr val="0000FF"/>
                </a:highlight>
              </a:rPr>
              <a:t>3.3. Share a file via the mobile app</a:t>
            </a:r>
            <a:endParaRPr lang="en-SG" sz="6000" dirty="0">
              <a:highlight>
                <a:srgbClr val="0000FF"/>
              </a:highlight>
            </a:endParaRPr>
          </a:p>
        </p:txBody>
      </p:sp>
      <p:sp>
        <p:nvSpPr>
          <p:cNvPr id="7" name="TextBox 6"/>
          <p:cNvSpPr txBox="1"/>
          <p:nvPr/>
        </p:nvSpPr>
        <p:spPr>
          <a:xfrm>
            <a:off x="317045" y="888697"/>
            <a:ext cx="3363686" cy="1569660"/>
          </a:xfrm>
          <a:prstGeom prst="rect">
            <a:avLst/>
          </a:prstGeom>
          <a:noFill/>
        </p:spPr>
        <p:txBody>
          <a:bodyPr wrap="square" rtlCol="0">
            <a:spAutoFit/>
          </a:bodyPr>
          <a:lstStyle/>
          <a:p>
            <a:r>
              <a:rPr lang="en-SG" sz="2400" b="1" dirty="0"/>
              <a:t>STEP 1:</a:t>
            </a:r>
            <a:endParaRPr lang="en-SG" b="1" dirty="0"/>
          </a:p>
          <a:p>
            <a:r>
              <a:rPr lang="en-SG" dirty="0"/>
              <a:t>Open the file you want to send, using the OneDrive app or select the file by click-holding the file for some seconds</a:t>
            </a:r>
          </a:p>
        </p:txBody>
      </p:sp>
      <p:sp>
        <p:nvSpPr>
          <p:cNvPr id="12" name="TextBox 11"/>
          <p:cNvSpPr txBox="1"/>
          <p:nvPr/>
        </p:nvSpPr>
        <p:spPr>
          <a:xfrm>
            <a:off x="3997776" y="1067238"/>
            <a:ext cx="7976510" cy="2123658"/>
          </a:xfrm>
          <a:prstGeom prst="rect">
            <a:avLst/>
          </a:prstGeom>
          <a:noFill/>
        </p:spPr>
        <p:txBody>
          <a:bodyPr wrap="square" rtlCol="0">
            <a:spAutoFit/>
          </a:bodyPr>
          <a:lstStyle/>
          <a:p>
            <a:r>
              <a:rPr lang="en-SG" sz="2400" b="1" dirty="0"/>
              <a:t>STEP 2:</a:t>
            </a:r>
            <a:endParaRPr lang="en-SG" b="1" dirty="0"/>
          </a:p>
          <a:p>
            <a:r>
              <a:rPr lang="en-SG" dirty="0"/>
              <a:t>Click on the arrow button to display the selection menu. You have 3 options:</a:t>
            </a:r>
          </a:p>
          <a:p>
            <a:pPr marL="342900" indent="-342900">
              <a:buAutoNum type="arabicPeriod"/>
            </a:pPr>
            <a:r>
              <a:rPr lang="en-SG" b="1" u="sng" dirty="0"/>
              <a:t>Email in Outlook- </a:t>
            </a:r>
            <a:r>
              <a:rPr lang="en-SG" dirty="0"/>
              <a:t>Automatically pastes the file edit/view link into a new email.</a:t>
            </a:r>
          </a:p>
          <a:p>
            <a:pPr marL="342900" indent="-342900">
              <a:buAutoNum type="arabicPeriod"/>
            </a:pPr>
            <a:r>
              <a:rPr lang="en-SG" b="1" u="sng" dirty="0"/>
              <a:t>Send File</a:t>
            </a:r>
            <a:r>
              <a:rPr lang="en-SG" b="1" dirty="0"/>
              <a:t>- </a:t>
            </a:r>
            <a:r>
              <a:rPr lang="en-SG" dirty="0"/>
              <a:t>Click on the Email in Outlook button after selecting this. This attaches the actual file into a new email.</a:t>
            </a:r>
          </a:p>
          <a:p>
            <a:pPr marL="342900" indent="-342900">
              <a:buFontTx/>
              <a:buAutoNum type="arabicPeriod"/>
            </a:pPr>
            <a:r>
              <a:rPr lang="en-SG" b="1" u="sng" dirty="0"/>
              <a:t>View Only</a:t>
            </a:r>
            <a:r>
              <a:rPr lang="en-SG" b="1" dirty="0"/>
              <a:t>-</a:t>
            </a:r>
            <a:r>
              <a:rPr lang="en-SG" dirty="0"/>
              <a:t> Automatically pastes the file </a:t>
            </a:r>
            <a:r>
              <a:rPr lang="en-SG" b="1" u="sng" dirty="0"/>
              <a:t>view only</a:t>
            </a:r>
            <a:r>
              <a:rPr lang="en-SG" dirty="0"/>
              <a:t> link into a new email.</a:t>
            </a:r>
          </a:p>
          <a:p>
            <a:endParaRPr lang="en-SG" b="1" u="sng" dirty="0"/>
          </a:p>
        </p:txBody>
      </p:sp>
      <p:sp>
        <p:nvSpPr>
          <p:cNvPr id="13" name="Rectangle 12">
            <a:hlinkClick r:id="rId2" action="ppaction://hlinksldjump"/>
          </p:cNvPr>
          <p:cNvSpPr/>
          <p:nvPr/>
        </p:nvSpPr>
        <p:spPr>
          <a:xfrm>
            <a:off x="10132985" y="6268018"/>
            <a:ext cx="2026763" cy="5561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Back to Main Menu</a:t>
            </a:r>
          </a:p>
        </p:txBody>
      </p:sp>
      <p:pic>
        <p:nvPicPr>
          <p:cNvPr id="14" name="Picture 13"/>
          <p:cNvPicPr>
            <a:picLocks noChangeAspect="1"/>
          </p:cNvPicPr>
          <p:nvPr/>
        </p:nvPicPr>
        <p:blipFill>
          <a:blip r:embed="rId3"/>
          <a:stretch>
            <a:fillRect/>
          </a:stretch>
        </p:blipFill>
        <p:spPr>
          <a:xfrm>
            <a:off x="71983" y="2503260"/>
            <a:ext cx="4117378" cy="3764758"/>
          </a:xfrm>
          <a:prstGeom prst="rect">
            <a:avLst/>
          </a:prstGeom>
        </p:spPr>
      </p:pic>
      <p:pic>
        <p:nvPicPr>
          <p:cNvPr id="16" name="Picture 15"/>
          <p:cNvPicPr>
            <a:picLocks noChangeAspect="1"/>
          </p:cNvPicPr>
          <p:nvPr/>
        </p:nvPicPr>
        <p:blipFill>
          <a:blip r:embed="rId4"/>
          <a:stretch>
            <a:fillRect/>
          </a:stretch>
        </p:blipFill>
        <p:spPr>
          <a:xfrm>
            <a:off x="5708489" y="2826771"/>
            <a:ext cx="2136798" cy="3805373"/>
          </a:xfrm>
          <a:prstGeom prst="rect">
            <a:avLst/>
          </a:prstGeom>
        </p:spPr>
      </p:pic>
      <p:sp>
        <p:nvSpPr>
          <p:cNvPr id="17" name="TextBox 16"/>
          <p:cNvSpPr txBox="1"/>
          <p:nvPr/>
        </p:nvSpPr>
        <p:spPr>
          <a:xfrm>
            <a:off x="7986031" y="5456035"/>
            <a:ext cx="4157316" cy="646331"/>
          </a:xfrm>
          <a:prstGeom prst="rect">
            <a:avLst/>
          </a:prstGeom>
          <a:noFill/>
          <a:ln>
            <a:solidFill>
              <a:schemeClr val="tx1"/>
            </a:solidFill>
          </a:ln>
        </p:spPr>
        <p:txBody>
          <a:bodyPr wrap="square" rtlCol="0">
            <a:spAutoFit/>
          </a:bodyPr>
          <a:lstStyle/>
          <a:p>
            <a:r>
              <a:rPr lang="en-US" dirty="0"/>
              <a:t>NB: The user will have </a:t>
            </a:r>
            <a:r>
              <a:rPr lang="en-US" b="1" dirty="0"/>
              <a:t>access ONLY to the File Shared</a:t>
            </a:r>
            <a:r>
              <a:rPr lang="en-US" dirty="0"/>
              <a:t> not the whole Folder</a:t>
            </a:r>
          </a:p>
        </p:txBody>
      </p:sp>
    </p:spTree>
    <p:extLst>
      <p:ext uri="{BB962C8B-B14F-4D97-AF65-F5344CB8AC3E}">
        <p14:creationId xmlns:p14="http://schemas.microsoft.com/office/powerpoint/2010/main" val="3687892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3"/>
          <p:cNvSpPr txBox="1">
            <a:spLocks/>
          </p:cNvSpPr>
          <p:nvPr/>
        </p:nvSpPr>
        <p:spPr bwMode="auto">
          <a:xfrm>
            <a:off x="520701" y="1272117"/>
            <a:ext cx="5305331" cy="1819577"/>
          </a:xfrm>
          <a:prstGeom prst="rect">
            <a:avLst/>
          </a:prstGeom>
          <a:noFill/>
          <a:ln w="9525">
            <a:noFill/>
            <a:miter lim="800000"/>
            <a:headEnd/>
            <a:tailEnd/>
          </a:ln>
        </p:spPr>
        <p:txBody>
          <a:bodyPr lIns="0" tIns="0" rIns="0" bIns="0"/>
          <a:lstStyle/>
          <a:p>
            <a:pPr marL="576263" lvl="1" indent="-342900">
              <a:lnSpc>
                <a:spcPct val="90000"/>
              </a:lnSpc>
              <a:spcBef>
                <a:spcPts val="1200"/>
              </a:spcBef>
              <a:buClr>
                <a:schemeClr val="accent1"/>
              </a:buClr>
              <a:buSzPct val="90000"/>
              <a:buFont typeface="+mj-lt"/>
              <a:buAutoNum type="arabicPeriod"/>
              <a:defRPr/>
            </a:pPr>
            <a:r>
              <a:rPr lang="en-US" dirty="0"/>
              <a:t>On your PC, navigate to </a:t>
            </a:r>
            <a:r>
              <a:rPr lang="en-US" b="1" dirty="0"/>
              <a:t>OneDrive</a:t>
            </a:r>
            <a:r>
              <a:rPr lang="en-US" dirty="0"/>
              <a:t> folder and then to the Folder to Share.</a:t>
            </a:r>
          </a:p>
          <a:p>
            <a:pPr marL="576263" lvl="1" indent="-342900">
              <a:lnSpc>
                <a:spcPct val="90000"/>
              </a:lnSpc>
              <a:spcBef>
                <a:spcPts val="1200"/>
              </a:spcBef>
              <a:buClr>
                <a:schemeClr val="accent1"/>
              </a:buClr>
              <a:buSzPct val="90000"/>
              <a:buFont typeface="+mj-lt"/>
              <a:buAutoNum type="arabicPeriod"/>
              <a:defRPr/>
            </a:pPr>
            <a:r>
              <a:rPr lang="en-US" dirty="0"/>
              <a:t>Right click on the File and click on </a:t>
            </a:r>
            <a:r>
              <a:rPr lang="en-US" b="1" dirty="0"/>
              <a:t>Share</a:t>
            </a:r>
            <a:endParaRPr lang="en-US" dirty="0"/>
          </a:p>
          <a:p>
            <a:pPr marL="576263" lvl="1" indent="-342900">
              <a:lnSpc>
                <a:spcPct val="90000"/>
              </a:lnSpc>
              <a:spcBef>
                <a:spcPts val="1200"/>
              </a:spcBef>
              <a:buClr>
                <a:schemeClr val="accent1"/>
              </a:buClr>
              <a:buSzPct val="90000"/>
              <a:buFont typeface="+mj-lt"/>
              <a:buAutoNum type="arabicPeriod"/>
              <a:defRPr/>
            </a:pPr>
            <a:r>
              <a:rPr lang="en-US" dirty="0"/>
              <a:t>Alternatively, you can click the ellipsis (…) on a file and select “Share” from the context menu</a:t>
            </a:r>
          </a:p>
          <a:p>
            <a:pPr marL="576263" lvl="1" indent="-342900">
              <a:lnSpc>
                <a:spcPct val="90000"/>
              </a:lnSpc>
              <a:spcBef>
                <a:spcPts val="1200"/>
              </a:spcBef>
              <a:buClr>
                <a:schemeClr val="accent1"/>
              </a:buClr>
              <a:buSzPct val="90000"/>
              <a:buFont typeface="+mj-lt"/>
              <a:buAutoNum type="arabicPeriod"/>
              <a:defRPr/>
            </a:pPr>
            <a:endParaRPr lang="en-US" dirty="0"/>
          </a:p>
          <a:p>
            <a:pPr marL="576263" lvl="1" indent="-342900">
              <a:lnSpc>
                <a:spcPct val="90000"/>
              </a:lnSpc>
              <a:spcBef>
                <a:spcPts val="1200"/>
              </a:spcBef>
              <a:buClr>
                <a:schemeClr val="accent1"/>
              </a:buClr>
              <a:buSzPct val="90000"/>
              <a:buFont typeface="+mj-lt"/>
              <a:buAutoNum type="arabicPeriod"/>
              <a:defRPr/>
            </a:pPr>
            <a:endParaRPr lang="en-US" dirty="0"/>
          </a:p>
          <a:p>
            <a:pPr marL="576263" lvl="1" indent="-342900">
              <a:lnSpc>
                <a:spcPct val="90000"/>
              </a:lnSpc>
              <a:spcBef>
                <a:spcPts val="1200"/>
              </a:spcBef>
              <a:buClr>
                <a:schemeClr val="accent1"/>
              </a:buClr>
              <a:buSzPct val="90000"/>
              <a:buFont typeface="+mj-lt"/>
              <a:buAutoNum type="arabicPeriod"/>
              <a:defRPr/>
            </a:pPr>
            <a:endParaRPr lang="en-US" dirty="0"/>
          </a:p>
          <a:p>
            <a:pPr marL="576263" lvl="1" indent="-342900">
              <a:lnSpc>
                <a:spcPct val="90000"/>
              </a:lnSpc>
              <a:spcBef>
                <a:spcPts val="1200"/>
              </a:spcBef>
              <a:buClr>
                <a:schemeClr val="accent1"/>
              </a:buClr>
              <a:buSzPct val="90000"/>
              <a:buFont typeface="+mj-lt"/>
              <a:buAutoNum type="arabicPeriod"/>
              <a:defRPr/>
            </a:pPr>
            <a:endParaRPr lang="en-US" dirty="0"/>
          </a:p>
        </p:txBody>
      </p:sp>
      <p:sp>
        <p:nvSpPr>
          <p:cNvPr id="7" name="Title 2"/>
          <p:cNvSpPr txBox="1">
            <a:spLocks/>
          </p:cNvSpPr>
          <p:nvPr/>
        </p:nvSpPr>
        <p:spPr>
          <a:xfrm>
            <a:off x="-53010" y="0"/>
            <a:ext cx="1265582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highlight>
                  <a:srgbClr val="0000FF"/>
                </a:highlight>
              </a:rPr>
              <a:t>3.4. Share a Folder </a:t>
            </a:r>
            <a:r>
              <a:rPr lang="en-US" sz="2300" b="1" dirty="0">
                <a:highlight>
                  <a:srgbClr val="0000FF"/>
                </a:highlight>
              </a:rPr>
              <a:t>(on your personal OneDrive not O365 Team/Group)</a:t>
            </a:r>
          </a:p>
        </p:txBody>
      </p:sp>
      <p:grpSp>
        <p:nvGrpSpPr>
          <p:cNvPr id="6" name="Group 5"/>
          <p:cNvGrpSpPr/>
          <p:nvPr/>
        </p:nvGrpSpPr>
        <p:grpSpPr>
          <a:xfrm>
            <a:off x="520701" y="2985240"/>
            <a:ext cx="4806673" cy="3188832"/>
            <a:chOff x="3313043" y="1069145"/>
            <a:chExt cx="6224852" cy="3913672"/>
          </a:xfrm>
        </p:grpSpPr>
        <p:pic>
          <p:nvPicPr>
            <p:cNvPr id="8" name="Picture 7"/>
            <p:cNvPicPr>
              <a:picLocks noChangeAspect="1"/>
            </p:cNvPicPr>
            <p:nvPr/>
          </p:nvPicPr>
          <p:blipFill rotWithShape="1">
            <a:blip r:embed="rId3"/>
            <a:srcRect l="27175" t="13107" r="21769" b="29798"/>
            <a:stretch/>
          </p:blipFill>
          <p:spPr>
            <a:xfrm>
              <a:off x="3313043" y="1069145"/>
              <a:ext cx="6224852" cy="3913672"/>
            </a:xfrm>
            <a:prstGeom prst="rect">
              <a:avLst/>
            </a:prstGeom>
          </p:spPr>
        </p:pic>
        <p:sp>
          <p:nvSpPr>
            <p:cNvPr id="9" name="Rectangle: Rounded Corners 8"/>
            <p:cNvSpPr/>
            <p:nvPr/>
          </p:nvSpPr>
          <p:spPr>
            <a:xfrm>
              <a:off x="6646792" y="2199861"/>
              <a:ext cx="1291259" cy="26504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4"/>
          <p:cNvGrpSpPr/>
          <p:nvPr/>
        </p:nvGrpSpPr>
        <p:grpSpPr>
          <a:xfrm>
            <a:off x="7076661" y="3002271"/>
            <a:ext cx="3664541" cy="3251737"/>
            <a:chOff x="7076661" y="3002271"/>
            <a:chExt cx="3664541" cy="3251737"/>
          </a:xfrm>
        </p:grpSpPr>
        <p:pic>
          <p:nvPicPr>
            <p:cNvPr id="2" name="Picture 1"/>
            <p:cNvPicPr>
              <a:picLocks noChangeAspect="1"/>
            </p:cNvPicPr>
            <p:nvPr/>
          </p:nvPicPr>
          <p:blipFill>
            <a:blip r:embed="rId4"/>
            <a:stretch>
              <a:fillRect/>
            </a:stretch>
          </p:blipFill>
          <p:spPr>
            <a:xfrm>
              <a:off x="7076661" y="3002271"/>
              <a:ext cx="3664541" cy="3251737"/>
            </a:xfrm>
            <a:prstGeom prst="rect">
              <a:avLst/>
            </a:prstGeom>
          </p:spPr>
        </p:pic>
        <p:sp>
          <p:nvSpPr>
            <p:cNvPr id="11" name="Rectangle: Rounded Corners 10"/>
            <p:cNvSpPr/>
            <p:nvPr/>
          </p:nvSpPr>
          <p:spPr>
            <a:xfrm>
              <a:off x="8375373" y="4924086"/>
              <a:ext cx="2160105" cy="36353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Content Placeholder 3"/>
          <p:cNvSpPr txBox="1">
            <a:spLocks/>
          </p:cNvSpPr>
          <p:nvPr/>
        </p:nvSpPr>
        <p:spPr bwMode="auto">
          <a:xfrm>
            <a:off x="6311901" y="1218671"/>
            <a:ext cx="5305331" cy="1819577"/>
          </a:xfrm>
          <a:prstGeom prst="rect">
            <a:avLst/>
          </a:prstGeom>
          <a:noFill/>
          <a:ln w="9525">
            <a:noFill/>
            <a:miter lim="800000"/>
            <a:headEnd/>
            <a:tailEnd/>
          </a:ln>
        </p:spPr>
        <p:txBody>
          <a:bodyPr lIns="0" tIns="0" rIns="0" bIns="0"/>
          <a:lstStyle/>
          <a:p>
            <a:pPr marL="576263" lvl="1" indent="-342900">
              <a:lnSpc>
                <a:spcPct val="90000"/>
              </a:lnSpc>
              <a:spcBef>
                <a:spcPts val="1200"/>
              </a:spcBef>
              <a:buClr>
                <a:schemeClr val="accent1"/>
              </a:buClr>
              <a:buSzPct val="90000"/>
              <a:buFont typeface="+mj-lt"/>
              <a:buAutoNum type="arabicPeriod" startAt="3"/>
              <a:defRPr/>
            </a:pPr>
            <a:r>
              <a:rPr lang="en-US" dirty="0"/>
              <a:t>Select the option of </a:t>
            </a:r>
            <a:r>
              <a:rPr lang="en-US" b="1" dirty="0"/>
              <a:t>people to share </a:t>
            </a:r>
            <a:r>
              <a:rPr lang="en-US" dirty="0"/>
              <a:t>it with, say, specific persons and enter their </a:t>
            </a:r>
            <a:r>
              <a:rPr lang="en-US" b="1" dirty="0"/>
              <a:t>email addresses </a:t>
            </a:r>
            <a:r>
              <a:rPr lang="en-US" dirty="0"/>
              <a:t>and enter their permission level (view/edit)</a:t>
            </a:r>
          </a:p>
          <a:p>
            <a:pPr marL="576263" lvl="1" indent="-342900">
              <a:lnSpc>
                <a:spcPct val="90000"/>
              </a:lnSpc>
              <a:spcBef>
                <a:spcPts val="1200"/>
              </a:spcBef>
              <a:buClr>
                <a:schemeClr val="accent1"/>
              </a:buClr>
              <a:buSzPct val="90000"/>
              <a:buFont typeface="+mj-lt"/>
              <a:buAutoNum type="arabicPeriod" startAt="3"/>
              <a:defRPr/>
            </a:pPr>
            <a:r>
              <a:rPr lang="en-US" dirty="0"/>
              <a:t>Click on </a:t>
            </a:r>
            <a:r>
              <a:rPr lang="en-US" b="1" dirty="0"/>
              <a:t>Apply</a:t>
            </a:r>
            <a:endParaRPr lang="en-US" dirty="0"/>
          </a:p>
          <a:p>
            <a:pPr marL="576263" lvl="1" indent="-342900">
              <a:lnSpc>
                <a:spcPct val="90000"/>
              </a:lnSpc>
              <a:spcBef>
                <a:spcPts val="1200"/>
              </a:spcBef>
              <a:buClr>
                <a:schemeClr val="accent1"/>
              </a:buClr>
              <a:buSzPct val="90000"/>
              <a:buFont typeface="+mj-lt"/>
              <a:buAutoNum type="arabicPeriod" startAt="3"/>
              <a:defRPr/>
            </a:pPr>
            <a:r>
              <a:rPr lang="en-US" dirty="0"/>
              <a:t>The recipients will get the email with a link and will have </a:t>
            </a:r>
            <a:r>
              <a:rPr lang="en-US" b="1" dirty="0"/>
              <a:t>access to the whole folder shared</a:t>
            </a:r>
            <a:endParaRPr lang="en-US" dirty="0"/>
          </a:p>
          <a:p>
            <a:pPr marL="576263" lvl="1" indent="-342900">
              <a:lnSpc>
                <a:spcPct val="90000"/>
              </a:lnSpc>
              <a:spcBef>
                <a:spcPts val="1200"/>
              </a:spcBef>
              <a:buClr>
                <a:schemeClr val="accent1"/>
              </a:buClr>
              <a:buSzPct val="90000"/>
              <a:buFont typeface="+mj-lt"/>
              <a:buAutoNum type="arabicPeriod" startAt="3"/>
              <a:defRPr/>
            </a:pPr>
            <a:endParaRPr lang="en-US" dirty="0"/>
          </a:p>
          <a:p>
            <a:pPr marL="576263" lvl="1" indent="-342900">
              <a:lnSpc>
                <a:spcPct val="90000"/>
              </a:lnSpc>
              <a:spcBef>
                <a:spcPts val="1200"/>
              </a:spcBef>
              <a:buClr>
                <a:schemeClr val="accent1"/>
              </a:buClr>
              <a:buSzPct val="90000"/>
              <a:buFont typeface="+mj-lt"/>
              <a:buAutoNum type="arabicPeriod" startAt="3"/>
              <a:defRPr/>
            </a:pPr>
            <a:endParaRPr lang="en-US" dirty="0"/>
          </a:p>
          <a:p>
            <a:pPr marL="576263" lvl="1" indent="-342900">
              <a:lnSpc>
                <a:spcPct val="90000"/>
              </a:lnSpc>
              <a:spcBef>
                <a:spcPts val="1200"/>
              </a:spcBef>
              <a:buClr>
                <a:schemeClr val="accent1"/>
              </a:buClr>
              <a:buSzPct val="90000"/>
              <a:buFont typeface="+mj-lt"/>
              <a:buAutoNum type="arabicPeriod" startAt="3"/>
              <a:defRPr/>
            </a:pPr>
            <a:endParaRPr lang="en-US" dirty="0"/>
          </a:p>
          <a:p>
            <a:pPr marL="576263" lvl="1" indent="-342900">
              <a:lnSpc>
                <a:spcPct val="90000"/>
              </a:lnSpc>
              <a:spcBef>
                <a:spcPts val="1200"/>
              </a:spcBef>
              <a:buClr>
                <a:schemeClr val="accent1"/>
              </a:buClr>
              <a:buSzPct val="90000"/>
              <a:buFont typeface="+mj-lt"/>
              <a:buAutoNum type="arabicPeriod" startAt="3"/>
              <a:defRPr/>
            </a:pPr>
            <a:endParaRPr lang="en-US" dirty="0"/>
          </a:p>
        </p:txBody>
      </p:sp>
      <p:sp>
        <p:nvSpPr>
          <p:cNvPr id="15" name="TextBox 14"/>
          <p:cNvSpPr txBox="1"/>
          <p:nvPr/>
        </p:nvSpPr>
        <p:spPr>
          <a:xfrm>
            <a:off x="462769" y="6367871"/>
            <a:ext cx="9410102" cy="369332"/>
          </a:xfrm>
          <a:prstGeom prst="rect">
            <a:avLst/>
          </a:prstGeom>
          <a:noFill/>
          <a:ln>
            <a:solidFill>
              <a:schemeClr val="tx1"/>
            </a:solidFill>
          </a:ln>
        </p:spPr>
        <p:txBody>
          <a:bodyPr wrap="square" rtlCol="0">
            <a:spAutoFit/>
          </a:bodyPr>
          <a:lstStyle/>
          <a:p>
            <a:r>
              <a:rPr lang="en-US" dirty="0">
                <a:solidFill>
                  <a:srgbClr val="0070C0"/>
                </a:solidFill>
              </a:rPr>
              <a:t>NB: The user will have </a:t>
            </a:r>
            <a:r>
              <a:rPr lang="en-US" b="1" dirty="0">
                <a:solidFill>
                  <a:srgbClr val="0070C0"/>
                </a:solidFill>
              </a:rPr>
              <a:t>access to the WHOLE FOLDER Shared</a:t>
            </a:r>
            <a:r>
              <a:rPr lang="en-US" dirty="0">
                <a:solidFill>
                  <a:srgbClr val="0070C0"/>
                </a:solidFill>
              </a:rPr>
              <a:t> not the whole only a file</a:t>
            </a:r>
          </a:p>
        </p:txBody>
      </p:sp>
      <p:sp>
        <p:nvSpPr>
          <p:cNvPr id="13" name="Rectangle 12">
            <a:hlinkClick r:id="rId5" action="ppaction://hlinksldjump"/>
          </p:cNvPr>
          <p:cNvSpPr/>
          <p:nvPr/>
        </p:nvSpPr>
        <p:spPr>
          <a:xfrm>
            <a:off x="10132985" y="6268018"/>
            <a:ext cx="2026763" cy="5561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Back to Main Menu</a:t>
            </a:r>
          </a:p>
        </p:txBody>
      </p:sp>
    </p:spTree>
    <p:extLst>
      <p:ext uri="{BB962C8B-B14F-4D97-AF65-F5344CB8AC3E}">
        <p14:creationId xmlns:p14="http://schemas.microsoft.com/office/powerpoint/2010/main" val="2560481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3"/>
          <p:cNvSpPr txBox="1">
            <a:spLocks/>
          </p:cNvSpPr>
          <p:nvPr/>
        </p:nvSpPr>
        <p:spPr bwMode="auto">
          <a:xfrm>
            <a:off x="520701" y="1272117"/>
            <a:ext cx="5791200" cy="1819577"/>
          </a:xfrm>
          <a:prstGeom prst="rect">
            <a:avLst/>
          </a:prstGeom>
          <a:noFill/>
          <a:ln w="9525">
            <a:noFill/>
            <a:miter lim="800000"/>
            <a:headEnd/>
            <a:tailEnd/>
          </a:ln>
        </p:spPr>
        <p:txBody>
          <a:bodyPr lIns="0" tIns="0" rIns="0" bIns="0"/>
          <a:lstStyle/>
          <a:p>
            <a:pPr marL="576263" lvl="1" indent="-342900">
              <a:lnSpc>
                <a:spcPct val="90000"/>
              </a:lnSpc>
              <a:spcBef>
                <a:spcPts val="1200"/>
              </a:spcBef>
              <a:buClr>
                <a:schemeClr val="accent1"/>
              </a:buClr>
              <a:buSzPct val="90000"/>
              <a:buFont typeface="+mj-lt"/>
              <a:buAutoNum type="arabicPeriod"/>
              <a:defRPr/>
            </a:pPr>
            <a:r>
              <a:rPr lang="en-US" dirty="0"/>
              <a:t>On the web, navigate to </a:t>
            </a:r>
            <a:r>
              <a:rPr lang="en-US" b="1" dirty="0"/>
              <a:t>OneDrive</a:t>
            </a:r>
            <a:r>
              <a:rPr lang="en-US" dirty="0"/>
              <a:t> folder and then to the Folder to Share.</a:t>
            </a:r>
          </a:p>
          <a:p>
            <a:pPr marL="576263" lvl="1" indent="-342900">
              <a:lnSpc>
                <a:spcPct val="90000"/>
              </a:lnSpc>
              <a:spcBef>
                <a:spcPts val="1200"/>
              </a:spcBef>
              <a:buClr>
                <a:schemeClr val="accent1"/>
              </a:buClr>
              <a:buSzPct val="90000"/>
              <a:buFont typeface="+mj-lt"/>
              <a:buAutoNum type="arabicPeriod"/>
              <a:defRPr/>
            </a:pPr>
            <a:r>
              <a:rPr lang="en-US" dirty="0"/>
              <a:t>Select the folder and click on </a:t>
            </a:r>
            <a:r>
              <a:rPr lang="en-US" b="1" dirty="0"/>
              <a:t>Share</a:t>
            </a:r>
            <a:endParaRPr lang="en-US" dirty="0"/>
          </a:p>
          <a:p>
            <a:pPr marL="576263" lvl="1" indent="-342900">
              <a:lnSpc>
                <a:spcPct val="90000"/>
              </a:lnSpc>
              <a:spcBef>
                <a:spcPts val="1200"/>
              </a:spcBef>
              <a:buClr>
                <a:schemeClr val="accent1"/>
              </a:buClr>
              <a:buSzPct val="90000"/>
              <a:buFont typeface="+mj-lt"/>
              <a:buAutoNum type="arabicPeriod"/>
              <a:defRPr/>
            </a:pPr>
            <a:r>
              <a:rPr lang="en-US" dirty="0"/>
              <a:t>Alternatively, you can click the ellipsis (…) on a folder, towards folder name column end (see 2</a:t>
            </a:r>
            <a:r>
              <a:rPr lang="en-US" baseline="30000" dirty="0"/>
              <a:t>nd</a:t>
            </a:r>
            <a:r>
              <a:rPr lang="en-US" dirty="0"/>
              <a:t> screenshot) and select “Share” from the context menu</a:t>
            </a:r>
          </a:p>
          <a:p>
            <a:pPr marL="576263" lvl="1" indent="-342900">
              <a:lnSpc>
                <a:spcPct val="90000"/>
              </a:lnSpc>
              <a:spcBef>
                <a:spcPts val="1200"/>
              </a:spcBef>
              <a:buClr>
                <a:schemeClr val="accent1"/>
              </a:buClr>
              <a:buSzPct val="90000"/>
              <a:buFont typeface="+mj-lt"/>
              <a:buAutoNum type="arabicPeriod"/>
              <a:defRPr/>
            </a:pPr>
            <a:endParaRPr lang="en-US" dirty="0"/>
          </a:p>
          <a:p>
            <a:pPr marL="576263" lvl="1" indent="-342900">
              <a:lnSpc>
                <a:spcPct val="90000"/>
              </a:lnSpc>
              <a:spcBef>
                <a:spcPts val="1200"/>
              </a:spcBef>
              <a:buClr>
                <a:schemeClr val="accent1"/>
              </a:buClr>
              <a:buSzPct val="90000"/>
              <a:buFont typeface="+mj-lt"/>
              <a:buAutoNum type="arabicPeriod"/>
              <a:defRPr/>
            </a:pPr>
            <a:endParaRPr lang="en-US" dirty="0"/>
          </a:p>
          <a:p>
            <a:pPr marL="576263" lvl="1" indent="-342900">
              <a:lnSpc>
                <a:spcPct val="90000"/>
              </a:lnSpc>
              <a:spcBef>
                <a:spcPts val="1200"/>
              </a:spcBef>
              <a:buClr>
                <a:schemeClr val="accent1"/>
              </a:buClr>
              <a:buSzPct val="90000"/>
              <a:buFont typeface="+mj-lt"/>
              <a:buAutoNum type="arabicPeriod"/>
              <a:defRPr/>
            </a:pPr>
            <a:endParaRPr lang="en-US" dirty="0"/>
          </a:p>
          <a:p>
            <a:pPr marL="576263" lvl="1" indent="-342900">
              <a:lnSpc>
                <a:spcPct val="90000"/>
              </a:lnSpc>
              <a:spcBef>
                <a:spcPts val="1200"/>
              </a:spcBef>
              <a:buClr>
                <a:schemeClr val="accent1"/>
              </a:buClr>
              <a:buSzPct val="90000"/>
              <a:buFont typeface="+mj-lt"/>
              <a:buAutoNum type="arabicPeriod"/>
              <a:defRPr/>
            </a:pPr>
            <a:endParaRPr lang="en-US" dirty="0"/>
          </a:p>
        </p:txBody>
      </p:sp>
      <p:sp>
        <p:nvSpPr>
          <p:cNvPr id="7" name="Title 2"/>
          <p:cNvSpPr txBox="1">
            <a:spLocks/>
          </p:cNvSpPr>
          <p:nvPr/>
        </p:nvSpPr>
        <p:spPr>
          <a:xfrm>
            <a:off x="-1" y="0"/>
            <a:ext cx="12032975" cy="116522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highlight>
                  <a:srgbClr val="0000FF"/>
                </a:highlight>
              </a:rPr>
              <a:t>3.4b Share a Folder via the Web</a:t>
            </a:r>
          </a:p>
          <a:p>
            <a:r>
              <a:rPr lang="en-US" sz="2400" b="1" dirty="0">
                <a:highlight>
                  <a:srgbClr val="0000FF"/>
                </a:highlight>
              </a:rPr>
              <a:t>(on your personal OneDrive not O365 Team/Group)</a:t>
            </a:r>
            <a:endParaRPr lang="en-US" sz="6000" b="1" dirty="0">
              <a:highlight>
                <a:srgbClr val="0000FF"/>
              </a:highlight>
            </a:endParaRPr>
          </a:p>
        </p:txBody>
      </p:sp>
      <p:sp>
        <p:nvSpPr>
          <p:cNvPr id="12" name="Content Placeholder 3"/>
          <p:cNvSpPr txBox="1">
            <a:spLocks/>
          </p:cNvSpPr>
          <p:nvPr/>
        </p:nvSpPr>
        <p:spPr bwMode="auto">
          <a:xfrm>
            <a:off x="6311901" y="1218671"/>
            <a:ext cx="5305331" cy="1855833"/>
          </a:xfrm>
          <a:prstGeom prst="rect">
            <a:avLst/>
          </a:prstGeom>
          <a:noFill/>
          <a:ln w="9525">
            <a:noFill/>
            <a:miter lim="800000"/>
            <a:headEnd/>
            <a:tailEnd/>
          </a:ln>
        </p:spPr>
        <p:txBody>
          <a:bodyPr lIns="0" tIns="0" rIns="0" bIns="0"/>
          <a:lstStyle/>
          <a:p>
            <a:pPr marL="576263" lvl="1" indent="-342900">
              <a:lnSpc>
                <a:spcPct val="90000"/>
              </a:lnSpc>
              <a:spcBef>
                <a:spcPts val="1200"/>
              </a:spcBef>
              <a:buClr>
                <a:schemeClr val="accent1"/>
              </a:buClr>
              <a:buSzPct val="90000"/>
              <a:buFont typeface="+mj-lt"/>
              <a:buAutoNum type="arabicPeriod" startAt="3"/>
              <a:defRPr/>
            </a:pPr>
            <a:r>
              <a:rPr lang="en-US" dirty="0"/>
              <a:t>Select the option of </a:t>
            </a:r>
            <a:r>
              <a:rPr lang="en-US" b="1" dirty="0"/>
              <a:t>people to share </a:t>
            </a:r>
            <a:r>
              <a:rPr lang="en-US" dirty="0"/>
              <a:t>it with, say, specific persons and enter their </a:t>
            </a:r>
            <a:r>
              <a:rPr lang="en-US" b="1" dirty="0"/>
              <a:t>email addresses </a:t>
            </a:r>
            <a:r>
              <a:rPr lang="en-US" dirty="0"/>
              <a:t>and enter their permission level (view/edit)</a:t>
            </a:r>
          </a:p>
          <a:p>
            <a:pPr marL="576263" lvl="1" indent="-342900">
              <a:lnSpc>
                <a:spcPct val="90000"/>
              </a:lnSpc>
              <a:spcBef>
                <a:spcPts val="1200"/>
              </a:spcBef>
              <a:buClr>
                <a:schemeClr val="accent1"/>
              </a:buClr>
              <a:buSzPct val="90000"/>
              <a:buFont typeface="+mj-lt"/>
              <a:buAutoNum type="arabicPeriod" startAt="3"/>
              <a:defRPr/>
            </a:pPr>
            <a:r>
              <a:rPr lang="en-US" dirty="0"/>
              <a:t>Click on </a:t>
            </a:r>
            <a:r>
              <a:rPr lang="en-US" b="1" dirty="0"/>
              <a:t>Apply</a:t>
            </a:r>
            <a:endParaRPr lang="en-US" dirty="0"/>
          </a:p>
          <a:p>
            <a:pPr marL="576263" lvl="1" indent="-342900">
              <a:lnSpc>
                <a:spcPct val="90000"/>
              </a:lnSpc>
              <a:spcBef>
                <a:spcPts val="1200"/>
              </a:spcBef>
              <a:buClr>
                <a:schemeClr val="accent1"/>
              </a:buClr>
              <a:buSzPct val="90000"/>
              <a:buFont typeface="+mj-lt"/>
              <a:buAutoNum type="arabicPeriod" startAt="3"/>
              <a:defRPr/>
            </a:pPr>
            <a:r>
              <a:rPr lang="en-US" dirty="0"/>
              <a:t>The recipients will get the email with a link and will have </a:t>
            </a:r>
            <a:r>
              <a:rPr lang="en-US" b="1" dirty="0"/>
              <a:t>access to the whole folder shared</a:t>
            </a:r>
            <a:endParaRPr lang="en-US" dirty="0"/>
          </a:p>
          <a:p>
            <a:pPr marL="576263" lvl="1" indent="-342900">
              <a:lnSpc>
                <a:spcPct val="90000"/>
              </a:lnSpc>
              <a:spcBef>
                <a:spcPts val="1200"/>
              </a:spcBef>
              <a:buClr>
                <a:schemeClr val="accent1"/>
              </a:buClr>
              <a:buSzPct val="90000"/>
              <a:buFont typeface="+mj-lt"/>
              <a:buAutoNum type="arabicPeriod" startAt="3"/>
              <a:defRPr/>
            </a:pPr>
            <a:endParaRPr lang="en-US" dirty="0"/>
          </a:p>
          <a:p>
            <a:pPr marL="576263" lvl="1" indent="-342900">
              <a:lnSpc>
                <a:spcPct val="90000"/>
              </a:lnSpc>
              <a:spcBef>
                <a:spcPts val="1200"/>
              </a:spcBef>
              <a:buClr>
                <a:schemeClr val="accent1"/>
              </a:buClr>
              <a:buSzPct val="90000"/>
              <a:buFont typeface="+mj-lt"/>
              <a:buAutoNum type="arabicPeriod" startAt="3"/>
              <a:defRPr/>
            </a:pPr>
            <a:endParaRPr lang="en-US" dirty="0"/>
          </a:p>
          <a:p>
            <a:pPr marL="576263" lvl="1" indent="-342900">
              <a:lnSpc>
                <a:spcPct val="90000"/>
              </a:lnSpc>
              <a:spcBef>
                <a:spcPts val="1200"/>
              </a:spcBef>
              <a:buClr>
                <a:schemeClr val="accent1"/>
              </a:buClr>
              <a:buSzPct val="90000"/>
              <a:buFont typeface="+mj-lt"/>
              <a:buAutoNum type="arabicPeriod" startAt="3"/>
              <a:defRPr/>
            </a:pPr>
            <a:endParaRPr lang="en-US" dirty="0"/>
          </a:p>
          <a:p>
            <a:pPr marL="576263" lvl="1" indent="-342900">
              <a:lnSpc>
                <a:spcPct val="90000"/>
              </a:lnSpc>
              <a:spcBef>
                <a:spcPts val="1200"/>
              </a:spcBef>
              <a:buClr>
                <a:schemeClr val="accent1"/>
              </a:buClr>
              <a:buSzPct val="90000"/>
              <a:buFont typeface="+mj-lt"/>
              <a:buAutoNum type="arabicPeriod" startAt="3"/>
              <a:defRPr/>
            </a:pPr>
            <a:endParaRPr lang="en-US" dirty="0"/>
          </a:p>
        </p:txBody>
      </p:sp>
      <p:sp>
        <p:nvSpPr>
          <p:cNvPr id="15" name="TextBox 14"/>
          <p:cNvSpPr txBox="1"/>
          <p:nvPr/>
        </p:nvSpPr>
        <p:spPr>
          <a:xfrm>
            <a:off x="462768" y="6367871"/>
            <a:ext cx="8880015" cy="369332"/>
          </a:xfrm>
          <a:prstGeom prst="rect">
            <a:avLst/>
          </a:prstGeom>
          <a:noFill/>
          <a:ln>
            <a:solidFill>
              <a:schemeClr val="tx1"/>
            </a:solidFill>
          </a:ln>
        </p:spPr>
        <p:txBody>
          <a:bodyPr wrap="square" rtlCol="0">
            <a:spAutoFit/>
          </a:bodyPr>
          <a:lstStyle/>
          <a:p>
            <a:r>
              <a:rPr lang="en-US" dirty="0">
                <a:solidFill>
                  <a:srgbClr val="0070C0"/>
                </a:solidFill>
              </a:rPr>
              <a:t>NB: The user will have </a:t>
            </a:r>
            <a:r>
              <a:rPr lang="en-US" b="1" dirty="0">
                <a:solidFill>
                  <a:srgbClr val="0070C0"/>
                </a:solidFill>
              </a:rPr>
              <a:t>access to the WHOLE FOLDER Shared</a:t>
            </a:r>
            <a:r>
              <a:rPr lang="en-US" dirty="0">
                <a:solidFill>
                  <a:srgbClr val="0070C0"/>
                </a:solidFill>
              </a:rPr>
              <a:t> not the whole only a file</a:t>
            </a:r>
          </a:p>
        </p:txBody>
      </p:sp>
      <p:grpSp>
        <p:nvGrpSpPr>
          <p:cNvPr id="18" name="Group 17"/>
          <p:cNvGrpSpPr/>
          <p:nvPr/>
        </p:nvGrpSpPr>
        <p:grpSpPr>
          <a:xfrm>
            <a:off x="520701" y="3127950"/>
            <a:ext cx="6158395" cy="2778722"/>
            <a:chOff x="1567312" y="2959705"/>
            <a:chExt cx="7947748" cy="3284069"/>
          </a:xfrm>
        </p:grpSpPr>
        <p:pic>
          <p:nvPicPr>
            <p:cNvPr id="13" name="Picture 12"/>
            <p:cNvPicPr>
              <a:picLocks noChangeAspect="1"/>
            </p:cNvPicPr>
            <p:nvPr/>
          </p:nvPicPr>
          <p:blipFill>
            <a:blip r:embed="rId3"/>
            <a:stretch>
              <a:fillRect/>
            </a:stretch>
          </p:blipFill>
          <p:spPr>
            <a:xfrm>
              <a:off x="1567312" y="2959705"/>
              <a:ext cx="7947748" cy="32840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Rectangle: Rounded Corners 13"/>
            <p:cNvSpPr/>
            <p:nvPr/>
          </p:nvSpPr>
          <p:spPr>
            <a:xfrm>
              <a:off x="3280662" y="5632176"/>
              <a:ext cx="2260524" cy="33130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Arrow Connector 3"/>
            <p:cNvCxnSpPr/>
            <p:nvPr/>
          </p:nvCxnSpPr>
          <p:spPr>
            <a:xfrm flipH="1" flipV="1">
              <a:off x="3538330" y="4055165"/>
              <a:ext cx="463827" cy="157701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4"/>
          <a:srcRect l="14347" t="11189" r="30120" b="13026"/>
          <a:stretch/>
        </p:blipFill>
        <p:spPr>
          <a:xfrm>
            <a:off x="7294789" y="2997959"/>
            <a:ext cx="4322444" cy="33164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Rectangle 10">
            <a:hlinkClick r:id="rId5" action="ppaction://hlinksldjump"/>
          </p:cNvPr>
          <p:cNvSpPr/>
          <p:nvPr/>
        </p:nvSpPr>
        <p:spPr>
          <a:xfrm>
            <a:off x="10132985" y="6367871"/>
            <a:ext cx="2026763" cy="4563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Back to Main Menu</a:t>
            </a:r>
          </a:p>
        </p:txBody>
      </p:sp>
    </p:spTree>
    <p:extLst>
      <p:ext uri="{BB962C8B-B14F-4D97-AF65-F5344CB8AC3E}">
        <p14:creationId xmlns:p14="http://schemas.microsoft.com/office/powerpoint/2010/main" val="1952824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086969" y="1522808"/>
            <a:ext cx="5195525" cy="4838239"/>
          </a:xfrm>
          <a:prstGeom prst="rect">
            <a:avLst/>
          </a:prstGeom>
        </p:spPr>
      </p:pic>
      <p:sp>
        <p:nvSpPr>
          <p:cNvPr id="59394" name="Title 2"/>
          <p:cNvSpPr>
            <a:spLocks noGrp="1"/>
          </p:cNvSpPr>
          <p:nvPr>
            <p:ph type="title"/>
          </p:nvPr>
        </p:nvSpPr>
        <p:spPr>
          <a:xfrm>
            <a:off x="-1" y="157830"/>
            <a:ext cx="12443791" cy="578836"/>
          </a:xfrm>
        </p:spPr>
        <p:txBody>
          <a:bodyPr>
            <a:noAutofit/>
          </a:bodyPr>
          <a:lstStyle/>
          <a:p>
            <a:r>
              <a:rPr lang="en-US" sz="4000" dirty="0">
                <a:highlight>
                  <a:srgbClr val="FFFF00"/>
                </a:highlight>
              </a:rPr>
              <a:t>3.5. Want to </a:t>
            </a:r>
            <a:r>
              <a:rPr lang="en-US" sz="4000" strike="sngStrike" dirty="0">
                <a:highlight>
                  <a:srgbClr val="FFFF00"/>
                </a:highlight>
              </a:rPr>
              <a:t>Share</a:t>
            </a:r>
            <a:r>
              <a:rPr lang="en-US" sz="4000" dirty="0">
                <a:highlight>
                  <a:srgbClr val="FFFF00"/>
                </a:highlight>
              </a:rPr>
              <a:t> Send a COPY of the file via Outlook**</a:t>
            </a:r>
          </a:p>
        </p:txBody>
      </p:sp>
      <p:sp>
        <p:nvSpPr>
          <p:cNvPr id="16" name="Content Placeholder 3"/>
          <p:cNvSpPr txBox="1">
            <a:spLocks/>
          </p:cNvSpPr>
          <p:nvPr/>
        </p:nvSpPr>
        <p:spPr bwMode="auto">
          <a:xfrm>
            <a:off x="520700" y="2362134"/>
            <a:ext cx="5305331" cy="1852058"/>
          </a:xfrm>
          <a:prstGeom prst="rect">
            <a:avLst/>
          </a:prstGeom>
          <a:noFill/>
          <a:ln w="9525">
            <a:noFill/>
            <a:miter lim="800000"/>
            <a:headEnd/>
            <a:tailEnd/>
          </a:ln>
        </p:spPr>
        <p:txBody>
          <a:bodyPr lIns="0" tIns="0" rIns="0" bIns="0"/>
          <a:lstStyle/>
          <a:p>
            <a:pPr marL="576263" lvl="1" indent="-342900">
              <a:lnSpc>
                <a:spcPct val="90000"/>
              </a:lnSpc>
              <a:spcBef>
                <a:spcPts val="1200"/>
              </a:spcBef>
              <a:buClr>
                <a:schemeClr val="accent1"/>
              </a:buClr>
              <a:buSzPct val="90000"/>
              <a:buFont typeface="+mj-lt"/>
              <a:buAutoNum type="arabicPeriod"/>
              <a:defRPr/>
            </a:pPr>
            <a:r>
              <a:rPr lang="en-US" dirty="0"/>
              <a:t>Create a new email message, and click the “Attach Files” button to navigate to the OneDrive Folder on your PC</a:t>
            </a:r>
          </a:p>
          <a:p>
            <a:pPr marL="576263" lvl="1" indent="-342900">
              <a:lnSpc>
                <a:spcPct val="90000"/>
              </a:lnSpc>
              <a:spcBef>
                <a:spcPts val="1200"/>
              </a:spcBef>
              <a:buClr>
                <a:schemeClr val="accent1"/>
              </a:buClr>
              <a:buSzPct val="90000"/>
              <a:buFont typeface="+mj-lt"/>
              <a:buAutoNum type="arabicPeriod"/>
              <a:defRPr/>
            </a:pPr>
            <a:r>
              <a:rPr lang="en-US" dirty="0"/>
              <a:t>Select your OneDrive Folder and browse your files</a:t>
            </a:r>
          </a:p>
          <a:p>
            <a:pPr marL="233363" lvl="1">
              <a:lnSpc>
                <a:spcPct val="90000"/>
              </a:lnSpc>
              <a:spcBef>
                <a:spcPts val="1200"/>
              </a:spcBef>
              <a:buClr>
                <a:schemeClr val="accent1"/>
              </a:buClr>
              <a:buSzPct val="90000"/>
              <a:defRPr/>
            </a:pPr>
            <a:endParaRPr lang="en-US" dirty="0"/>
          </a:p>
          <a:p>
            <a:pPr marL="576263" lvl="1" indent="-342900">
              <a:lnSpc>
                <a:spcPct val="90000"/>
              </a:lnSpc>
              <a:spcBef>
                <a:spcPts val="1200"/>
              </a:spcBef>
              <a:buClr>
                <a:schemeClr val="accent1"/>
              </a:buClr>
              <a:buSzPct val="90000"/>
              <a:buFont typeface="+mj-lt"/>
              <a:buAutoNum type="arabicPeriod"/>
              <a:defRPr/>
            </a:pPr>
            <a:endParaRPr lang="en-US" dirty="0"/>
          </a:p>
          <a:p>
            <a:pPr marL="576263" lvl="1" indent="-342900">
              <a:lnSpc>
                <a:spcPct val="90000"/>
              </a:lnSpc>
              <a:spcBef>
                <a:spcPts val="1200"/>
              </a:spcBef>
              <a:buClr>
                <a:schemeClr val="accent1"/>
              </a:buClr>
              <a:buSzPct val="90000"/>
              <a:buFont typeface="+mj-lt"/>
              <a:buAutoNum type="arabicPeriod"/>
              <a:defRPr/>
            </a:pPr>
            <a:endParaRPr lang="en-US" dirty="0"/>
          </a:p>
        </p:txBody>
      </p:sp>
      <p:sp>
        <p:nvSpPr>
          <p:cNvPr id="4" name="Content Placeholder 3"/>
          <p:cNvSpPr txBox="1">
            <a:spLocks/>
          </p:cNvSpPr>
          <p:nvPr/>
        </p:nvSpPr>
        <p:spPr bwMode="auto">
          <a:xfrm>
            <a:off x="386113" y="1154738"/>
            <a:ext cx="10879837" cy="847335"/>
          </a:xfrm>
          <a:prstGeom prst="rect">
            <a:avLst/>
          </a:prstGeom>
          <a:noFill/>
          <a:ln w="9525">
            <a:noFill/>
            <a:miter lim="800000"/>
            <a:headEnd/>
            <a:tailEnd/>
          </a:ln>
        </p:spPr>
        <p:txBody>
          <a:bodyPr lIns="0" tIns="0" rIns="0" bIns="0"/>
          <a:lstStyle/>
          <a:p>
            <a:pPr marL="233363" lvl="1">
              <a:lnSpc>
                <a:spcPct val="90000"/>
              </a:lnSpc>
              <a:spcBef>
                <a:spcPts val="1200"/>
              </a:spcBef>
              <a:buClr>
                <a:schemeClr val="accent1"/>
              </a:buClr>
              <a:buSzPct val="90000"/>
              <a:defRPr/>
            </a:pPr>
            <a:r>
              <a:rPr lang="en-US" dirty="0"/>
              <a:t>This is the normal file attachment sharing via email where each recipient gets a copy of the file. </a:t>
            </a:r>
          </a:p>
        </p:txBody>
      </p:sp>
      <p:sp>
        <p:nvSpPr>
          <p:cNvPr id="2" name="Rectangle 1"/>
          <p:cNvSpPr/>
          <p:nvPr/>
        </p:nvSpPr>
        <p:spPr>
          <a:xfrm>
            <a:off x="7315199" y="4784034"/>
            <a:ext cx="1325217" cy="21203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225286" y="703014"/>
            <a:ext cx="11966714" cy="369332"/>
          </a:xfrm>
          <a:prstGeom prst="rect">
            <a:avLst/>
          </a:prstGeom>
          <a:noFill/>
        </p:spPr>
        <p:txBody>
          <a:bodyPr wrap="square" rtlCol="0">
            <a:spAutoFit/>
          </a:bodyPr>
          <a:lstStyle/>
          <a:p>
            <a:r>
              <a:rPr lang="en-US" b="1" dirty="0">
                <a:solidFill>
                  <a:srgbClr val="0070C0"/>
                </a:solidFill>
              </a:rPr>
              <a:t>via “Attach Files” Menu &gt; navigate to OneDrive Folder; i.e. having each user get a copy of the file just like normal attachment</a:t>
            </a:r>
          </a:p>
        </p:txBody>
      </p:sp>
      <p:sp>
        <p:nvSpPr>
          <p:cNvPr id="10" name="Content Placeholder 3"/>
          <p:cNvSpPr txBox="1">
            <a:spLocks/>
          </p:cNvSpPr>
          <p:nvPr/>
        </p:nvSpPr>
        <p:spPr bwMode="auto">
          <a:xfrm>
            <a:off x="225286" y="4346713"/>
            <a:ext cx="5600745" cy="2511287"/>
          </a:xfrm>
          <a:prstGeom prst="rect">
            <a:avLst/>
          </a:prstGeom>
          <a:noFill/>
          <a:ln w="9525">
            <a:noFill/>
            <a:miter lim="800000"/>
            <a:headEnd/>
            <a:tailEnd/>
          </a:ln>
        </p:spPr>
        <p:txBody>
          <a:bodyPr lIns="0" tIns="0" rIns="0" bIns="0"/>
          <a:lstStyle/>
          <a:p>
            <a:pPr marL="233363" lvl="1">
              <a:lnSpc>
                <a:spcPct val="90000"/>
              </a:lnSpc>
              <a:spcBef>
                <a:spcPts val="1200"/>
              </a:spcBef>
              <a:buClr>
                <a:schemeClr val="accent1"/>
              </a:buClr>
              <a:buSzPct val="90000"/>
              <a:defRPr/>
            </a:pPr>
            <a:r>
              <a:rPr lang="en-US" dirty="0">
                <a:highlight>
                  <a:srgbClr val="FFFF00"/>
                </a:highlight>
              </a:rPr>
              <a:t>**NB: This is not file sharing. </a:t>
            </a:r>
          </a:p>
          <a:p>
            <a:pPr marL="233363" lvl="1">
              <a:lnSpc>
                <a:spcPct val="90000"/>
              </a:lnSpc>
              <a:spcBef>
                <a:spcPts val="1200"/>
              </a:spcBef>
              <a:buClr>
                <a:schemeClr val="accent1"/>
              </a:buClr>
              <a:buSzPct val="90000"/>
              <a:defRPr/>
            </a:pPr>
            <a:r>
              <a:rPr lang="en-US" dirty="0">
                <a:highlight>
                  <a:srgbClr val="FFFF00"/>
                </a:highlight>
              </a:rPr>
              <a:t>It is just sending a copy of the file as normal attachment as we do before.</a:t>
            </a:r>
          </a:p>
          <a:p>
            <a:pPr marL="233363" lvl="1">
              <a:lnSpc>
                <a:spcPct val="90000"/>
              </a:lnSpc>
              <a:spcBef>
                <a:spcPts val="1200"/>
              </a:spcBef>
              <a:buClr>
                <a:schemeClr val="accent1"/>
              </a:buClr>
              <a:buSzPct val="90000"/>
              <a:defRPr/>
            </a:pPr>
            <a:r>
              <a:rPr lang="en-US" dirty="0">
                <a:highlight>
                  <a:srgbClr val="FFFF00"/>
                </a:highlight>
              </a:rPr>
              <a:t>The user will have the copy and will not navigate to O365 to open it or get it.</a:t>
            </a:r>
          </a:p>
          <a:p>
            <a:pPr marL="233363" lvl="1">
              <a:lnSpc>
                <a:spcPct val="90000"/>
              </a:lnSpc>
              <a:spcBef>
                <a:spcPts val="1200"/>
              </a:spcBef>
              <a:buClr>
                <a:schemeClr val="accent1"/>
              </a:buClr>
              <a:buSzPct val="90000"/>
              <a:defRPr/>
            </a:pPr>
            <a:r>
              <a:rPr lang="en-US" dirty="0">
                <a:highlight>
                  <a:srgbClr val="FFFF00"/>
                </a:highlight>
              </a:rPr>
              <a:t>Nothing new; why it called out here? Just a reminder that your synchronized folder is one of the folders on your PC you can go to and get a file </a:t>
            </a:r>
          </a:p>
        </p:txBody>
      </p:sp>
      <p:sp>
        <p:nvSpPr>
          <p:cNvPr id="11" name="Rectangle 10">
            <a:hlinkClick r:id="rId4" action="ppaction://hlinksldjump"/>
          </p:cNvPr>
          <p:cNvSpPr/>
          <p:nvPr/>
        </p:nvSpPr>
        <p:spPr>
          <a:xfrm>
            <a:off x="10132985" y="6361047"/>
            <a:ext cx="2026763" cy="463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Back to Main Menu</a:t>
            </a:r>
          </a:p>
        </p:txBody>
      </p:sp>
    </p:spTree>
    <p:extLst>
      <p:ext uri="{BB962C8B-B14F-4D97-AF65-F5344CB8AC3E}">
        <p14:creationId xmlns:p14="http://schemas.microsoft.com/office/powerpoint/2010/main" val="4111490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SG" sz="6000" b="1" dirty="0">
                <a:highlight>
                  <a:srgbClr val="0000FF"/>
                </a:highlight>
              </a:rPr>
              <a:t>For Additional References:</a:t>
            </a:r>
          </a:p>
        </p:txBody>
      </p:sp>
      <p:sp>
        <p:nvSpPr>
          <p:cNvPr id="3" name="Rectangle 2"/>
          <p:cNvSpPr/>
          <p:nvPr/>
        </p:nvSpPr>
        <p:spPr>
          <a:xfrm>
            <a:off x="4111831" y="1782957"/>
            <a:ext cx="6096000" cy="923330"/>
          </a:xfrm>
          <a:prstGeom prst="rect">
            <a:avLst/>
          </a:prstGeom>
        </p:spPr>
        <p:txBody>
          <a:bodyPr>
            <a:spAutoFit/>
          </a:bodyPr>
          <a:lstStyle/>
          <a:p>
            <a:r>
              <a:rPr lang="en-SG" dirty="0">
                <a:hlinkClick r:id="rId2"/>
              </a:rPr>
              <a:t>https://support.office.com/en-us/article/Use-OneDrive-on-iOS-08d5c5b2-ccc6-40eb-a244-fe3597a3c247</a:t>
            </a:r>
            <a:endParaRPr lang="en-SG" dirty="0"/>
          </a:p>
          <a:p>
            <a:endParaRPr lang="en-SG" dirty="0"/>
          </a:p>
        </p:txBody>
      </p:sp>
      <p:sp>
        <p:nvSpPr>
          <p:cNvPr id="4" name="TextBox 3"/>
          <p:cNvSpPr txBox="1"/>
          <p:nvPr/>
        </p:nvSpPr>
        <p:spPr>
          <a:xfrm>
            <a:off x="611449" y="1883825"/>
            <a:ext cx="3331040" cy="523220"/>
          </a:xfrm>
          <a:prstGeom prst="rect">
            <a:avLst/>
          </a:prstGeom>
          <a:noFill/>
        </p:spPr>
        <p:txBody>
          <a:bodyPr wrap="none" rtlCol="0">
            <a:spAutoFit/>
          </a:bodyPr>
          <a:lstStyle/>
          <a:p>
            <a:r>
              <a:rPr lang="en-SG" sz="2800" dirty="0"/>
              <a:t>OneDrive Mobile App</a:t>
            </a:r>
          </a:p>
        </p:txBody>
      </p:sp>
      <p:sp>
        <p:nvSpPr>
          <p:cNvPr id="5" name="Rectangle 4"/>
          <p:cNvSpPr/>
          <p:nvPr/>
        </p:nvSpPr>
        <p:spPr>
          <a:xfrm>
            <a:off x="4111831" y="2885780"/>
            <a:ext cx="6096000" cy="923330"/>
          </a:xfrm>
          <a:prstGeom prst="rect">
            <a:avLst/>
          </a:prstGeom>
        </p:spPr>
        <p:txBody>
          <a:bodyPr>
            <a:spAutoFit/>
          </a:bodyPr>
          <a:lstStyle/>
          <a:p>
            <a:r>
              <a:rPr lang="en-SG" dirty="0">
                <a:hlinkClick r:id="rId3"/>
              </a:rPr>
              <a:t>https://support.office.com/en-us/article/OneDrive-training-1f608184-b7e6-43ca-8753-2ff679203132?ui=en-US&amp;rs=en-US&amp;ad=US#ID0ECBAAA=OneDrive_for_Business</a:t>
            </a:r>
            <a:endParaRPr lang="en-SG" dirty="0"/>
          </a:p>
        </p:txBody>
      </p:sp>
      <p:sp>
        <p:nvSpPr>
          <p:cNvPr id="6" name="TextBox 5"/>
          <p:cNvSpPr txBox="1"/>
          <p:nvPr/>
        </p:nvSpPr>
        <p:spPr>
          <a:xfrm>
            <a:off x="757224" y="2824225"/>
            <a:ext cx="2011769" cy="523220"/>
          </a:xfrm>
          <a:prstGeom prst="rect">
            <a:avLst/>
          </a:prstGeom>
          <a:noFill/>
        </p:spPr>
        <p:txBody>
          <a:bodyPr wrap="none" rtlCol="0">
            <a:spAutoFit/>
          </a:bodyPr>
          <a:lstStyle/>
          <a:p>
            <a:r>
              <a:rPr lang="en-SG" sz="2800" dirty="0"/>
              <a:t>OneDrive PC</a:t>
            </a:r>
          </a:p>
        </p:txBody>
      </p:sp>
      <p:sp>
        <p:nvSpPr>
          <p:cNvPr id="7" name="TextBox 6"/>
          <p:cNvSpPr txBox="1"/>
          <p:nvPr/>
        </p:nvSpPr>
        <p:spPr>
          <a:xfrm>
            <a:off x="2055011" y="3974116"/>
            <a:ext cx="8598812" cy="523220"/>
          </a:xfrm>
          <a:prstGeom prst="rect">
            <a:avLst/>
          </a:prstGeom>
          <a:solidFill>
            <a:srgbClr val="00B0F0"/>
          </a:solidFill>
        </p:spPr>
        <p:txBody>
          <a:bodyPr wrap="square" rtlCol="0">
            <a:spAutoFit/>
          </a:bodyPr>
          <a:lstStyle/>
          <a:p>
            <a:r>
              <a:rPr lang="en-SG" sz="2800" b="1" dirty="0"/>
              <a:t>Login to Office365 or any of the online tools</a:t>
            </a:r>
          </a:p>
        </p:txBody>
      </p:sp>
      <p:sp>
        <p:nvSpPr>
          <p:cNvPr id="8" name="TextBox 7"/>
          <p:cNvSpPr txBox="1"/>
          <p:nvPr/>
        </p:nvSpPr>
        <p:spPr>
          <a:xfrm>
            <a:off x="516835" y="4662343"/>
            <a:ext cx="11675165" cy="1938992"/>
          </a:xfrm>
          <a:prstGeom prst="rect">
            <a:avLst/>
          </a:prstGeom>
          <a:noFill/>
        </p:spPr>
        <p:txBody>
          <a:bodyPr wrap="square" rtlCol="0">
            <a:spAutoFit/>
          </a:bodyPr>
          <a:lstStyle/>
          <a:p>
            <a:r>
              <a:rPr lang="en-SG" dirty="0"/>
              <a:t>You can use any of the following options to login  to the cloud for any of the tools:</a:t>
            </a:r>
          </a:p>
          <a:p>
            <a:r>
              <a:rPr lang="en-SG" dirty="0"/>
              <a:t>With one login you can access all other tools</a:t>
            </a:r>
          </a:p>
          <a:p>
            <a:r>
              <a:rPr lang="en-SG" sz="1600" dirty="0">
                <a:solidFill>
                  <a:srgbClr val="0070C0"/>
                </a:solidFill>
              </a:rPr>
              <a:t>Onedrive.com</a:t>
            </a:r>
          </a:p>
          <a:p>
            <a:r>
              <a:rPr lang="en-SG" sz="1600" dirty="0">
                <a:solidFill>
                  <a:srgbClr val="0070C0"/>
                </a:solidFill>
              </a:rPr>
              <a:t>Yammer.com</a:t>
            </a:r>
          </a:p>
          <a:p>
            <a:r>
              <a:rPr lang="en-SG" sz="1600" dirty="0">
                <a:solidFill>
                  <a:srgbClr val="0070C0"/>
                </a:solidFill>
              </a:rPr>
              <a:t>Office.com</a:t>
            </a:r>
          </a:p>
          <a:p>
            <a:r>
              <a:rPr lang="en-SG" sz="1600" dirty="0">
                <a:solidFill>
                  <a:srgbClr val="0070C0"/>
                </a:solidFill>
              </a:rPr>
              <a:t>Outlook.office365.com</a:t>
            </a:r>
          </a:p>
          <a:p>
            <a:r>
              <a:rPr lang="nn-NO" sz="1600" dirty="0">
                <a:solidFill>
                  <a:srgbClr val="0070C0"/>
                </a:solidFill>
              </a:rPr>
              <a:t>login.microsoftonline.com</a:t>
            </a:r>
            <a:endParaRPr lang="en-SG" sz="1600" dirty="0">
              <a:solidFill>
                <a:srgbClr val="0070C0"/>
              </a:solidFill>
            </a:endParaRPr>
          </a:p>
        </p:txBody>
      </p:sp>
      <p:sp>
        <p:nvSpPr>
          <p:cNvPr id="9" name="Rectangle 8">
            <a:hlinkClick r:id="rId4" action="ppaction://hlinksldjump"/>
          </p:cNvPr>
          <p:cNvSpPr/>
          <p:nvPr/>
        </p:nvSpPr>
        <p:spPr>
          <a:xfrm>
            <a:off x="10132985" y="6268018"/>
            <a:ext cx="2026763" cy="5561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Back to Main Menu</a:t>
            </a:r>
          </a:p>
        </p:txBody>
      </p:sp>
    </p:spTree>
    <p:extLst>
      <p:ext uri="{BB962C8B-B14F-4D97-AF65-F5344CB8AC3E}">
        <p14:creationId xmlns:p14="http://schemas.microsoft.com/office/powerpoint/2010/main" val="15506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189439"/>
            <a:ext cx="12192000" cy="56551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p:cNvSpPr txBox="1"/>
          <p:nvPr/>
        </p:nvSpPr>
        <p:spPr>
          <a:xfrm>
            <a:off x="3678076" y="3853132"/>
            <a:ext cx="4043671" cy="553998"/>
          </a:xfrm>
          <a:prstGeom prst="rect">
            <a:avLst/>
          </a:prstGeom>
          <a:noFill/>
        </p:spPr>
        <p:txBody>
          <a:bodyPr wrap="none" rtlCol="0">
            <a:spAutoFit/>
          </a:bodyPr>
          <a:lstStyle/>
          <a:p>
            <a:r>
              <a:rPr lang="en-SG" sz="3000" dirty="0"/>
              <a:t>SHARING FILES/FOLDERS</a:t>
            </a:r>
          </a:p>
        </p:txBody>
      </p:sp>
      <p:sp>
        <p:nvSpPr>
          <p:cNvPr id="6" name="TextBox 5"/>
          <p:cNvSpPr txBox="1"/>
          <p:nvPr/>
        </p:nvSpPr>
        <p:spPr>
          <a:xfrm>
            <a:off x="3663737" y="1141417"/>
            <a:ext cx="3879845" cy="553998"/>
          </a:xfrm>
          <a:prstGeom prst="rect">
            <a:avLst/>
          </a:prstGeom>
          <a:noFill/>
        </p:spPr>
        <p:txBody>
          <a:bodyPr wrap="none" rtlCol="0">
            <a:spAutoFit/>
          </a:bodyPr>
          <a:lstStyle/>
          <a:p>
            <a:r>
              <a:rPr lang="en-SG" sz="3000" dirty="0"/>
              <a:t>SAVING FILES/FOLDERS </a:t>
            </a:r>
          </a:p>
        </p:txBody>
      </p:sp>
      <p:sp>
        <p:nvSpPr>
          <p:cNvPr id="7" name="TextBox 6">
            <a:hlinkClick r:id="rId2" action="ppaction://hlinksldjump"/>
          </p:cNvPr>
          <p:cNvSpPr txBox="1"/>
          <p:nvPr/>
        </p:nvSpPr>
        <p:spPr>
          <a:xfrm>
            <a:off x="3696661" y="4267684"/>
            <a:ext cx="2172903" cy="584775"/>
          </a:xfrm>
          <a:prstGeom prst="rect">
            <a:avLst/>
          </a:prstGeom>
          <a:noFill/>
        </p:spPr>
        <p:txBody>
          <a:bodyPr wrap="none" rtlCol="0">
            <a:spAutoFit/>
          </a:bodyPr>
          <a:lstStyle/>
          <a:p>
            <a:pPr marL="342900" indent="-342900">
              <a:buAutoNum type="arabicPeriod"/>
            </a:pPr>
            <a:r>
              <a:rPr lang="en-SG" sz="1600" dirty="0">
                <a:hlinkClick r:id="rId2" action="ppaction://hlinksldjump"/>
              </a:rPr>
              <a:t>Share files via Email</a:t>
            </a:r>
            <a:endParaRPr lang="en-SG" sz="1600" dirty="0"/>
          </a:p>
          <a:p>
            <a:endParaRPr lang="en-SG" sz="1600" dirty="0"/>
          </a:p>
        </p:txBody>
      </p:sp>
      <p:sp>
        <p:nvSpPr>
          <p:cNvPr id="16" name="Rectangle 15"/>
          <p:cNvSpPr/>
          <p:nvPr/>
        </p:nvSpPr>
        <p:spPr>
          <a:xfrm>
            <a:off x="0" y="2548769"/>
            <a:ext cx="3663737" cy="43092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p:cNvSpPr txBox="1"/>
          <p:nvPr/>
        </p:nvSpPr>
        <p:spPr>
          <a:xfrm>
            <a:off x="78758" y="1202835"/>
            <a:ext cx="2707601" cy="553998"/>
          </a:xfrm>
          <a:prstGeom prst="rect">
            <a:avLst/>
          </a:prstGeom>
          <a:noFill/>
        </p:spPr>
        <p:txBody>
          <a:bodyPr wrap="none" rtlCol="0">
            <a:spAutoFit/>
          </a:bodyPr>
          <a:lstStyle/>
          <a:p>
            <a:r>
              <a:rPr lang="en-SG" sz="3000" dirty="0"/>
              <a:t>PRE-REQUISITES</a:t>
            </a:r>
          </a:p>
        </p:txBody>
      </p:sp>
      <p:sp>
        <p:nvSpPr>
          <p:cNvPr id="12" name="TextBox 11"/>
          <p:cNvSpPr txBox="1"/>
          <p:nvPr/>
        </p:nvSpPr>
        <p:spPr>
          <a:xfrm>
            <a:off x="78758" y="3121384"/>
            <a:ext cx="4051384" cy="3693319"/>
          </a:xfrm>
          <a:prstGeom prst="rect">
            <a:avLst/>
          </a:prstGeom>
          <a:noFill/>
        </p:spPr>
        <p:txBody>
          <a:bodyPr wrap="square" rtlCol="0">
            <a:spAutoFit/>
          </a:bodyPr>
          <a:lstStyle/>
          <a:p>
            <a:pPr marL="342900" indent="-342900">
              <a:buAutoNum type="arabicPeriod"/>
            </a:pPr>
            <a:r>
              <a:rPr lang="en-SG" dirty="0">
                <a:hlinkClick r:id="rId3" action="ppaction://hlinksldjump"/>
              </a:rPr>
              <a:t>Via O365 </a:t>
            </a:r>
            <a:r>
              <a:rPr lang="en-SG" dirty="0" err="1">
                <a:hlinkClick r:id="rId3" action="ppaction://hlinksldjump"/>
              </a:rPr>
              <a:t>Webportal</a:t>
            </a:r>
            <a:r>
              <a:rPr lang="en-SG" dirty="0">
                <a:hlinkClick r:id="rId3" action="ppaction://hlinksldjump"/>
              </a:rPr>
              <a:t>: </a:t>
            </a:r>
            <a:r>
              <a:rPr lang="en-SG" dirty="0">
                <a:hlinkClick r:id="rId4"/>
              </a:rPr>
              <a:t>http://portal.office.com</a:t>
            </a:r>
            <a:endParaRPr lang="en-SG" dirty="0"/>
          </a:p>
          <a:p>
            <a:pPr marL="342900" indent="-342900">
              <a:buAutoNum type="arabicPeriod"/>
            </a:pPr>
            <a:r>
              <a:rPr lang="en-SG" dirty="0">
                <a:hlinkClick r:id="rId5" action="ppaction://hlinksldjump"/>
              </a:rPr>
              <a:t>Via Synchronized PC folder</a:t>
            </a:r>
            <a:r>
              <a:rPr lang="en-SG" dirty="0"/>
              <a:t>:</a:t>
            </a:r>
          </a:p>
          <a:p>
            <a:pPr marL="342900" indent="-342900">
              <a:buAutoNum type="arabicPeriod"/>
            </a:pPr>
            <a:endParaRPr lang="en-SG" dirty="0"/>
          </a:p>
          <a:p>
            <a:pPr marL="342900" indent="-342900">
              <a:buAutoNum type="arabicPeriod"/>
            </a:pPr>
            <a:endParaRPr lang="en-SG" dirty="0"/>
          </a:p>
          <a:p>
            <a:pPr marL="342900" indent="-342900">
              <a:buAutoNum type="arabicPeriod"/>
            </a:pPr>
            <a:endParaRPr lang="en-SG" dirty="0"/>
          </a:p>
          <a:p>
            <a:pPr marL="342900" indent="-342900">
              <a:buAutoNum type="arabicPeriod"/>
            </a:pPr>
            <a:endParaRPr lang="en-SG" dirty="0"/>
          </a:p>
          <a:p>
            <a:pPr marL="342900" indent="-342900">
              <a:buAutoNum type="arabicPeriod"/>
            </a:pPr>
            <a:endParaRPr lang="en-SG" dirty="0"/>
          </a:p>
          <a:p>
            <a:pPr marL="342900" indent="-342900">
              <a:buAutoNum type="arabicPeriod"/>
            </a:pPr>
            <a:endParaRPr lang="en-SG" dirty="0"/>
          </a:p>
          <a:p>
            <a:pPr marL="342900" indent="-342900">
              <a:buAutoNum type="arabicPeriod"/>
            </a:pPr>
            <a:endParaRPr lang="en-SG" dirty="0"/>
          </a:p>
          <a:p>
            <a:pPr marL="342900" indent="-342900">
              <a:buAutoNum type="arabicPeriod"/>
            </a:pPr>
            <a:endParaRPr lang="en-SG" dirty="0"/>
          </a:p>
          <a:p>
            <a:pPr marL="342900" indent="-342900">
              <a:buAutoNum type="arabicPeriod"/>
            </a:pPr>
            <a:r>
              <a:rPr lang="en-SG" dirty="0">
                <a:hlinkClick r:id="rId6" action="ppaction://hlinksldjump"/>
              </a:rPr>
              <a:t>Via Mobile App</a:t>
            </a:r>
            <a:r>
              <a:rPr lang="en-SG" dirty="0"/>
              <a:t>:</a:t>
            </a:r>
          </a:p>
          <a:p>
            <a:r>
              <a:rPr lang="en-SG" dirty="0"/>
              <a:t>    (iOS and Android)</a:t>
            </a:r>
          </a:p>
        </p:txBody>
      </p:sp>
      <p:pic>
        <p:nvPicPr>
          <p:cNvPr id="1028" name="Picture 4" descr="Image result for onedrive app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52970" y="6172245"/>
            <a:ext cx="592820" cy="596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8758" y="2529031"/>
            <a:ext cx="2387000" cy="553998"/>
          </a:xfrm>
          <a:prstGeom prst="rect">
            <a:avLst/>
          </a:prstGeom>
          <a:noFill/>
        </p:spPr>
        <p:txBody>
          <a:bodyPr wrap="none" rtlCol="0">
            <a:spAutoFit/>
          </a:bodyPr>
          <a:lstStyle/>
          <a:p>
            <a:r>
              <a:rPr lang="en-SG" sz="3000" dirty="0"/>
              <a:t>ACCESSIBILITY</a:t>
            </a:r>
          </a:p>
        </p:txBody>
      </p:sp>
      <p:sp>
        <p:nvSpPr>
          <p:cNvPr id="18" name="Rectangle 17"/>
          <p:cNvSpPr/>
          <p:nvPr/>
        </p:nvSpPr>
        <p:spPr>
          <a:xfrm>
            <a:off x="0" y="1202835"/>
            <a:ext cx="3663737" cy="13276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p:cNvSpPr/>
          <p:nvPr/>
        </p:nvSpPr>
        <p:spPr>
          <a:xfrm>
            <a:off x="3676011" y="1202380"/>
            <a:ext cx="8515989" cy="27191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p:cNvSpPr/>
          <p:nvPr/>
        </p:nvSpPr>
        <p:spPr>
          <a:xfrm>
            <a:off x="3676011" y="3938549"/>
            <a:ext cx="8515989" cy="2914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6288766" y="4274345"/>
            <a:ext cx="2800190" cy="584775"/>
          </a:xfrm>
          <a:prstGeom prst="rect">
            <a:avLst/>
          </a:prstGeom>
          <a:noFill/>
        </p:spPr>
        <p:txBody>
          <a:bodyPr wrap="none" rtlCol="0">
            <a:spAutoFit/>
          </a:bodyPr>
          <a:lstStyle/>
          <a:p>
            <a:r>
              <a:rPr lang="en-SG" sz="1600" dirty="0"/>
              <a:t>2. </a:t>
            </a:r>
            <a:r>
              <a:rPr lang="en-SG" sz="1600" dirty="0">
                <a:hlinkClick r:id="rId8" action="ppaction://hlinksldjump"/>
              </a:rPr>
              <a:t>Share files via the web portal</a:t>
            </a:r>
            <a:endParaRPr lang="en-SG" sz="1600" dirty="0"/>
          </a:p>
          <a:p>
            <a:endParaRPr lang="en-SG" sz="1600" dirty="0"/>
          </a:p>
        </p:txBody>
      </p:sp>
      <p:pic>
        <p:nvPicPr>
          <p:cNvPr id="23" name="Picture 22"/>
          <p:cNvPicPr>
            <a:picLocks noChangeAspect="1"/>
          </p:cNvPicPr>
          <p:nvPr/>
        </p:nvPicPr>
        <p:blipFill>
          <a:blip r:embed="rId9"/>
          <a:stretch>
            <a:fillRect/>
          </a:stretch>
        </p:blipFill>
        <p:spPr>
          <a:xfrm>
            <a:off x="6179159" y="4629738"/>
            <a:ext cx="3280342" cy="324955"/>
          </a:xfrm>
          <a:prstGeom prst="rect">
            <a:avLst/>
          </a:prstGeom>
          <a:ln>
            <a:solidFill>
              <a:schemeClr val="tx1"/>
            </a:solidFill>
          </a:ln>
        </p:spPr>
      </p:pic>
      <p:grpSp>
        <p:nvGrpSpPr>
          <p:cNvPr id="33" name="Group 32"/>
          <p:cNvGrpSpPr/>
          <p:nvPr/>
        </p:nvGrpSpPr>
        <p:grpSpPr>
          <a:xfrm>
            <a:off x="9391737" y="133753"/>
            <a:ext cx="2615347" cy="1062897"/>
            <a:chOff x="5345251" y="1690688"/>
            <a:chExt cx="3588524" cy="1451411"/>
          </a:xfrm>
          <a:solidFill>
            <a:schemeClr val="bg1"/>
          </a:solidFill>
        </p:grpSpPr>
        <p:sp>
          <p:nvSpPr>
            <p:cNvPr id="34" name="Rectangle 33"/>
            <p:cNvSpPr/>
            <p:nvPr/>
          </p:nvSpPr>
          <p:spPr>
            <a:xfrm>
              <a:off x="5345251" y="1690688"/>
              <a:ext cx="3571683" cy="14514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35" name="Group 34"/>
            <p:cNvGrpSpPr/>
            <p:nvPr/>
          </p:nvGrpSpPr>
          <p:grpSpPr>
            <a:xfrm>
              <a:off x="5400187" y="1794733"/>
              <a:ext cx="3533588" cy="1337520"/>
              <a:chOff x="1136206" y="4056500"/>
              <a:chExt cx="3533588" cy="1337520"/>
            </a:xfrm>
            <a:grpFill/>
          </p:grpSpPr>
          <p:pic>
            <p:nvPicPr>
              <p:cNvPr id="36" name="Picture 2" descr="Image result for onedrive file status icon"/>
              <p:cNvPicPr>
                <a:picLocks noChangeAspect="1" noChangeArrowheads="1"/>
              </p:cNvPicPr>
              <p:nvPr/>
            </p:nvPicPr>
            <p:blipFill rotWithShape="1">
              <a:blip r:embed="rId10">
                <a:extLst>
                  <a:ext uri="{28A0092B-C50C-407E-A947-70E740481C1C}">
                    <a14:useLocalDpi xmlns:a14="http://schemas.microsoft.com/office/drawing/2010/main" val="0"/>
                  </a:ext>
                </a:extLst>
              </a:blip>
              <a:srcRect r="50406" b="1371"/>
              <a:stretch/>
            </p:blipFill>
            <p:spPr bwMode="auto">
              <a:xfrm>
                <a:off x="1136206" y="4056971"/>
                <a:ext cx="2374146" cy="1252219"/>
              </a:xfrm>
              <a:prstGeom prst="rect">
                <a:avLst/>
              </a:prstGeom>
              <a:grpFill/>
              <a:ln>
                <a:noFill/>
              </a:ln>
              <a:extLst/>
            </p:spPr>
          </p:pic>
          <p:pic>
            <p:nvPicPr>
              <p:cNvPr id="37" name="Picture 2" descr="Image result for onedrive file status icon"/>
              <p:cNvPicPr>
                <a:picLocks noChangeAspect="1" noChangeArrowheads="1"/>
              </p:cNvPicPr>
              <p:nvPr/>
            </p:nvPicPr>
            <p:blipFill rotWithShape="1">
              <a:blip r:embed="rId10">
                <a:extLst>
                  <a:ext uri="{28A0092B-C50C-407E-A947-70E740481C1C}">
                    <a14:useLocalDpi xmlns:a14="http://schemas.microsoft.com/office/drawing/2010/main" val="0"/>
                  </a:ext>
                </a:extLst>
              </a:blip>
              <a:srcRect r="77047" b="1619"/>
              <a:stretch/>
            </p:blipFill>
            <p:spPr bwMode="auto">
              <a:xfrm>
                <a:off x="3510352" y="4056500"/>
                <a:ext cx="1098796" cy="1249062"/>
              </a:xfrm>
              <a:prstGeom prst="rect">
                <a:avLst/>
              </a:prstGeom>
              <a:grpFill/>
              <a:ln>
                <a:noFill/>
              </a:ln>
              <a:extLst/>
            </p:spPr>
          </p:pic>
          <p:pic>
            <p:nvPicPr>
              <p:cNvPr id="38" name="Picture 37"/>
              <p:cNvPicPr>
                <a:picLocks noChangeAspect="1"/>
              </p:cNvPicPr>
              <p:nvPr/>
            </p:nvPicPr>
            <p:blipFill>
              <a:blip r:embed="rId11"/>
              <a:stretch>
                <a:fillRect/>
              </a:stretch>
            </p:blipFill>
            <p:spPr>
              <a:xfrm>
                <a:off x="3696028" y="4883570"/>
                <a:ext cx="210007" cy="229632"/>
              </a:xfrm>
              <a:prstGeom prst="rect">
                <a:avLst/>
              </a:prstGeom>
              <a:grpFill/>
              <a:ln>
                <a:noFill/>
              </a:ln>
            </p:spPr>
          </p:pic>
          <p:sp>
            <p:nvSpPr>
              <p:cNvPr id="39" name="TextBox 38"/>
              <p:cNvSpPr txBox="1"/>
              <p:nvPr/>
            </p:nvSpPr>
            <p:spPr>
              <a:xfrm>
                <a:off x="3740760" y="5099826"/>
                <a:ext cx="929034" cy="294194"/>
              </a:xfrm>
              <a:prstGeom prst="rect">
                <a:avLst/>
              </a:prstGeom>
              <a:grpFill/>
              <a:ln>
                <a:noFill/>
              </a:ln>
            </p:spPr>
            <p:txBody>
              <a:bodyPr wrap="square" rtlCol="0">
                <a:spAutoFit/>
              </a:bodyPr>
              <a:lstStyle/>
              <a:p>
                <a:r>
                  <a:rPr lang="en-SG" sz="800" dirty="0"/>
                  <a:t>Sync Error</a:t>
                </a:r>
              </a:p>
            </p:txBody>
          </p:sp>
        </p:grpSp>
      </p:grpSp>
      <p:sp>
        <p:nvSpPr>
          <p:cNvPr id="32" name="TextBox 31"/>
          <p:cNvSpPr txBox="1"/>
          <p:nvPr/>
        </p:nvSpPr>
        <p:spPr>
          <a:xfrm>
            <a:off x="9703225" y="-72535"/>
            <a:ext cx="3253542" cy="369332"/>
          </a:xfrm>
          <a:prstGeom prst="rect">
            <a:avLst/>
          </a:prstGeom>
          <a:noFill/>
        </p:spPr>
        <p:txBody>
          <a:bodyPr wrap="square" rtlCol="0">
            <a:spAutoFit/>
          </a:bodyPr>
          <a:lstStyle/>
          <a:p>
            <a:r>
              <a:rPr lang="en-SG" dirty="0"/>
              <a:t>Synchronization Status</a:t>
            </a:r>
          </a:p>
        </p:txBody>
      </p:sp>
      <p:pic>
        <p:nvPicPr>
          <p:cNvPr id="1036" name="Picture 12" descr="Image result for onedriv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813" y="24415"/>
            <a:ext cx="6486717" cy="1096323"/>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3663737" y="1589750"/>
            <a:ext cx="3064300" cy="338554"/>
          </a:xfrm>
          <a:prstGeom prst="rect">
            <a:avLst/>
          </a:prstGeom>
          <a:noFill/>
        </p:spPr>
        <p:txBody>
          <a:bodyPr wrap="none" rtlCol="0">
            <a:spAutoFit/>
          </a:bodyPr>
          <a:lstStyle/>
          <a:p>
            <a:r>
              <a:rPr lang="en-SG" sz="1600" dirty="0"/>
              <a:t>1. </a:t>
            </a:r>
            <a:r>
              <a:rPr lang="en-SG" sz="1600" dirty="0">
                <a:hlinkClick r:id="rId13" action="ppaction://hlinksldjump"/>
              </a:rPr>
              <a:t>Save files using O365 </a:t>
            </a:r>
            <a:r>
              <a:rPr lang="en-SG" sz="1600" dirty="0" err="1">
                <a:hlinkClick r:id="rId13" action="ppaction://hlinksldjump"/>
              </a:rPr>
              <a:t>Webportal</a:t>
            </a:r>
            <a:endParaRPr lang="en-SG" sz="1600" dirty="0"/>
          </a:p>
        </p:txBody>
      </p:sp>
      <p:sp>
        <p:nvSpPr>
          <p:cNvPr id="41" name="TextBox 40"/>
          <p:cNvSpPr txBox="1"/>
          <p:nvPr/>
        </p:nvSpPr>
        <p:spPr>
          <a:xfrm>
            <a:off x="6832979" y="1584882"/>
            <a:ext cx="2324867" cy="338554"/>
          </a:xfrm>
          <a:prstGeom prst="rect">
            <a:avLst/>
          </a:prstGeom>
          <a:noFill/>
        </p:spPr>
        <p:txBody>
          <a:bodyPr wrap="none" rtlCol="0">
            <a:spAutoFit/>
          </a:bodyPr>
          <a:lstStyle/>
          <a:p>
            <a:r>
              <a:rPr lang="en-SG" sz="1600" dirty="0"/>
              <a:t>2. </a:t>
            </a:r>
            <a:r>
              <a:rPr lang="en-SG" sz="1600" dirty="0">
                <a:hlinkClick r:id="rId13" action="ppaction://hlinksldjump"/>
              </a:rPr>
              <a:t>Save files using your PC</a:t>
            </a:r>
            <a:endParaRPr lang="en-SG" sz="1600" dirty="0"/>
          </a:p>
        </p:txBody>
      </p:sp>
      <p:sp>
        <p:nvSpPr>
          <p:cNvPr id="42" name="TextBox 41"/>
          <p:cNvSpPr txBox="1"/>
          <p:nvPr/>
        </p:nvSpPr>
        <p:spPr>
          <a:xfrm>
            <a:off x="9431775" y="1585559"/>
            <a:ext cx="2685543" cy="338554"/>
          </a:xfrm>
          <a:prstGeom prst="rect">
            <a:avLst/>
          </a:prstGeom>
          <a:noFill/>
        </p:spPr>
        <p:txBody>
          <a:bodyPr wrap="none" rtlCol="0">
            <a:spAutoFit/>
          </a:bodyPr>
          <a:lstStyle/>
          <a:p>
            <a:r>
              <a:rPr lang="en-SG" sz="1600" dirty="0"/>
              <a:t>3. </a:t>
            </a:r>
            <a:r>
              <a:rPr lang="en-SG" sz="1600" dirty="0">
                <a:hlinkClick r:id="rId14" action="ppaction://hlinksldjump"/>
              </a:rPr>
              <a:t>Save files using your mobile</a:t>
            </a:r>
            <a:endParaRPr lang="en-SG" sz="1600" dirty="0"/>
          </a:p>
        </p:txBody>
      </p:sp>
      <p:grpSp>
        <p:nvGrpSpPr>
          <p:cNvPr id="43" name="Group 42"/>
          <p:cNvGrpSpPr/>
          <p:nvPr/>
        </p:nvGrpSpPr>
        <p:grpSpPr>
          <a:xfrm>
            <a:off x="3840656" y="2055971"/>
            <a:ext cx="2848980" cy="742383"/>
            <a:chOff x="2034284" y="996592"/>
            <a:chExt cx="3141032" cy="822781"/>
          </a:xfrm>
        </p:grpSpPr>
        <p:pic>
          <p:nvPicPr>
            <p:cNvPr id="44" name="Picture 43"/>
            <p:cNvPicPr>
              <a:picLocks noChangeAspect="1"/>
            </p:cNvPicPr>
            <p:nvPr/>
          </p:nvPicPr>
          <p:blipFill rotWithShape="1">
            <a:blip r:embed="rId15"/>
            <a:srcRect l="15187" t="334" r="58320" b="85463"/>
            <a:stretch/>
          </p:blipFill>
          <p:spPr>
            <a:xfrm>
              <a:off x="2034284" y="996592"/>
              <a:ext cx="3141032" cy="822781"/>
            </a:xfrm>
            <a:prstGeom prst="rect">
              <a:avLst/>
            </a:prstGeom>
          </p:spPr>
        </p:pic>
        <p:sp>
          <p:nvSpPr>
            <p:cNvPr id="45" name="Oval 44"/>
            <p:cNvSpPr/>
            <p:nvPr/>
          </p:nvSpPr>
          <p:spPr>
            <a:xfrm>
              <a:off x="3148553" y="1451728"/>
              <a:ext cx="886119" cy="27337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3" name="Rectangle 2"/>
          <p:cNvSpPr/>
          <p:nvPr/>
        </p:nvSpPr>
        <p:spPr>
          <a:xfrm>
            <a:off x="2990769" y="2193268"/>
            <a:ext cx="480278" cy="276999"/>
          </a:xfrm>
          <a:prstGeom prst="rect">
            <a:avLst/>
          </a:prstGeom>
          <a:ln>
            <a:solidFill>
              <a:srgbClr val="FF0000"/>
            </a:solidFill>
          </a:ln>
        </p:spPr>
        <p:txBody>
          <a:bodyPr wrap="square">
            <a:spAutoFit/>
          </a:bodyPr>
          <a:lstStyle/>
          <a:p>
            <a:r>
              <a:rPr lang="en-SG" sz="1200" dirty="0">
                <a:hlinkClick r:id="rId16"/>
              </a:rPr>
              <a:t>Link</a:t>
            </a:r>
            <a:endParaRPr lang="en-SG" sz="1200" dirty="0"/>
          </a:p>
        </p:txBody>
      </p:sp>
      <p:sp>
        <p:nvSpPr>
          <p:cNvPr id="11" name="TextBox 10"/>
          <p:cNvSpPr txBox="1"/>
          <p:nvPr/>
        </p:nvSpPr>
        <p:spPr>
          <a:xfrm>
            <a:off x="19627" y="1701462"/>
            <a:ext cx="2927276" cy="846386"/>
          </a:xfrm>
          <a:prstGeom prst="rect">
            <a:avLst/>
          </a:prstGeom>
          <a:noFill/>
        </p:spPr>
        <p:txBody>
          <a:bodyPr wrap="none" rtlCol="0">
            <a:spAutoFit/>
          </a:bodyPr>
          <a:lstStyle/>
          <a:p>
            <a:r>
              <a:rPr lang="en-SG" sz="1400" dirty="0"/>
              <a:t>1. Synchronize OneDrive with your PC</a:t>
            </a:r>
          </a:p>
          <a:p>
            <a:endParaRPr lang="en-SG" sz="700" dirty="0"/>
          </a:p>
          <a:p>
            <a:r>
              <a:rPr lang="en-SG" sz="1400" dirty="0"/>
              <a:t>2. Sign up for Microsoft Account </a:t>
            </a:r>
          </a:p>
          <a:p>
            <a:r>
              <a:rPr lang="en-SG" sz="1400" b="1" u="sng" dirty="0"/>
              <a:t>(Non-P&amp;G Users Only) </a:t>
            </a:r>
          </a:p>
        </p:txBody>
      </p:sp>
      <p:cxnSp>
        <p:nvCxnSpPr>
          <p:cNvPr id="25" name="Straight Connector 24"/>
          <p:cNvCxnSpPr/>
          <p:nvPr/>
        </p:nvCxnSpPr>
        <p:spPr>
          <a:xfrm>
            <a:off x="3676011" y="1584882"/>
            <a:ext cx="85159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10089" y="3038497"/>
            <a:ext cx="3686100" cy="1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676011" y="4327618"/>
            <a:ext cx="85159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9627" y="1695415"/>
            <a:ext cx="36441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9296949" y="4267683"/>
            <a:ext cx="2833340" cy="584775"/>
          </a:xfrm>
          <a:prstGeom prst="rect">
            <a:avLst/>
          </a:prstGeom>
          <a:noFill/>
        </p:spPr>
        <p:txBody>
          <a:bodyPr wrap="none" rtlCol="0">
            <a:spAutoFit/>
          </a:bodyPr>
          <a:lstStyle/>
          <a:p>
            <a:r>
              <a:rPr lang="en-SG" sz="1600" dirty="0"/>
              <a:t>3. </a:t>
            </a:r>
            <a:r>
              <a:rPr lang="en-SG" sz="1600" dirty="0">
                <a:hlinkClick r:id="rId17" action="ppaction://hlinksldjump"/>
              </a:rPr>
              <a:t>Share files via the mobile app</a:t>
            </a:r>
            <a:endParaRPr lang="en-SG" sz="1600" dirty="0"/>
          </a:p>
          <a:p>
            <a:endParaRPr lang="en-SG" sz="1600" dirty="0"/>
          </a:p>
        </p:txBody>
      </p:sp>
      <p:sp>
        <p:nvSpPr>
          <p:cNvPr id="28" name="Rectangle 27"/>
          <p:cNvSpPr/>
          <p:nvPr/>
        </p:nvSpPr>
        <p:spPr>
          <a:xfrm>
            <a:off x="9088956" y="0"/>
            <a:ext cx="3092955" cy="1127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istral" panose="03090702030407020403" pitchFamily="66" charset="0"/>
              </a:rPr>
              <a:t>#iEmbraceO365Advantage</a:t>
            </a:r>
          </a:p>
          <a:p>
            <a:pPr algn="ctr"/>
            <a:r>
              <a:rPr lang="en-US" sz="2400" dirty="0">
                <a:latin typeface="Mistral" panose="03090702030407020403" pitchFamily="66" charset="0"/>
              </a:rPr>
              <a:t>#iDigitizeMyWork</a:t>
            </a:r>
          </a:p>
        </p:txBody>
      </p:sp>
      <p:grpSp>
        <p:nvGrpSpPr>
          <p:cNvPr id="60" name="Group 59"/>
          <p:cNvGrpSpPr/>
          <p:nvPr/>
        </p:nvGrpSpPr>
        <p:grpSpPr>
          <a:xfrm>
            <a:off x="7091035" y="1950033"/>
            <a:ext cx="2479140" cy="1877126"/>
            <a:chOff x="8044034" y="730847"/>
            <a:chExt cx="3519220" cy="2018740"/>
          </a:xfrm>
        </p:grpSpPr>
        <p:pic>
          <p:nvPicPr>
            <p:cNvPr id="61" name="Picture 60"/>
            <p:cNvPicPr>
              <a:picLocks noChangeAspect="1"/>
            </p:cNvPicPr>
            <p:nvPr/>
          </p:nvPicPr>
          <p:blipFill rotWithShape="1">
            <a:blip r:embed="rId18"/>
            <a:srcRect r="32098"/>
            <a:stretch/>
          </p:blipFill>
          <p:spPr>
            <a:xfrm>
              <a:off x="8044034" y="730847"/>
              <a:ext cx="3519220" cy="20187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2" name="Rectangle: Rounded Corners 61"/>
            <p:cNvSpPr/>
            <p:nvPr/>
          </p:nvSpPr>
          <p:spPr>
            <a:xfrm>
              <a:off x="8189843" y="1577008"/>
              <a:ext cx="1484244" cy="19235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3" name="Picture 62"/>
          <p:cNvPicPr>
            <a:picLocks noChangeAspect="1"/>
          </p:cNvPicPr>
          <p:nvPr/>
        </p:nvPicPr>
        <p:blipFill rotWithShape="1">
          <a:blip r:embed="rId19"/>
          <a:srcRect r="51109"/>
          <a:stretch/>
        </p:blipFill>
        <p:spPr>
          <a:xfrm>
            <a:off x="10077673" y="1871734"/>
            <a:ext cx="1143711" cy="1947258"/>
          </a:xfrm>
          <a:prstGeom prst="rect">
            <a:avLst/>
          </a:prstGeom>
        </p:spPr>
      </p:pic>
      <p:pic>
        <p:nvPicPr>
          <p:cNvPr id="64" name="Picture 63"/>
          <p:cNvPicPr>
            <a:picLocks noChangeAspect="1"/>
          </p:cNvPicPr>
          <p:nvPr/>
        </p:nvPicPr>
        <p:blipFill>
          <a:blip r:embed="rId20"/>
          <a:stretch>
            <a:fillRect/>
          </a:stretch>
        </p:blipFill>
        <p:spPr>
          <a:xfrm>
            <a:off x="402623" y="4084105"/>
            <a:ext cx="2383735" cy="1893678"/>
          </a:xfrm>
          <a:prstGeom prst="rect">
            <a:avLst/>
          </a:prstGeom>
        </p:spPr>
      </p:pic>
      <p:pic>
        <p:nvPicPr>
          <p:cNvPr id="65" name="Picture 64"/>
          <p:cNvPicPr>
            <a:picLocks noChangeAspect="1"/>
          </p:cNvPicPr>
          <p:nvPr/>
        </p:nvPicPr>
        <p:blipFill rotWithShape="1">
          <a:blip r:embed="rId21"/>
          <a:srcRect l="31963" t="1791" r="17592" b="9547"/>
          <a:stretch/>
        </p:blipFill>
        <p:spPr>
          <a:xfrm>
            <a:off x="3741263" y="4584921"/>
            <a:ext cx="2183706" cy="2157869"/>
          </a:xfrm>
          <a:prstGeom prst="rect">
            <a:avLst/>
          </a:prstGeom>
        </p:spPr>
      </p:pic>
      <p:pic>
        <p:nvPicPr>
          <p:cNvPr id="66" name="Picture 65"/>
          <p:cNvPicPr>
            <a:picLocks noChangeAspect="1"/>
          </p:cNvPicPr>
          <p:nvPr/>
        </p:nvPicPr>
        <p:blipFill rotWithShape="1">
          <a:blip r:embed="rId22"/>
          <a:srcRect l="14129" t="11922" r="50007" b="19269"/>
          <a:stretch/>
        </p:blipFill>
        <p:spPr>
          <a:xfrm>
            <a:off x="6927793" y="5019036"/>
            <a:ext cx="1646363" cy="1775978"/>
          </a:xfrm>
          <a:prstGeom prst="rect">
            <a:avLst/>
          </a:prstGeom>
        </p:spPr>
      </p:pic>
      <p:pic>
        <p:nvPicPr>
          <p:cNvPr id="67" name="Picture 66"/>
          <p:cNvPicPr>
            <a:picLocks noChangeAspect="1"/>
          </p:cNvPicPr>
          <p:nvPr/>
        </p:nvPicPr>
        <p:blipFill>
          <a:blip r:embed="rId23"/>
          <a:stretch>
            <a:fillRect/>
          </a:stretch>
        </p:blipFill>
        <p:spPr>
          <a:xfrm>
            <a:off x="10418091" y="4613356"/>
            <a:ext cx="1195722" cy="2129433"/>
          </a:xfrm>
          <a:prstGeom prst="rect">
            <a:avLst/>
          </a:prstGeom>
        </p:spPr>
      </p:pic>
      <p:sp>
        <p:nvSpPr>
          <p:cNvPr id="26" name="Rectangle 25"/>
          <p:cNvSpPr/>
          <p:nvPr/>
        </p:nvSpPr>
        <p:spPr>
          <a:xfrm>
            <a:off x="0" y="1265351"/>
            <a:ext cx="12192000" cy="5953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r>
              <a:rPr lang="en-US" sz="2800" b="1" dirty="0"/>
              <a:t>Accessibility of OneDrive</a:t>
            </a:r>
          </a:p>
          <a:p>
            <a:pPr marL="857250" lvl="1" indent="-400050" algn="just">
              <a:buFont typeface="+mj-lt"/>
              <a:buAutoNum type="romanUcPeriod"/>
            </a:pPr>
            <a:r>
              <a:rPr lang="en-US" sz="2000" dirty="0"/>
              <a:t>O365 Web Portal</a:t>
            </a:r>
          </a:p>
          <a:p>
            <a:pPr marL="857250" lvl="1" indent="-400050" algn="just">
              <a:buFont typeface="+mj-lt"/>
              <a:buAutoNum type="romanUcPeriod"/>
            </a:pPr>
            <a:r>
              <a:rPr lang="en-US" sz="2000" dirty="0"/>
              <a:t>Synchronize folder on PC</a:t>
            </a:r>
          </a:p>
          <a:p>
            <a:pPr marL="857250" lvl="1" indent="-400050" algn="just">
              <a:buFont typeface="+mj-lt"/>
              <a:buAutoNum type="romanUcPeriod"/>
            </a:pPr>
            <a:r>
              <a:rPr lang="en-US" sz="2000" dirty="0"/>
              <a:t>Mobile App (iOS and Android)</a:t>
            </a:r>
          </a:p>
          <a:p>
            <a:pPr lvl="1" algn="just"/>
            <a:endParaRPr lang="en-US" sz="2000" dirty="0"/>
          </a:p>
          <a:p>
            <a:pPr algn="just"/>
            <a:r>
              <a:rPr lang="en-US" sz="3600" b="1" dirty="0"/>
              <a:t>2. Saving Files/Folder</a:t>
            </a:r>
          </a:p>
          <a:p>
            <a:pPr marL="857250" lvl="1" indent="-400050" algn="just">
              <a:buFont typeface="+mj-lt"/>
              <a:buAutoNum type="romanUcPeriod"/>
            </a:pPr>
            <a:r>
              <a:rPr lang="en-US" sz="2000" dirty="0"/>
              <a:t>Saving via O365 </a:t>
            </a:r>
            <a:r>
              <a:rPr lang="en-US" sz="2000" dirty="0" err="1"/>
              <a:t>Webportal</a:t>
            </a:r>
            <a:endParaRPr lang="en-US" sz="2000" dirty="0"/>
          </a:p>
          <a:p>
            <a:pPr marL="857250" lvl="1" indent="-400050" algn="just">
              <a:buFont typeface="+mj-lt"/>
              <a:buAutoNum type="romanUcPeriod"/>
            </a:pPr>
            <a:r>
              <a:rPr lang="en-US" sz="2000" dirty="0"/>
              <a:t>Save Using PC (on Synchronized folder)</a:t>
            </a:r>
          </a:p>
          <a:p>
            <a:pPr marL="857250" lvl="1" indent="-400050" algn="just">
              <a:buFont typeface="+mj-lt"/>
              <a:buAutoNum type="romanUcPeriod"/>
            </a:pPr>
            <a:r>
              <a:rPr lang="en-US" sz="2000" dirty="0"/>
              <a:t>Save using your (corporate/</a:t>
            </a:r>
            <a:r>
              <a:rPr lang="en-US" sz="2000" dirty="0" err="1"/>
              <a:t>yourmobile</a:t>
            </a:r>
            <a:r>
              <a:rPr lang="en-US" sz="2000" dirty="0"/>
              <a:t>) smartphone or corporate iPad</a:t>
            </a:r>
          </a:p>
          <a:p>
            <a:pPr marL="857250" lvl="1" indent="-400050" algn="just">
              <a:buFont typeface="+mj-lt"/>
              <a:buAutoNum type="romanUcPeriod"/>
            </a:pPr>
            <a:endParaRPr lang="en-US" sz="2000" dirty="0"/>
          </a:p>
          <a:p>
            <a:pPr algn="just"/>
            <a:r>
              <a:rPr lang="en-US" sz="3200" b="1" dirty="0"/>
              <a:t>3. Sharing Files/Folders</a:t>
            </a:r>
          </a:p>
          <a:p>
            <a:pPr marL="857250" lvl="1" indent="-400050" algn="just">
              <a:buFont typeface="+mj-lt"/>
              <a:buAutoNum type="romanUcPeriod"/>
            </a:pPr>
            <a:r>
              <a:rPr lang="en-US" sz="2000" dirty="0"/>
              <a:t>Share via email (PC)</a:t>
            </a:r>
          </a:p>
          <a:p>
            <a:pPr marL="857250" lvl="1" indent="-400050" algn="just">
              <a:buFont typeface="+mj-lt"/>
              <a:buAutoNum type="romanUcPeriod"/>
            </a:pPr>
            <a:r>
              <a:rPr lang="en-US" sz="2000" dirty="0"/>
              <a:t>Share via </a:t>
            </a:r>
            <a:r>
              <a:rPr lang="en-US" sz="2000" dirty="0" err="1"/>
              <a:t>webportal</a:t>
            </a:r>
            <a:endParaRPr lang="en-US" sz="2000" dirty="0"/>
          </a:p>
          <a:p>
            <a:pPr marL="857250" lvl="1" indent="-400050" algn="just">
              <a:buFont typeface="+mj-lt"/>
              <a:buAutoNum type="romanUcPeriod"/>
            </a:pPr>
            <a:r>
              <a:rPr lang="en-US" sz="2000" dirty="0"/>
              <a:t>Share via Mobile App</a:t>
            </a:r>
          </a:p>
          <a:p>
            <a:pPr marL="857250" lvl="1" indent="-400050" algn="just">
              <a:buFont typeface="+mj-lt"/>
              <a:buAutoNum type="romanUcPeriod"/>
            </a:pPr>
            <a:r>
              <a:rPr lang="en-US" sz="2000" dirty="0"/>
              <a:t>Sharing a whole folder via email/</a:t>
            </a:r>
            <a:r>
              <a:rPr lang="en-US" sz="2000" dirty="0" err="1"/>
              <a:t>webportal</a:t>
            </a:r>
            <a:r>
              <a:rPr lang="en-US" sz="2000" dirty="0"/>
              <a:t>/mobile App</a:t>
            </a:r>
          </a:p>
          <a:p>
            <a:pPr marL="857250" lvl="1" indent="-400050" algn="just">
              <a:buFont typeface="+mj-lt"/>
              <a:buAutoNum type="romanUcPeriod"/>
            </a:pPr>
            <a:r>
              <a:rPr lang="en-US" sz="2000" dirty="0"/>
              <a:t>Sending </a:t>
            </a:r>
            <a:r>
              <a:rPr lang="en-US" sz="2000" strike="sngStrike" dirty="0"/>
              <a:t>Sharing</a:t>
            </a:r>
            <a:r>
              <a:rPr lang="en-US" sz="2000" dirty="0"/>
              <a:t> via normal file attachment **</a:t>
            </a:r>
          </a:p>
          <a:p>
            <a:pPr algn="just"/>
            <a:endParaRPr lang="en-US" sz="2000" dirty="0"/>
          </a:p>
          <a:p>
            <a:pPr marL="342900" indent="-342900" algn="ctr">
              <a:buFont typeface="+mj-lt"/>
              <a:buAutoNum type="arabicPeriod"/>
            </a:pPr>
            <a:endParaRPr lang="en-US" sz="2000" dirty="0"/>
          </a:p>
        </p:txBody>
      </p:sp>
      <p:sp>
        <p:nvSpPr>
          <p:cNvPr id="48" name="Rectangle 47">
            <a:hlinkClick r:id="rId24" action="ppaction://hlinksldjump"/>
          </p:cNvPr>
          <p:cNvSpPr/>
          <p:nvPr/>
        </p:nvSpPr>
        <p:spPr>
          <a:xfrm>
            <a:off x="8788022" y="2332310"/>
            <a:ext cx="3403977" cy="4958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t>Go To  (1) Accessibility </a:t>
            </a:r>
          </a:p>
        </p:txBody>
      </p:sp>
      <p:sp>
        <p:nvSpPr>
          <p:cNvPr id="49" name="Rectangle 48">
            <a:hlinkClick r:id="rId25" action="ppaction://hlinksldjump"/>
          </p:cNvPr>
          <p:cNvSpPr/>
          <p:nvPr/>
        </p:nvSpPr>
        <p:spPr>
          <a:xfrm>
            <a:off x="8772940" y="2919023"/>
            <a:ext cx="3419060" cy="4958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t>Go To (2) Saving Files/Folders </a:t>
            </a:r>
          </a:p>
        </p:txBody>
      </p:sp>
      <p:sp>
        <p:nvSpPr>
          <p:cNvPr id="54" name="Rectangle 53">
            <a:hlinkClick r:id="rId26" action="ppaction://hlinksldjump"/>
          </p:cNvPr>
          <p:cNvSpPr/>
          <p:nvPr/>
        </p:nvSpPr>
        <p:spPr>
          <a:xfrm>
            <a:off x="8772940" y="3515413"/>
            <a:ext cx="3431557" cy="4958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t>Go To (3) Sharing Files/Folders </a:t>
            </a:r>
          </a:p>
        </p:txBody>
      </p:sp>
    </p:spTree>
    <p:extLst>
      <p:ext uri="{BB962C8B-B14F-4D97-AF65-F5344CB8AC3E}">
        <p14:creationId xmlns:p14="http://schemas.microsoft.com/office/powerpoint/2010/main" val="299703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26"/>
                                        </p:tgtEl>
                                        <p:attrNameLst>
                                          <p:attrName>ppt_w</p:attrName>
                                        </p:attrNameLst>
                                      </p:cBhvr>
                                      <p:tavLst>
                                        <p:tav tm="0">
                                          <p:val>
                                            <p:strVal val="ppt_w"/>
                                          </p:val>
                                        </p:tav>
                                        <p:tav tm="100000">
                                          <p:val>
                                            <p:fltVal val="0"/>
                                          </p:val>
                                        </p:tav>
                                      </p:tavLst>
                                    </p:anim>
                                    <p:anim calcmode="lin" valueType="num">
                                      <p:cBhvr>
                                        <p:cTn id="7" dur="1000"/>
                                        <p:tgtEl>
                                          <p:spTgt spid="26"/>
                                        </p:tgtEl>
                                        <p:attrNameLst>
                                          <p:attrName>ppt_h</p:attrName>
                                        </p:attrNameLst>
                                      </p:cBhvr>
                                      <p:tavLst>
                                        <p:tav tm="0">
                                          <p:val>
                                            <p:strVal val="ppt_h"/>
                                          </p:val>
                                        </p:tav>
                                        <p:tav tm="100000">
                                          <p:val>
                                            <p:fltVal val="0"/>
                                          </p:val>
                                        </p:tav>
                                      </p:tavLst>
                                    </p:anim>
                                    <p:anim calcmode="lin" valueType="num">
                                      <p:cBhvr>
                                        <p:cTn id="8" dur="1000"/>
                                        <p:tgtEl>
                                          <p:spTgt spid="26"/>
                                        </p:tgtEl>
                                        <p:attrNameLst>
                                          <p:attrName>style.rotation</p:attrName>
                                        </p:attrNameLst>
                                      </p:cBhvr>
                                      <p:tavLst>
                                        <p:tav tm="0">
                                          <p:val>
                                            <p:fltVal val="0"/>
                                          </p:val>
                                        </p:tav>
                                        <p:tav tm="100000">
                                          <p:val>
                                            <p:fltVal val="90"/>
                                          </p:val>
                                        </p:tav>
                                      </p:tavLst>
                                    </p:anim>
                                    <p:animEffect transition="out" filter="fade">
                                      <p:cBhvr>
                                        <p:cTn id="9" dur="1000"/>
                                        <p:tgtEl>
                                          <p:spTgt spid="26"/>
                                        </p:tgtEl>
                                      </p:cBhvr>
                                    </p:animEffect>
                                    <p:set>
                                      <p:cBhvr>
                                        <p:cTn id="10" dur="1" fill="hold">
                                          <p:stCondLst>
                                            <p:cond delay="999"/>
                                          </p:stCondLst>
                                        </p:cTn>
                                        <p:tgtEl>
                                          <p:spTgt spid="2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8" grpId="0" animBg="1"/>
      <p:bldP spid="49" grpId="0" animBg="1"/>
      <p:bldP spid="5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OneDrive Accessibility</a:t>
            </a:r>
          </a:p>
        </p:txBody>
      </p:sp>
      <p:sp>
        <p:nvSpPr>
          <p:cNvPr id="3" name="Text Placeholder 2"/>
          <p:cNvSpPr>
            <a:spLocks noGrp="1"/>
          </p:cNvSpPr>
          <p:nvPr>
            <p:ph type="body" idx="1"/>
          </p:nvPr>
        </p:nvSpPr>
        <p:spPr/>
        <p:txBody>
          <a:bodyPr/>
          <a:lstStyle/>
          <a:p>
            <a:endParaRPr lang="en-SG" dirty="0"/>
          </a:p>
        </p:txBody>
      </p:sp>
      <p:sp>
        <p:nvSpPr>
          <p:cNvPr id="4" name="TextBox 3"/>
          <p:cNvSpPr txBox="1"/>
          <p:nvPr/>
        </p:nvSpPr>
        <p:spPr>
          <a:xfrm>
            <a:off x="4731026" y="543339"/>
            <a:ext cx="2425148" cy="1200329"/>
          </a:xfrm>
          <a:prstGeom prst="rect">
            <a:avLst/>
          </a:prstGeom>
          <a:noFill/>
        </p:spPr>
        <p:txBody>
          <a:bodyPr wrap="square" rtlCol="0">
            <a:spAutoFit/>
          </a:bodyPr>
          <a:lstStyle/>
          <a:p>
            <a:pPr algn="ctr"/>
            <a:r>
              <a:rPr lang="en-US" sz="7200" b="1" dirty="0"/>
              <a:t>1</a:t>
            </a:r>
          </a:p>
        </p:txBody>
      </p:sp>
      <p:sp>
        <p:nvSpPr>
          <p:cNvPr id="5" name="Rectangle 4">
            <a:hlinkClick r:id="rId2" action="ppaction://hlinksldjump"/>
          </p:cNvPr>
          <p:cNvSpPr/>
          <p:nvPr/>
        </p:nvSpPr>
        <p:spPr>
          <a:xfrm>
            <a:off x="10132985" y="6268018"/>
            <a:ext cx="2026763" cy="5561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Back to Main Menu</a:t>
            </a:r>
          </a:p>
        </p:txBody>
      </p:sp>
    </p:spTree>
    <p:extLst>
      <p:ext uri="{BB962C8B-B14F-4D97-AF65-F5344CB8AC3E}">
        <p14:creationId xmlns:p14="http://schemas.microsoft.com/office/powerpoint/2010/main" val="2613465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57250"/>
          </a:xfrm>
        </p:spPr>
        <p:txBody>
          <a:bodyPr>
            <a:normAutofit fontScale="90000"/>
          </a:bodyPr>
          <a:lstStyle/>
          <a:p>
            <a:r>
              <a:rPr lang="en-US" sz="6000" b="1" dirty="0">
                <a:highlight>
                  <a:srgbClr val="0000FF"/>
                </a:highlight>
              </a:rPr>
              <a:t>1.1a. Via O365 Web Portal</a:t>
            </a:r>
          </a:p>
        </p:txBody>
      </p:sp>
      <p:pic>
        <p:nvPicPr>
          <p:cNvPr id="4" name="Content Placeholder 3"/>
          <p:cNvPicPr>
            <a:picLocks noGrp="1" noChangeAspect="1"/>
          </p:cNvPicPr>
          <p:nvPr>
            <p:ph idx="1"/>
          </p:nvPr>
        </p:nvPicPr>
        <p:blipFill>
          <a:blip r:embed="rId3"/>
          <a:stretch>
            <a:fillRect/>
          </a:stretch>
        </p:blipFill>
        <p:spPr>
          <a:xfrm>
            <a:off x="298183" y="1184886"/>
            <a:ext cx="11551262" cy="3600663"/>
          </a:xfrm>
          <a:prstGeom prst="rect">
            <a:avLst/>
          </a:prstGeom>
        </p:spPr>
      </p:pic>
      <p:sp>
        <p:nvSpPr>
          <p:cNvPr id="5" name="TextBox 4"/>
          <p:cNvSpPr txBox="1"/>
          <p:nvPr/>
        </p:nvSpPr>
        <p:spPr>
          <a:xfrm>
            <a:off x="558458" y="5000575"/>
            <a:ext cx="11475093" cy="1631216"/>
          </a:xfrm>
          <a:prstGeom prst="rect">
            <a:avLst/>
          </a:prstGeom>
          <a:noFill/>
        </p:spPr>
        <p:txBody>
          <a:bodyPr wrap="square" rtlCol="0">
            <a:spAutoFit/>
          </a:bodyPr>
          <a:lstStyle/>
          <a:p>
            <a:r>
              <a:rPr lang="en-US" sz="5000" dirty="0"/>
              <a:t>Go to </a:t>
            </a:r>
            <a:r>
              <a:rPr lang="en-US" sz="5000" dirty="0">
                <a:hlinkClick r:id="rId4"/>
              </a:rPr>
              <a:t>http://portal.office.com</a:t>
            </a:r>
            <a:r>
              <a:rPr lang="en-US" sz="5000" dirty="0"/>
              <a:t> and login using your P&amp;G credentials.</a:t>
            </a:r>
          </a:p>
        </p:txBody>
      </p:sp>
      <p:sp>
        <p:nvSpPr>
          <p:cNvPr id="3" name="Rectangle 2"/>
          <p:cNvSpPr/>
          <p:nvPr/>
        </p:nvSpPr>
        <p:spPr>
          <a:xfrm>
            <a:off x="5007721" y="2491587"/>
            <a:ext cx="1073960" cy="111691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hlinkClick r:id="rId5" action="ppaction://hlinksldjump"/>
          </p:cNvPr>
          <p:cNvSpPr/>
          <p:nvPr/>
        </p:nvSpPr>
        <p:spPr>
          <a:xfrm>
            <a:off x="10132985" y="6268018"/>
            <a:ext cx="2026763" cy="5561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Back to Main Menu</a:t>
            </a:r>
          </a:p>
        </p:txBody>
      </p:sp>
    </p:spTree>
    <p:extLst>
      <p:ext uri="{BB962C8B-B14F-4D97-AF65-F5344CB8AC3E}">
        <p14:creationId xmlns:p14="http://schemas.microsoft.com/office/powerpoint/2010/main" val="297700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974241"/>
            <a:ext cx="12192000" cy="5571867"/>
          </a:xfrm>
          <a:prstGeom prst="rect">
            <a:avLst/>
          </a:prstGeom>
        </p:spPr>
      </p:pic>
      <p:sp>
        <p:nvSpPr>
          <p:cNvPr id="10" name="Rectangle 9"/>
          <p:cNvSpPr/>
          <p:nvPr/>
        </p:nvSpPr>
        <p:spPr>
          <a:xfrm>
            <a:off x="163527" y="1818056"/>
            <a:ext cx="2604408" cy="488814"/>
          </a:xfrm>
          <a:prstGeom prst="rect">
            <a:avLst/>
          </a:prstGeom>
          <a:solidFill>
            <a:schemeClr val="bg1">
              <a:lumMod val="8500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Click on this to show all the files in your OneDrive.</a:t>
            </a:r>
          </a:p>
        </p:txBody>
      </p:sp>
      <p:cxnSp>
        <p:nvCxnSpPr>
          <p:cNvPr id="11" name="Straight Arrow Connector 10"/>
          <p:cNvCxnSpPr>
            <a:stCxn id="10" idx="2"/>
          </p:cNvCxnSpPr>
          <p:nvPr/>
        </p:nvCxnSpPr>
        <p:spPr>
          <a:xfrm flipH="1">
            <a:off x="716117" y="2306870"/>
            <a:ext cx="749614" cy="1941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009583" y="2167631"/>
            <a:ext cx="3809200" cy="1618281"/>
          </a:xfrm>
          <a:prstGeom prst="rect">
            <a:avLst/>
          </a:prstGeom>
          <a:solidFill>
            <a:schemeClr val="bg1">
              <a:lumMod val="8500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To save files into your OneDrive, you just have to drag and drop the files here. Or you can always use the upload button.</a:t>
            </a:r>
          </a:p>
          <a:p>
            <a:r>
              <a:rPr lang="en-US" sz="1400" b="1" dirty="0">
                <a:solidFill>
                  <a:schemeClr val="tx1"/>
                </a:solidFill>
              </a:rPr>
              <a:t>NB: </a:t>
            </a:r>
            <a:r>
              <a:rPr lang="en-US" sz="1400" dirty="0">
                <a:solidFill>
                  <a:schemeClr val="tx1"/>
                </a:solidFill>
              </a:rPr>
              <a:t>Internet Explorer allows ONLY Files upload but not folders while Google Chrome allows BOTH Folders and Files upload options</a:t>
            </a:r>
            <a:endParaRPr lang="en-US" sz="1400" b="1" dirty="0">
              <a:solidFill>
                <a:schemeClr val="tx1"/>
              </a:solidFill>
            </a:endParaRPr>
          </a:p>
          <a:p>
            <a:endParaRPr lang="en-US" sz="1400" dirty="0">
              <a:solidFill>
                <a:schemeClr val="tx1"/>
              </a:solidFill>
            </a:endParaRPr>
          </a:p>
        </p:txBody>
      </p:sp>
      <p:cxnSp>
        <p:nvCxnSpPr>
          <p:cNvPr id="13" name="Straight Arrow Connector 12"/>
          <p:cNvCxnSpPr/>
          <p:nvPr/>
        </p:nvCxnSpPr>
        <p:spPr>
          <a:xfrm flipH="1">
            <a:off x="4001364" y="3091974"/>
            <a:ext cx="8219" cy="121140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67583" y="1058096"/>
            <a:ext cx="2604408" cy="685800"/>
          </a:xfrm>
          <a:prstGeom prst="rect">
            <a:avLst/>
          </a:prstGeom>
          <a:solidFill>
            <a:schemeClr val="bg1">
              <a:lumMod val="8500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Click on this button to configure the folder synchronization with your PC.</a:t>
            </a:r>
          </a:p>
        </p:txBody>
      </p:sp>
      <p:cxnSp>
        <p:nvCxnSpPr>
          <p:cNvPr id="15" name="Straight Arrow Connector 14"/>
          <p:cNvCxnSpPr/>
          <p:nvPr/>
        </p:nvCxnSpPr>
        <p:spPr>
          <a:xfrm flipH="1">
            <a:off x="4746129" y="1400996"/>
            <a:ext cx="205016" cy="1986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3750560" y="1818056"/>
            <a:ext cx="250804" cy="3495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90924" y="5838966"/>
            <a:ext cx="2500808" cy="429052"/>
          </a:xfrm>
          <a:prstGeom prst="rect">
            <a:avLst/>
          </a:prstGeom>
          <a:solidFill>
            <a:schemeClr val="bg1">
              <a:lumMod val="8500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Navigate across you Groups’ folders here.</a:t>
            </a:r>
          </a:p>
        </p:txBody>
      </p:sp>
      <p:cxnSp>
        <p:nvCxnSpPr>
          <p:cNvPr id="18" name="Straight Arrow Connector 17"/>
          <p:cNvCxnSpPr/>
          <p:nvPr/>
        </p:nvCxnSpPr>
        <p:spPr>
          <a:xfrm flipH="1" flipV="1">
            <a:off x="1568408" y="5336776"/>
            <a:ext cx="312829" cy="49895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1287737" y="3147666"/>
            <a:ext cx="357510" cy="63824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0" y="3814562"/>
            <a:ext cx="2604408" cy="488814"/>
          </a:xfrm>
          <a:prstGeom prst="rect">
            <a:avLst/>
          </a:prstGeom>
          <a:solidFill>
            <a:schemeClr val="bg1">
              <a:lumMod val="8500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Click on this to show all the files shared with you</a:t>
            </a:r>
          </a:p>
        </p:txBody>
      </p:sp>
      <p:sp>
        <p:nvSpPr>
          <p:cNvPr id="19" name="Title 1"/>
          <p:cNvSpPr>
            <a:spLocks noGrp="1"/>
          </p:cNvSpPr>
          <p:nvPr>
            <p:ph type="title"/>
          </p:nvPr>
        </p:nvSpPr>
        <p:spPr>
          <a:xfrm>
            <a:off x="0" y="1"/>
            <a:ext cx="10515600" cy="780006"/>
          </a:xfrm>
        </p:spPr>
        <p:txBody>
          <a:bodyPr>
            <a:normAutofit fontScale="90000"/>
          </a:bodyPr>
          <a:lstStyle/>
          <a:p>
            <a:r>
              <a:rPr lang="en-US" sz="6000" b="1" dirty="0">
                <a:highlight>
                  <a:srgbClr val="0000FF"/>
                </a:highlight>
              </a:rPr>
              <a:t>1.1b. Via O365 Web Portal</a:t>
            </a:r>
          </a:p>
        </p:txBody>
      </p:sp>
      <p:sp>
        <p:nvSpPr>
          <p:cNvPr id="2" name="Rectangle 1">
            <a:hlinkClick r:id="rId3" action="ppaction://hlinksldjump"/>
          </p:cNvPr>
          <p:cNvSpPr/>
          <p:nvPr/>
        </p:nvSpPr>
        <p:spPr>
          <a:xfrm>
            <a:off x="10132985" y="6268018"/>
            <a:ext cx="2026763" cy="5561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Back to Main Menu</a:t>
            </a:r>
          </a:p>
        </p:txBody>
      </p:sp>
    </p:spTree>
    <p:extLst>
      <p:ext uri="{BB962C8B-B14F-4D97-AF65-F5344CB8AC3E}">
        <p14:creationId xmlns:p14="http://schemas.microsoft.com/office/powerpoint/2010/main" val="2131873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003899"/>
          </a:xfrm>
        </p:spPr>
        <p:txBody>
          <a:bodyPr>
            <a:normAutofit/>
          </a:bodyPr>
          <a:lstStyle/>
          <a:p>
            <a:r>
              <a:rPr lang="en-SG" sz="6000" b="1" dirty="0">
                <a:highlight>
                  <a:srgbClr val="0000FF"/>
                </a:highlight>
              </a:rPr>
              <a:t>1.2. Via Synchronized PC Folder</a:t>
            </a:r>
          </a:p>
        </p:txBody>
      </p:sp>
      <p:sp>
        <p:nvSpPr>
          <p:cNvPr id="7" name="TextBox 6"/>
          <p:cNvSpPr txBox="1"/>
          <p:nvPr/>
        </p:nvSpPr>
        <p:spPr>
          <a:xfrm>
            <a:off x="311984" y="1591439"/>
            <a:ext cx="5517085" cy="2246769"/>
          </a:xfrm>
          <a:prstGeom prst="rect">
            <a:avLst/>
          </a:prstGeom>
          <a:noFill/>
        </p:spPr>
        <p:txBody>
          <a:bodyPr wrap="square" rtlCol="0">
            <a:spAutoFit/>
          </a:bodyPr>
          <a:lstStyle/>
          <a:p>
            <a:r>
              <a:rPr lang="en-SG" sz="2800" dirty="0"/>
              <a:t>After completing the pre-requisite (OneDrive Sync), you are able to access your synchronized folders on your PC. The shortcut is found on your </a:t>
            </a:r>
            <a:r>
              <a:rPr lang="en-SG" sz="2800" dirty="0" err="1"/>
              <a:t>favorites</a:t>
            </a:r>
            <a:r>
              <a:rPr lang="en-SG" sz="2800" dirty="0"/>
              <a:t> in file explorer</a:t>
            </a:r>
          </a:p>
        </p:txBody>
      </p:sp>
      <p:grpSp>
        <p:nvGrpSpPr>
          <p:cNvPr id="9" name="Group 8"/>
          <p:cNvGrpSpPr/>
          <p:nvPr/>
        </p:nvGrpSpPr>
        <p:grpSpPr>
          <a:xfrm>
            <a:off x="311984" y="4406866"/>
            <a:ext cx="3472942" cy="1303563"/>
            <a:chOff x="6548964" y="2456700"/>
            <a:chExt cx="3323779" cy="1232230"/>
          </a:xfrm>
        </p:grpSpPr>
        <p:pic>
          <p:nvPicPr>
            <p:cNvPr id="11" name="Picture 2" descr="Image result for onedrive file status icon"/>
            <p:cNvPicPr>
              <a:picLocks noChangeAspect="1" noChangeArrowheads="1"/>
            </p:cNvPicPr>
            <p:nvPr/>
          </p:nvPicPr>
          <p:blipFill rotWithShape="1">
            <a:blip r:embed="rId2">
              <a:extLst>
                <a:ext uri="{28A0092B-C50C-407E-A947-70E740481C1C}">
                  <a14:useLocalDpi xmlns:a14="http://schemas.microsoft.com/office/drawing/2010/main" val="0"/>
                </a:ext>
              </a:extLst>
            </a:blip>
            <a:srcRect r="50406" b="1371"/>
            <a:stretch/>
          </p:blipFill>
          <p:spPr bwMode="auto">
            <a:xfrm>
              <a:off x="6548964" y="2474549"/>
              <a:ext cx="2272176" cy="1183696"/>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8821140" y="2456700"/>
              <a:ext cx="1051603" cy="1232230"/>
              <a:chOff x="4318195" y="4115445"/>
              <a:chExt cx="1051603" cy="1232230"/>
            </a:xfrm>
          </p:grpSpPr>
          <p:pic>
            <p:nvPicPr>
              <p:cNvPr id="14" name="Picture 2" descr="Image result for onedrive file status icon"/>
              <p:cNvPicPr>
                <a:picLocks noChangeAspect="1" noChangeArrowheads="1"/>
              </p:cNvPicPr>
              <p:nvPr/>
            </p:nvPicPr>
            <p:blipFill rotWithShape="1">
              <a:blip r:embed="rId2">
                <a:extLst>
                  <a:ext uri="{28A0092B-C50C-407E-A947-70E740481C1C}">
                    <a14:useLocalDpi xmlns:a14="http://schemas.microsoft.com/office/drawing/2010/main" val="0"/>
                  </a:ext>
                </a:extLst>
              </a:blip>
              <a:srcRect r="77047" b="1619"/>
              <a:stretch/>
            </p:blipFill>
            <p:spPr bwMode="auto">
              <a:xfrm>
                <a:off x="4318195" y="4115445"/>
                <a:ext cx="1051603" cy="118071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3"/>
              <a:stretch>
                <a:fillRect/>
              </a:stretch>
            </p:blipFill>
            <p:spPr>
              <a:xfrm>
                <a:off x="4495896" y="4897256"/>
                <a:ext cx="200987" cy="217066"/>
              </a:xfrm>
              <a:prstGeom prst="rect">
                <a:avLst/>
              </a:prstGeom>
            </p:spPr>
          </p:pic>
          <p:sp>
            <p:nvSpPr>
              <p:cNvPr id="16" name="TextBox 15"/>
              <p:cNvSpPr txBox="1"/>
              <p:nvPr/>
            </p:nvSpPr>
            <p:spPr>
              <a:xfrm>
                <a:off x="4538707" y="5093759"/>
                <a:ext cx="778366" cy="253916"/>
              </a:xfrm>
              <a:prstGeom prst="rect">
                <a:avLst/>
              </a:prstGeom>
              <a:solidFill>
                <a:schemeClr val="bg1"/>
              </a:solidFill>
            </p:spPr>
            <p:txBody>
              <a:bodyPr wrap="square" rtlCol="0">
                <a:spAutoFit/>
              </a:bodyPr>
              <a:lstStyle/>
              <a:p>
                <a:r>
                  <a:rPr lang="en-SG" sz="1050" dirty="0"/>
                  <a:t>Sync Error</a:t>
                </a:r>
              </a:p>
            </p:txBody>
          </p:sp>
        </p:grpSp>
      </p:grpSp>
      <p:sp>
        <p:nvSpPr>
          <p:cNvPr id="3" name="Arrow: Bent 2"/>
          <p:cNvSpPr/>
          <p:nvPr/>
        </p:nvSpPr>
        <p:spPr>
          <a:xfrm rot="10800000" flipH="1">
            <a:off x="4448385" y="3772657"/>
            <a:ext cx="1380684" cy="1461279"/>
          </a:xfrm>
          <a:prstGeom prst="bentArrow">
            <a:avLst>
              <a:gd name="adj1" fmla="val 26519"/>
              <a:gd name="adj2" fmla="val 25253"/>
              <a:gd name="adj3" fmla="val 27025"/>
              <a:gd name="adj4" fmla="val 3312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7" name="TextBox 16"/>
          <p:cNvSpPr txBox="1"/>
          <p:nvPr/>
        </p:nvSpPr>
        <p:spPr>
          <a:xfrm>
            <a:off x="511819" y="5736769"/>
            <a:ext cx="7148552" cy="954107"/>
          </a:xfrm>
          <a:prstGeom prst="rect">
            <a:avLst/>
          </a:prstGeom>
          <a:noFill/>
        </p:spPr>
        <p:txBody>
          <a:bodyPr wrap="square" rtlCol="0">
            <a:spAutoFit/>
          </a:bodyPr>
          <a:lstStyle/>
          <a:p>
            <a:r>
              <a:rPr lang="en-SG" sz="2800" dirty="0"/>
              <a:t>Synchronization status is indicated by symbols on the lower left side of the icons.</a:t>
            </a:r>
          </a:p>
        </p:txBody>
      </p:sp>
      <p:pic>
        <p:nvPicPr>
          <p:cNvPr id="10" name="Picture 9"/>
          <p:cNvPicPr>
            <a:picLocks noChangeAspect="1"/>
          </p:cNvPicPr>
          <p:nvPr/>
        </p:nvPicPr>
        <p:blipFill>
          <a:blip r:embed="rId4"/>
          <a:stretch>
            <a:fillRect/>
          </a:stretch>
        </p:blipFill>
        <p:spPr>
          <a:xfrm>
            <a:off x="6370332" y="1219731"/>
            <a:ext cx="5197553" cy="4129021"/>
          </a:xfrm>
          <a:prstGeom prst="rect">
            <a:avLst/>
          </a:prstGeom>
        </p:spPr>
      </p:pic>
      <p:sp>
        <p:nvSpPr>
          <p:cNvPr id="18" name="Rectangle 17">
            <a:hlinkClick r:id="rId5" action="ppaction://hlinksldjump"/>
          </p:cNvPr>
          <p:cNvSpPr/>
          <p:nvPr/>
        </p:nvSpPr>
        <p:spPr>
          <a:xfrm>
            <a:off x="10132985" y="6268018"/>
            <a:ext cx="2026763" cy="5561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Back to Main Menu</a:t>
            </a:r>
          </a:p>
        </p:txBody>
      </p:sp>
    </p:spTree>
    <p:extLst>
      <p:ext uri="{BB962C8B-B14F-4D97-AF65-F5344CB8AC3E}">
        <p14:creationId xmlns:p14="http://schemas.microsoft.com/office/powerpoint/2010/main" val="916184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p:cNvPicPr>
            <a:picLocks noGrp="1" noChangeAspect="1"/>
          </p:cNvPicPr>
          <p:nvPr>
            <p:ph idx="1"/>
          </p:nvPr>
        </p:nvPicPr>
        <p:blipFill rotWithShape="1">
          <a:blip r:embed="rId2"/>
          <a:srcRect l="27935" t="14752" r="22906" b="16515"/>
          <a:stretch/>
        </p:blipFill>
        <p:spPr>
          <a:xfrm>
            <a:off x="311724" y="2067364"/>
            <a:ext cx="5543589" cy="4357772"/>
          </a:xfrm>
          <a:prstGeom prst="rect">
            <a:avLst/>
          </a:prstGeom>
        </p:spPr>
      </p:pic>
      <p:sp>
        <p:nvSpPr>
          <p:cNvPr id="2" name="Title 1"/>
          <p:cNvSpPr>
            <a:spLocks noGrp="1"/>
          </p:cNvSpPr>
          <p:nvPr>
            <p:ph type="title"/>
          </p:nvPr>
        </p:nvSpPr>
        <p:spPr>
          <a:xfrm>
            <a:off x="0" y="-38453"/>
            <a:ext cx="10515600" cy="935013"/>
          </a:xfrm>
        </p:spPr>
        <p:txBody>
          <a:bodyPr>
            <a:normAutofit/>
          </a:bodyPr>
          <a:lstStyle/>
          <a:p>
            <a:r>
              <a:rPr lang="en-SG" sz="6000" b="1" dirty="0">
                <a:highlight>
                  <a:srgbClr val="0000FF"/>
                </a:highlight>
              </a:rPr>
              <a:t>1.2b. Via Synchronized PC Folder</a:t>
            </a:r>
          </a:p>
        </p:txBody>
      </p:sp>
      <p:sp>
        <p:nvSpPr>
          <p:cNvPr id="17" name="TextBox 16"/>
          <p:cNvSpPr txBox="1"/>
          <p:nvPr/>
        </p:nvSpPr>
        <p:spPr>
          <a:xfrm>
            <a:off x="311724" y="855691"/>
            <a:ext cx="6093075" cy="1323439"/>
          </a:xfrm>
          <a:prstGeom prst="rect">
            <a:avLst/>
          </a:prstGeom>
          <a:noFill/>
        </p:spPr>
        <p:txBody>
          <a:bodyPr wrap="square" rtlCol="0">
            <a:spAutoFit/>
          </a:bodyPr>
          <a:lstStyle/>
          <a:p>
            <a:r>
              <a:rPr lang="en-SG" sz="2000" dirty="0"/>
              <a:t>To define which folders need to be synchronized to your PC, Right-click on your OneDrive folder (</a:t>
            </a:r>
            <a:r>
              <a:rPr lang="en-SG" sz="1400" b="1" dirty="0"/>
              <a:t>at the root location as the option may not be available under favourite depending on the root</a:t>
            </a:r>
            <a:r>
              <a:rPr lang="en-SG" sz="2000" dirty="0"/>
              <a:t>) and select Choose OneDrive Folder to sync.</a:t>
            </a:r>
          </a:p>
        </p:txBody>
      </p:sp>
      <p:sp>
        <p:nvSpPr>
          <p:cNvPr id="21" name="TextBox 20"/>
          <p:cNvSpPr txBox="1"/>
          <p:nvPr/>
        </p:nvSpPr>
        <p:spPr>
          <a:xfrm>
            <a:off x="6541118" y="903115"/>
            <a:ext cx="5170983" cy="1015663"/>
          </a:xfrm>
          <a:prstGeom prst="rect">
            <a:avLst/>
          </a:prstGeom>
          <a:noFill/>
        </p:spPr>
        <p:txBody>
          <a:bodyPr wrap="square" rtlCol="0">
            <a:spAutoFit/>
          </a:bodyPr>
          <a:lstStyle/>
          <a:p>
            <a:r>
              <a:rPr lang="en-SG" sz="2000" dirty="0"/>
              <a:t>Select which folders you want to retain in your PC. Uncheck those you want to keep solely in the cloud, then click OK.</a:t>
            </a:r>
          </a:p>
        </p:txBody>
      </p:sp>
      <p:sp>
        <p:nvSpPr>
          <p:cNvPr id="10" name="Rectangle 9">
            <a:hlinkClick r:id="rId3" action="ppaction://hlinksldjump"/>
          </p:cNvPr>
          <p:cNvSpPr/>
          <p:nvPr/>
        </p:nvSpPr>
        <p:spPr>
          <a:xfrm>
            <a:off x="10628243" y="6268018"/>
            <a:ext cx="1531505" cy="5561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Back to Main Menu</a:t>
            </a:r>
          </a:p>
        </p:txBody>
      </p:sp>
      <p:sp>
        <p:nvSpPr>
          <p:cNvPr id="3" name="Rectangle: Rounded Corners 2"/>
          <p:cNvSpPr/>
          <p:nvPr/>
        </p:nvSpPr>
        <p:spPr>
          <a:xfrm>
            <a:off x="3678638" y="3349934"/>
            <a:ext cx="1651379" cy="25930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6277255" y="1866343"/>
            <a:ext cx="4869111" cy="4401675"/>
            <a:chOff x="6277255" y="2001332"/>
            <a:chExt cx="4869111" cy="4401675"/>
          </a:xfrm>
        </p:grpSpPr>
        <p:pic>
          <p:nvPicPr>
            <p:cNvPr id="4" name="Picture 3"/>
            <p:cNvPicPr>
              <a:picLocks noChangeAspect="1"/>
            </p:cNvPicPr>
            <p:nvPr/>
          </p:nvPicPr>
          <p:blipFill>
            <a:blip r:embed="rId4"/>
            <a:stretch>
              <a:fillRect/>
            </a:stretch>
          </p:blipFill>
          <p:spPr>
            <a:xfrm>
              <a:off x="6277255" y="2001332"/>
              <a:ext cx="4869111" cy="4314505"/>
            </a:xfrm>
            <a:prstGeom prst="rect">
              <a:avLst/>
            </a:prstGeom>
          </p:spPr>
        </p:pic>
        <p:grpSp>
          <p:nvGrpSpPr>
            <p:cNvPr id="5" name="Group 4"/>
            <p:cNvGrpSpPr/>
            <p:nvPr/>
          </p:nvGrpSpPr>
          <p:grpSpPr>
            <a:xfrm>
              <a:off x="6541118" y="3448325"/>
              <a:ext cx="3835324" cy="2954682"/>
              <a:chOff x="6541118" y="3448325"/>
              <a:chExt cx="3835324" cy="2954682"/>
            </a:xfrm>
          </p:grpSpPr>
          <p:sp>
            <p:nvSpPr>
              <p:cNvPr id="14" name="Rectangle: Rounded Corners 13"/>
              <p:cNvSpPr/>
              <p:nvPr/>
            </p:nvSpPr>
            <p:spPr>
              <a:xfrm>
                <a:off x="9541566" y="6076087"/>
                <a:ext cx="834876" cy="32692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rot="16200000">
                <a:off x="5564566" y="4424877"/>
                <a:ext cx="2369378" cy="41627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 name="TextBox 6"/>
          <p:cNvSpPr txBox="1"/>
          <p:nvPr/>
        </p:nvSpPr>
        <p:spPr>
          <a:xfrm>
            <a:off x="-63619" y="6425136"/>
            <a:ext cx="10787271" cy="307777"/>
          </a:xfrm>
          <a:prstGeom prst="rect">
            <a:avLst/>
          </a:prstGeom>
          <a:noFill/>
        </p:spPr>
        <p:txBody>
          <a:bodyPr wrap="square" rtlCol="0">
            <a:spAutoFit/>
          </a:bodyPr>
          <a:lstStyle/>
          <a:p>
            <a:r>
              <a:rPr lang="en-US" sz="1400" b="1" dirty="0"/>
              <a:t>NB: you can get the root location of your OneDrive via: Right click on OneDrive folder &gt;Properties &gt; Target (the full address is in the target field)</a:t>
            </a:r>
          </a:p>
        </p:txBody>
      </p:sp>
    </p:spTree>
    <p:extLst>
      <p:ext uri="{BB962C8B-B14F-4D97-AF65-F5344CB8AC3E}">
        <p14:creationId xmlns:p14="http://schemas.microsoft.com/office/powerpoint/2010/main" val="41246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SG" sz="6000" b="1" dirty="0">
                <a:highlight>
                  <a:srgbClr val="0000FF"/>
                </a:highlight>
              </a:rPr>
              <a:t>1.3. Via Mobile App</a:t>
            </a:r>
          </a:p>
        </p:txBody>
      </p:sp>
      <p:sp>
        <p:nvSpPr>
          <p:cNvPr id="3" name="TextBox 2"/>
          <p:cNvSpPr txBox="1"/>
          <p:nvPr/>
        </p:nvSpPr>
        <p:spPr>
          <a:xfrm>
            <a:off x="209747" y="1325563"/>
            <a:ext cx="11181522" cy="646331"/>
          </a:xfrm>
          <a:prstGeom prst="rect">
            <a:avLst/>
          </a:prstGeom>
          <a:noFill/>
        </p:spPr>
        <p:txBody>
          <a:bodyPr wrap="square" rtlCol="0">
            <a:spAutoFit/>
          </a:bodyPr>
          <a:lstStyle/>
          <a:p>
            <a:r>
              <a:rPr lang="en-SG" dirty="0"/>
              <a:t>Download OneDrive on your company approved device via the PG app store. The O365 apps can also be downloaded via the Apple App Store and Google Play.</a:t>
            </a:r>
          </a:p>
        </p:txBody>
      </p:sp>
      <p:pic>
        <p:nvPicPr>
          <p:cNvPr id="2050" name="Picture 2" descr="Image result for google pl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152" y="2465770"/>
            <a:ext cx="2169165" cy="216916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apple app st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4668" y="2561060"/>
            <a:ext cx="2073875" cy="20738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64586" t="44324" r="12818" b="42991"/>
          <a:stretch/>
        </p:blipFill>
        <p:spPr>
          <a:xfrm>
            <a:off x="4054930" y="2331151"/>
            <a:ext cx="2606330" cy="2602496"/>
          </a:xfrm>
          <a:prstGeom prst="rect">
            <a:avLst/>
          </a:prstGeom>
        </p:spPr>
      </p:pic>
      <p:sp>
        <p:nvSpPr>
          <p:cNvPr id="7" name="Rectangle 6">
            <a:hlinkClick r:id="rId5" action="ppaction://hlinksldjump"/>
          </p:cNvPr>
          <p:cNvSpPr/>
          <p:nvPr/>
        </p:nvSpPr>
        <p:spPr>
          <a:xfrm>
            <a:off x="10132985" y="6268018"/>
            <a:ext cx="2026763" cy="5561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Back to Main Menu</a:t>
            </a:r>
          </a:p>
        </p:txBody>
      </p:sp>
    </p:spTree>
    <p:extLst>
      <p:ext uri="{BB962C8B-B14F-4D97-AF65-F5344CB8AC3E}">
        <p14:creationId xmlns:p14="http://schemas.microsoft.com/office/powerpoint/2010/main" val="4166212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gion xmlns="b32290a9-0f16-4552-b80b-7063a387c6e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2F34FCD8AE12049B4137BC7E0B20085" ma:contentTypeVersion="8" ma:contentTypeDescription="Create a new document." ma:contentTypeScope="" ma:versionID="4c5aed3a4891507c34573b6aa7c045b1">
  <xsd:schema xmlns:xsd="http://www.w3.org/2001/XMLSchema" xmlns:xs="http://www.w3.org/2001/XMLSchema" xmlns:p="http://schemas.microsoft.com/office/2006/metadata/properties" xmlns:ns2="b32290a9-0f16-4552-b80b-7063a387c6e0" targetNamespace="http://schemas.microsoft.com/office/2006/metadata/properties" ma:root="true" ma:fieldsID="137222949560f9bcaffb711eb3945a88" ns2:_="">
    <xsd:import namespace="b32290a9-0f16-4552-b80b-7063a387c6e0"/>
    <xsd:element name="properties">
      <xsd:complexType>
        <xsd:sequence>
          <xsd:element name="documentManagement">
            <xsd:complexType>
              <xsd:all>
                <xsd:element ref="ns2:Region" minOccurs="0"/>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2290a9-0f16-4552-b80b-7063a387c6e0" elementFormDefault="qualified">
    <xsd:import namespace="http://schemas.microsoft.com/office/2006/documentManagement/types"/>
    <xsd:import namespace="http://schemas.microsoft.com/office/infopath/2007/PartnerControls"/>
    <xsd:element name="Region" ma:index="8" nillable="true" ma:displayName="Region" ma:list="{3caa6f00-01e2-45ff-97a9-5a8afa0f3ddd}" ma:internalName="Region" ma:readOnly="false" ma:showField="Title">
      <xsd:simpleType>
        <xsd:restriction base="dms:Lookup"/>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072274-CC54-466C-AF18-F0E0A057F439}">
  <ds:schemaRefs>
    <ds:schemaRef ds:uri="http://schemas.microsoft.com/office/2006/documentManagement/types"/>
    <ds:schemaRef ds:uri="http://schemas.microsoft.com/office/2006/metadata/properties"/>
    <ds:schemaRef ds:uri="http://purl.org/dc/elements/1.1/"/>
    <ds:schemaRef ds:uri="http://purl.org/dc/dcmitype/"/>
    <ds:schemaRef ds:uri="http://purl.org/dc/terms/"/>
    <ds:schemaRef ds:uri="http://schemas.microsoft.com/office/infopath/2007/PartnerControls"/>
    <ds:schemaRef ds:uri="60af0e22-090d-4ea7-9efa-213a72a00c6e"/>
    <ds:schemaRef ds:uri="http://schemas.openxmlformats.org/package/2006/metadata/core-properties"/>
    <ds:schemaRef ds:uri="f0f701f8-5434-474a-9dec-de1393b05ba3"/>
    <ds:schemaRef ds:uri="http://www.w3.org/XML/1998/namespace"/>
  </ds:schemaRefs>
</ds:datastoreItem>
</file>

<file path=customXml/itemProps2.xml><?xml version="1.0" encoding="utf-8"?>
<ds:datastoreItem xmlns:ds="http://schemas.openxmlformats.org/officeDocument/2006/customXml" ds:itemID="{25633AE4-C95A-466C-80C1-CAA6100ED932}">
  <ds:schemaRefs>
    <ds:schemaRef ds:uri="http://schemas.microsoft.com/sharepoint/v3/contenttype/forms"/>
  </ds:schemaRefs>
</ds:datastoreItem>
</file>

<file path=customXml/itemProps3.xml><?xml version="1.0" encoding="utf-8"?>
<ds:datastoreItem xmlns:ds="http://schemas.openxmlformats.org/officeDocument/2006/customXml" ds:itemID="{AAA38A0D-1E1B-43DC-B909-33D28246D77A}"/>
</file>

<file path=docProps/app.xml><?xml version="1.0" encoding="utf-8"?>
<Properties xmlns="http://schemas.openxmlformats.org/officeDocument/2006/extended-properties" xmlns:vt="http://schemas.openxmlformats.org/officeDocument/2006/docPropsVTypes">
  <TotalTime>15622</TotalTime>
  <Words>2171</Words>
  <Application>Microsoft Office PowerPoint</Application>
  <PresentationFormat>Widescreen</PresentationFormat>
  <Paragraphs>229</Paragraphs>
  <Slides>24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Mistral</vt:lpstr>
      <vt:lpstr>Office Theme</vt:lpstr>
      <vt:lpstr>PowerPoint Presentation</vt:lpstr>
      <vt:lpstr>Where to use OneDrive?</vt:lpstr>
      <vt:lpstr>PowerPoint Presentation</vt:lpstr>
      <vt:lpstr>OneDrive Accessibility</vt:lpstr>
      <vt:lpstr>1.1a. Via O365 Web Portal</vt:lpstr>
      <vt:lpstr>1.1b. Via O365 Web Portal</vt:lpstr>
      <vt:lpstr>1.2. Via Synchronized PC Folder</vt:lpstr>
      <vt:lpstr>1.2b. Via Synchronized PC Folder</vt:lpstr>
      <vt:lpstr>1.3. Via Mobile App</vt:lpstr>
      <vt:lpstr>1.3b Via Mobile App</vt:lpstr>
      <vt:lpstr>Saving Files/Folders (3 Options)</vt:lpstr>
      <vt:lpstr>2.1. Save files using the O365 web portal</vt:lpstr>
      <vt:lpstr>2.2 Save files using your PC</vt:lpstr>
      <vt:lpstr>2.3. Save files using the mobile app (iOS)</vt:lpstr>
      <vt:lpstr>Sharing Files/Folders (3 Options)</vt:lpstr>
      <vt:lpstr>3.1. Share a file using Outlook</vt:lpstr>
      <vt:lpstr>3.1b. Share a file using Outlook</vt:lpstr>
      <vt:lpstr>PowerPoint Presentation</vt:lpstr>
      <vt:lpstr>3.2b. Share a file via the web portal</vt:lpstr>
      <vt:lpstr>3.3. Share a file via the mobile app</vt:lpstr>
      <vt:lpstr>PowerPoint Presentation</vt:lpstr>
      <vt:lpstr>PowerPoint Presentation</vt:lpstr>
      <vt:lpstr>3.5. Want to Share Send a COPY of the file via Outlook**</vt:lpstr>
      <vt:lpstr>For Additional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eze.co@pg.com</dc:creator>
  <cp:lastModifiedBy>Eze, Christian</cp:lastModifiedBy>
  <cp:revision>91</cp:revision>
  <dcterms:created xsi:type="dcterms:W3CDTF">2017-05-18T14:07:57Z</dcterms:created>
  <dcterms:modified xsi:type="dcterms:W3CDTF">2017-09-28T16:49:05Z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0x01010072F34FCD8AE12049B4137BC7E0B20085</vt:lpwstr>
  </property>
</Properties>
</file>