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1" r:id="rId5"/>
    <p:sldId id="267" r:id="rId6"/>
    <p:sldId id="268"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3665C-BE74-433C-803D-DC1963A8E9E1}"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38D4C-D95A-4BEB-9589-3625EF3FD399}" type="slidenum">
              <a:rPr lang="en-US" smtClean="0"/>
              <a:t>‹#›</a:t>
            </a:fld>
            <a:endParaRPr lang="en-US"/>
          </a:p>
        </p:txBody>
      </p:sp>
    </p:spTree>
    <p:extLst>
      <p:ext uri="{BB962C8B-B14F-4D97-AF65-F5344CB8AC3E}">
        <p14:creationId xmlns:p14="http://schemas.microsoft.com/office/powerpoint/2010/main" val="3795373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slide shows the overall</a:t>
            </a:r>
            <a:r>
              <a:rPr kumimoji="1" lang="en-US" altLang="ja-JP" baseline="0" dirty="0" smtClean="0"/>
              <a:t> image of our best in town activity.</a:t>
            </a:r>
          </a:p>
          <a:p>
            <a:r>
              <a:rPr kumimoji="1" lang="en-US" altLang="ja-JP" baseline="0" dirty="0" smtClean="0"/>
              <a:t>Our goal is to maximize customers’ satisfaction and customers’ delight as you can see the right side of this slide.</a:t>
            </a:r>
          </a:p>
          <a:p>
            <a:r>
              <a:rPr kumimoji="1" lang="en-US" altLang="ja-JP" baseline="0" dirty="0" smtClean="0"/>
              <a:t>When we can achieve it, the profit will follow.</a:t>
            </a:r>
          </a:p>
          <a:p>
            <a:endParaRPr kumimoji="1" lang="en-US" altLang="ja-JP" baseline="0" dirty="0" smtClean="0"/>
          </a:p>
          <a:p>
            <a:r>
              <a:rPr kumimoji="1" lang="en-US" altLang="ja-JP" baseline="0" dirty="0" smtClean="0"/>
              <a:t>To achieve this goal, we need to continuously turn the gear of Kaizen as you see the upper side of the slide.</a:t>
            </a:r>
          </a:p>
          <a:p>
            <a:r>
              <a:rPr kumimoji="1" lang="en-US" altLang="ja-JP" baseline="0" dirty="0" smtClean="0"/>
              <a:t>But it’s not easy to turn the Kaizen gear by itself.</a:t>
            </a:r>
          </a:p>
          <a:p>
            <a:r>
              <a:rPr kumimoji="1" lang="en-US" altLang="ja-JP" baseline="0" dirty="0" smtClean="0"/>
              <a:t>Supporting gears such as good practices, small group activity, and TBP as you see in the middle of the slide, </a:t>
            </a:r>
          </a:p>
          <a:p>
            <a:r>
              <a:rPr kumimoji="1" lang="en-US" altLang="ja-JP" baseline="0" dirty="0" smtClean="0"/>
              <a:t>will help turn the kaizen gear more smoothly.</a:t>
            </a:r>
          </a:p>
          <a:p>
            <a:endParaRPr lang="en-US" altLang="ja-JP" dirty="0" smtClean="0"/>
          </a:p>
          <a:p>
            <a:r>
              <a:rPr kumimoji="1" lang="en-US" altLang="ja-JP" baseline="0" dirty="0" smtClean="0"/>
              <a:t>In particular, we believe TBP,</a:t>
            </a:r>
            <a:r>
              <a:rPr kumimoji="1" lang="en-US" altLang="ja-JP" dirty="0" smtClean="0"/>
              <a:t> focusing on the problem solving way is essential to realize better </a:t>
            </a:r>
            <a:r>
              <a:rPr kumimoji="1" lang="en-US" altLang="ja-JP" dirty="0" err="1" smtClean="0"/>
              <a:t>Gemba</a:t>
            </a:r>
            <a:r>
              <a:rPr kumimoji="1" lang="en-US" altLang="ja-JP" dirty="0" smtClean="0"/>
              <a:t>, branch, retailer operations.</a:t>
            </a:r>
          </a:p>
          <a:p>
            <a:endParaRPr lang="en-US" altLang="ja-JP" baseline="0" dirty="0" smtClean="0"/>
          </a:p>
          <a:p>
            <a:r>
              <a:rPr kumimoji="1" lang="en-US" altLang="ja-JP" dirty="0" smtClean="0"/>
              <a:t>And needless to say, Human Resource Development is an imperative foundation for Kaizen activities. </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E07CA7-162A-45C9-81E3-E6642314FAD4}" type="slidenum">
              <a:rPr kumimoji="1" lang="ja-JP" altLang="en-US" sz="1200" b="0" i="0" u="none" strike="noStrike" kern="1200" cap="none" spc="0" normalizeH="0" baseline="0" noProof="0" smtClean="0">
                <a:ln>
                  <a:noFill/>
                </a:ln>
                <a:solidFill>
                  <a:prstClr val="black"/>
                </a:solidFill>
                <a:effectLst/>
                <a:uLnTx/>
                <a:uFillTx/>
                <a:latin typeface="Arial" panose="020B0604020202020204" pitchFamily="34" charset="0"/>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192378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557213" y="396875"/>
            <a:ext cx="5045075" cy="3783013"/>
          </a:xfrm>
          <a:prstGeom prst="rect">
            <a:avLst/>
          </a:prstGeom>
        </p:spPr>
      </p:sp>
      <p:sp>
        <p:nvSpPr>
          <p:cNvPr id="3" name="ノート プレースホルダー 2"/>
          <p:cNvSpPr>
            <a:spLocks noGrp="1"/>
          </p:cNvSpPr>
          <p:nvPr>
            <p:ph type="body" idx="1"/>
          </p:nvPr>
        </p:nvSpPr>
        <p:spPr>
          <a:xfrm>
            <a:off x="408178" y="4357092"/>
            <a:ext cx="5760850" cy="4948350"/>
          </a:xfrm>
        </p:spPr>
        <p:txBody>
          <a:bodyPr/>
          <a:lstStyle/>
          <a:p>
            <a:r>
              <a:rPr lang="en-US" altLang="ja-JP" b="0" i="0" dirty="0" smtClean="0"/>
              <a:t>Our challenge</a:t>
            </a:r>
            <a:r>
              <a:rPr lang="en-US" altLang="ja-JP" b="0" i="0" baseline="0" dirty="0" smtClean="0"/>
              <a:t> is to continuously increase our profit by improving customer satisfaction through customer first activity.</a:t>
            </a:r>
            <a:endParaRPr lang="en-US" altLang="ja-JP" dirty="0" smtClean="0"/>
          </a:p>
          <a:p>
            <a:endParaRPr lang="en-US" altLang="ja-JP" dirty="0"/>
          </a:p>
        </p:txBody>
      </p:sp>
    </p:spTree>
    <p:extLst>
      <p:ext uri="{BB962C8B-B14F-4D97-AF65-F5344CB8AC3E}">
        <p14:creationId xmlns:p14="http://schemas.microsoft.com/office/powerpoint/2010/main" val="1775684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82575" y="396875"/>
            <a:ext cx="6724650" cy="3783013"/>
          </a:xfrm>
          <a:prstGeom prst="rect">
            <a:avLst/>
          </a:prstGeom>
        </p:spPr>
      </p:sp>
      <p:sp>
        <p:nvSpPr>
          <p:cNvPr id="3" name="ノート プレースホルダー 2"/>
          <p:cNvSpPr>
            <a:spLocks noGrp="1"/>
          </p:cNvSpPr>
          <p:nvPr>
            <p:ph type="body" idx="1"/>
          </p:nvPr>
        </p:nvSpPr>
        <p:spPr>
          <a:xfrm>
            <a:off x="408178" y="4357092"/>
            <a:ext cx="5760850" cy="4948350"/>
          </a:xfrm>
        </p:spPr>
        <p:txBody>
          <a:bodyPr/>
          <a:lstStyle/>
          <a:p>
            <a:r>
              <a:rPr lang="en-US" altLang="ja-JP" b="0" i="0" dirty="0" smtClean="0"/>
              <a:t>Ideally speaking,</a:t>
            </a:r>
            <a:r>
              <a:rPr lang="en-US" altLang="ja-JP" b="0" i="0" baseline="0" dirty="0" smtClean="0"/>
              <a:t> absorption ratio should be over 100% by branches. </a:t>
            </a:r>
          </a:p>
          <a:p>
            <a:r>
              <a:rPr lang="en-US" altLang="ja-JP" b="0" i="0" baseline="0" dirty="0" smtClean="0"/>
              <a:t>This means Aftersales revenue can cover all the expenses in a branch.</a:t>
            </a:r>
          </a:p>
          <a:p>
            <a:endParaRPr lang="en-US" altLang="ja-JP" b="0" i="0" baseline="0" dirty="0" smtClean="0"/>
          </a:p>
          <a:p>
            <a:r>
              <a:rPr lang="en-US" altLang="ja-JP" b="0" i="0" baseline="0" dirty="0" smtClean="0"/>
              <a:t>If you realize this situation, you can completely enjoy your new car sales profit without spending for costs.</a:t>
            </a:r>
          </a:p>
          <a:p>
            <a:r>
              <a:rPr lang="en-US" altLang="ja-JP" b="0" i="0" baseline="0" dirty="0" smtClean="0"/>
              <a:t>  </a:t>
            </a:r>
            <a:endParaRPr lang="en-US" altLang="ja-JP" b="0" i="0" dirty="0" smtClean="0"/>
          </a:p>
          <a:p>
            <a:endParaRPr lang="en-US" altLang="ja-JP" b="0" i="0" dirty="0" smtClean="0"/>
          </a:p>
          <a:p>
            <a:endParaRPr lang="en-US" altLang="ja-JP" b="0" i="0" dirty="0" smtClean="0"/>
          </a:p>
          <a:p>
            <a:endParaRPr lang="en-US" altLang="ja-JP" dirty="0"/>
          </a:p>
        </p:txBody>
      </p:sp>
    </p:spTree>
    <p:extLst>
      <p:ext uri="{BB962C8B-B14F-4D97-AF65-F5344CB8AC3E}">
        <p14:creationId xmlns:p14="http://schemas.microsoft.com/office/powerpoint/2010/main" val="3063496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6175" y="541338"/>
            <a:ext cx="4579938" cy="3435350"/>
          </a:xfrm>
        </p:spPr>
      </p:sp>
      <p:sp>
        <p:nvSpPr>
          <p:cNvPr id="3" name="ノート プレースホルダー 2"/>
          <p:cNvSpPr>
            <a:spLocks noGrp="1"/>
          </p:cNvSpPr>
          <p:nvPr>
            <p:ph type="body" idx="1"/>
          </p:nvPr>
        </p:nvSpPr>
        <p:spPr>
          <a:xfrm>
            <a:off x="703585" y="4366363"/>
            <a:ext cx="5388610" cy="4176464"/>
          </a:xfrm>
        </p:spPr>
        <p:txBody>
          <a:bodyPr/>
          <a:lstStyle/>
          <a:p>
            <a:endParaRPr lang="en-US" altLang="ja-JP" dirty="0"/>
          </a:p>
          <a:p>
            <a:r>
              <a:rPr lang="en-US" altLang="ja-JP" dirty="0" smtClean="0"/>
              <a:t>First, to realize a world that all personnel from staff level to management, at our sales and service outlets, share strong Kaizen minds and are able to conduct Kaizen activities autonomously.</a:t>
            </a:r>
          </a:p>
        </p:txBody>
      </p:sp>
      <p:sp>
        <p:nvSpPr>
          <p:cNvPr id="5" name="スライド番号プレースホルダー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32280-9E3D-42E8-A4C6-53C3CAFA79BB}" type="slidenum">
              <a:rPr kumimoji="1" lang="ja-JP" altLang="en-US" sz="1200" b="0" i="0" u="none" strike="noStrike" kern="1200" cap="none" spc="0" normalizeH="0" baseline="0" noProof="0" smtClean="0">
                <a:ln>
                  <a:noFill/>
                </a:ln>
                <a:solidFill>
                  <a:prstClr val="black"/>
                </a:solidFill>
                <a:effectLst/>
                <a:uLnTx/>
                <a:uFillTx/>
                <a:latin typeface="Arial" panose="020B0604020202020204" pitchFamily="34" charset="0"/>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148700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50963" y="541338"/>
            <a:ext cx="3908425" cy="2932112"/>
          </a:xfrm>
        </p:spPr>
      </p:sp>
      <p:sp>
        <p:nvSpPr>
          <p:cNvPr id="3" name="ノート プレースホルダー 2"/>
          <p:cNvSpPr>
            <a:spLocks noGrp="1"/>
          </p:cNvSpPr>
          <p:nvPr>
            <p:ph type="body" idx="1"/>
          </p:nvPr>
        </p:nvSpPr>
        <p:spPr>
          <a:xfrm>
            <a:off x="703585" y="3709020"/>
            <a:ext cx="5388610" cy="4176464"/>
          </a:xfrm>
        </p:spPr>
        <p:txBody>
          <a:bodyPr/>
          <a:lstStyle/>
          <a:p>
            <a:r>
              <a:rPr lang="en-US" altLang="ja-JP" dirty="0" smtClean="0"/>
              <a:t>Second, the SOPs will keep on improving and keep on evolving based on the Kaizen activities conducted at each outlet.</a:t>
            </a:r>
          </a:p>
        </p:txBody>
      </p:sp>
      <p:sp>
        <p:nvSpPr>
          <p:cNvPr id="5" name="スライド番号プレースホルダー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32280-9E3D-42E8-A4C6-53C3CAFA79BB}" type="slidenum">
              <a:rPr kumimoji="1" lang="ja-JP" altLang="en-US" sz="1200" b="0" i="0" u="none" strike="noStrike" kern="1200" cap="none" spc="0" normalizeH="0" baseline="0" noProof="0" smtClean="0">
                <a:ln>
                  <a:noFill/>
                </a:ln>
                <a:solidFill>
                  <a:prstClr val="black"/>
                </a:solidFill>
                <a:effectLst/>
                <a:uLnTx/>
                <a:uFillTx/>
                <a:latin typeface="Arial" panose="020B0604020202020204" pitchFamily="34" charset="0"/>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311588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50963" y="541338"/>
            <a:ext cx="3908425" cy="2932112"/>
          </a:xfrm>
        </p:spPr>
      </p:sp>
      <p:sp>
        <p:nvSpPr>
          <p:cNvPr id="3" name="ノート プレースホルダー 2"/>
          <p:cNvSpPr>
            <a:spLocks noGrp="1"/>
          </p:cNvSpPr>
          <p:nvPr>
            <p:ph type="body" idx="1"/>
          </p:nvPr>
        </p:nvSpPr>
        <p:spPr>
          <a:xfrm>
            <a:off x="703585" y="3709020"/>
            <a:ext cx="5388610" cy="4176464"/>
          </a:xfrm>
        </p:spPr>
        <p:txBody>
          <a:bodyPr/>
          <a:lstStyle/>
          <a:p>
            <a:r>
              <a:rPr lang="en-US" altLang="ja-JP" dirty="0" smtClean="0"/>
              <a:t>Third, as a result, we’ll continue to realize the most efficient sales and service operations and will be able to deliver the best customer experience by far, making respective sales and service outlets best in town.</a:t>
            </a:r>
          </a:p>
        </p:txBody>
      </p:sp>
      <p:sp>
        <p:nvSpPr>
          <p:cNvPr id="5" name="スライド番号プレースホルダー 4"/>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32280-9E3D-42E8-A4C6-53C3CAFA79BB}" type="slidenum">
              <a:rPr kumimoji="1" lang="ja-JP" altLang="en-US" sz="1200" b="0" i="0" u="none" strike="noStrike" kern="1200" cap="none" spc="0" normalizeH="0" baseline="0" noProof="0" smtClean="0">
                <a:ln>
                  <a:noFill/>
                </a:ln>
                <a:solidFill>
                  <a:prstClr val="black"/>
                </a:solidFill>
                <a:effectLst/>
                <a:uLnTx/>
                <a:uFillTx/>
                <a:latin typeface="Arial" panose="020B0604020202020204" pitchFamily="34" charset="0"/>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324523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7576B0-9E0F-4F76-BE22-77EC08B4FB7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B4033-F983-44E3-B4EF-FC8CB6952DE3}" type="slidenum">
              <a:rPr lang="en-US" smtClean="0"/>
              <a:t>‹#›</a:t>
            </a:fld>
            <a:endParaRPr lang="en-US"/>
          </a:p>
        </p:txBody>
      </p:sp>
    </p:spTree>
    <p:extLst>
      <p:ext uri="{BB962C8B-B14F-4D97-AF65-F5344CB8AC3E}">
        <p14:creationId xmlns:p14="http://schemas.microsoft.com/office/powerpoint/2010/main" val="363587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576B0-9E0F-4F76-BE22-77EC08B4FB7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B4033-F983-44E3-B4EF-FC8CB6952DE3}" type="slidenum">
              <a:rPr lang="en-US" smtClean="0"/>
              <a:t>‹#›</a:t>
            </a:fld>
            <a:endParaRPr lang="en-US"/>
          </a:p>
        </p:txBody>
      </p:sp>
    </p:spTree>
    <p:extLst>
      <p:ext uri="{BB962C8B-B14F-4D97-AF65-F5344CB8AC3E}">
        <p14:creationId xmlns:p14="http://schemas.microsoft.com/office/powerpoint/2010/main" val="274815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576B0-9E0F-4F76-BE22-77EC08B4FB7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B4033-F983-44E3-B4EF-FC8CB6952DE3}" type="slidenum">
              <a:rPr lang="en-US" smtClean="0"/>
              <a:t>‹#›</a:t>
            </a:fld>
            <a:endParaRPr lang="en-US"/>
          </a:p>
        </p:txBody>
      </p:sp>
    </p:spTree>
    <p:extLst>
      <p:ext uri="{BB962C8B-B14F-4D97-AF65-F5344CB8AC3E}">
        <p14:creationId xmlns:p14="http://schemas.microsoft.com/office/powerpoint/2010/main" val="130158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576B0-9E0F-4F76-BE22-77EC08B4FB7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B4033-F983-44E3-B4EF-FC8CB6952DE3}" type="slidenum">
              <a:rPr lang="en-US" smtClean="0"/>
              <a:t>‹#›</a:t>
            </a:fld>
            <a:endParaRPr lang="en-US"/>
          </a:p>
        </p:txBody>
      </p:sp>
    </p:spTree>
    <p:extLst>
      <p:ext uri="{BB962C8B-B14F-4D97-AF65-F5344CB8AC3E}">
        <p14:creationId xmlns:p14="http://schemas.microsoft.com/office/powerpoint/2010/main" val="188789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7576B0-9E0F-4F76-BE22-77EC08B4FB73}"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B4033-F983-44E3-B4EF-FC8CB6952DE3}" type="slidenum">
              <a:rPr lang="en-US" smtClean="0"/>
              <a:t>‹#›</a:t>
            </a:fld>
            <a:endParaRPr lang="en-US"/>
          </a:p>
        </p:txBody>
      </p:sp>
    </p:spTree>
    <p:extLst>
      <p:ext uri="{BB962C8B-B14F-4D97-AF65-F5344CB8AC3E}">
        <p14:creationId xmlns:p14="http://schemas.microsoft.com/office/powerpoint/2010/main" val="259660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7576B0-9E0F-4F76-BE22-77EC08B4FB73}"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B4033-F983-44E3-B4EF-FC8CB6952DE3}" type="slidenum">
              <a:rPr lang="en-US" smtClean="0"/>
              <a:t>‹#›</a:t>
            </a:fld>
            <a:endParaRPr lang="en-US"/>
          </a:p>
        </p:txBody>
      </p:sp>
    </p:spTree>
    <p:extLst>
      <p:ext uri="{BB962C8B-B14F-4D97-AF65-F5344CB8AC3E}">
        <p14:creationId xmlns:p14="http://schemas.microsoft.com/office/powerpoint/2010/main" val="122164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7576B0-9E0F-4F76-BE22-77EC08B4FB73}" type="datetimeFigureOut">
              <a:rPr lang="en-US" smtClean="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BB4033-F983-44E3-B4EF-FC8CB6952DE3}" type="slidenum">
              <a:rPr lang="en-US" smtClean="0"/>
              <a:t>‹#›</a:t>
            </a:fld>
            <a:endParaRPr lang="en-US"/>
          </a:p>
        </p:txBody>
      </p:sp>
    </p:spTree>
    <p:extLst>
      <p:ext uri="{BB962C8B-B14F-4D97-AF65-F5344CB8AC3E}">
        <p14:creationId xmlns:p14="http://schemas.microsoft.com/office/powerpoint/2010/main" val="355310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7576B0-9E0F-4F76-BE22-77EC08B4FB73}" type="datetimeFigureOut">
              <a:rPr lang="en-US" smtClean="0"/>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BB4033-F983-44E3-B4EF-FC8CB6952DE3}" type="slidenum">
              <a:rPr lang="en-US" smtClean="0"/>
              <a:t>‹#›</a:t>
            </a:fld>
            <a:endParaRPr lang="en-US"/>
          </a:p>
        </p:txBody>
      </p:sp>
    </p:spTree>
    <p:extLst>
      <p:ext uri="{BB962C8B-B14F-4D97-AF65-F5344CB8AC3E}">
        <p14:creationId xmlns:p14="http://schemas.microsoft.com/office/powerpoint/2010/main" val="1976377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576B0-9E0F-4F76-BE22-77EC08B4FB73}" type="datetimeFigureOut">
              <a:rPr lang="en-US" smtClean="0"/>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BB4033-F983-44E3-B4EF-FC8CB6952DE3}" type="slidenum">
              <a:rPr lang="en-US" smtClean="0"/>
              <a:t>‹#›</a:t>
            </a:fld>
            <a:endParaRPr lang="en-US"/>
          </a:p>
        </p:txBody>
      </p:sp>
    </p:spTree>
    <p:extLst>
      <p:ext uri="{BB962C8B-B14F-4D97-AF65-F5344CB8AC3E}">
        <p14:creationId xmlns:p14="http://schemas.microsoft.com/office/powerpoint/2010/main" val="340860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7576B0-9E0F-4F76-BE22-77EC08B4FB73}"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B4033-F983-44E3-B4EF-FC8CB6952DE3}" type="slidenum">
              <a:rPr lang="en-US" smtClean="0"/>
              <a:t>‹#›</a:t>
            </a:fld>
            <a:endParaRPr lang="en-US"/>
          </a:p>
        </p:txBody>
      </p:sp>
    </p:spTree>
    <p:extLst>
      <p:ext uri="{BB962C8B-B14F-4D97-AF65-F5344CB8AC3E}">
        <p14:creationId xmlns:p14="http://schemas.microsoft.com/office/powerpoint/2010/main" val="1558469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7576B0-9E0F-4F76-BE22-77EC08B4FB73}"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B4033-F983-44E3-B4EF-FC8CB6952DE3}" type="slidenum">
              <a:rPr lang="en-US" smtClean="0"/>
              <a:t>‹#›</a:t>
            </a:fld>
            <a:endParaRPr lang="en-US"/>
          </a:p>
        </p:txBody>
      </p:sp>
    </p:spTree>
    <p:extLst>
      <p:ext uri="{BB962C8B-B14F-4D97-AF65-F5344CB8AC3E}">
        <p14:creationId xmlns:p14="http://schemas.microsoft.com/office/powerpoint/2010/main" val="317460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576B0-9E0F-4F76-BE22-77EC08B4FB73}" type="datetimeFigureOut">
              <a:rPr lang="en-US" smtClean="0"/>
              <a:t>9/8/2020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B4033-F983-44E3-B4EF-FC8CB6952DE3}" type="slidenum">
              <a:rPr lang="en-US" smtClean="0"/>
              <a:t>‹#›</a:t>
            </a:fld>
            <a:endParaRPr lang="en-US"/>
          </a:p>
        </p:txBody>
      </p:sp>
    </p:spTree>
    <p:extLst>
      <p:ext uri="{BB962C8B-B14F-4D97-AF65-F5344CB8AC3E}">
        <p14:creationId xmlns:p14="http://schemas.microsoft.com/office/powerpoint/2010/main" val="414277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ideo" Target="https://www.youtube.com/embed/Tg1uP9uSdOw" TargetMode="Externa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s://youtu.be/Tg1uP9uSdOw"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e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24" Type="http://schemas.microsoft.com/office/2007/relationships/hdphoto" Target="../media/hdphoto1.wdp"/><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1.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 Best In Town </a:t>
            </a:r>
            <a:endParaRPr lang="en-US" dirty="0"/>
          </a:p>
        </p:txBody>
      </p:sp>
      <p:pic>
        <p:nvPicPr>
          <p:cNvPr id="4" name="図 6">
            <a:extLst>
              <a:ext uri="{FF2B5EF4-FFF2-40B4-BE49-F238E27FC236}">
                <a16:creationId xmlns:a16="http://schemas.microsoft.com/office/drawing/2014/main" id="{2B96DEF9-765E-4E4B-A8EA-2770D9E5F1CF}"/>
              </a:ext>
            </a:extLst>
          </p:cNvPr>
          <p:cNvPicPr>
            <a:picLocks noChangeAspect="1"/>
          </p:cNvPicPr>
          <p:nvPr/>
        </p:nvPicPr>
        <p:blipFill rotWithShape="1">
          <a:blip r:embed="rId2" cstate="hqprint">
            <a:extLst>
              <a:ext uri="{BEBA8EAE-BF5A-486C-A8C5-ECC9F3942E4B}">
                <a14:imgProps xmlns:a14="http://schemas.microsoft.com/office/drawing/2010/main">
                  <a14:imgLayer r:embed="rId3">
                    <a14:imgEffect>
                      <a14:backgroundRemoval t="4290" b="100000" l="0" r="98066">
                        <a14:foregroundMark x1="21571" y1="40759" x2="21571" y2="40759"/>
                        <a14:foregroundMark x1="45076" y1="36964" x2="45076" y2="36964"/>
                        <a14:foregroundMark x1="74619" y1="40759" x2="74619" y2="40759"/>
                        <a14:foregroundMark x1="83587" y1="36304" x2="83587" y2="36304"/>
                        <a14:foregroundMark x1="83060" y1="41419" x2="83060" y2="41419"/>
                        <a14:foregroundMark x1="83060" y1="41419" x2="81477" y2="56271"/>
                        <a14:foregroundMark x1="84877" y1="38449" x2="68523" y2="63036"/>
                        <a14:foregroundMark x1="84349" y1="54785" x2="73271" y2="36304"/>
                        <a14:foregroundMark x1="7327" y1="81683" x2="62192" y2="80858"/>
                        <a14:foregroundMark x1="64478" y1="81848" x2="62134" y2="82178"/>
                        <a14:foregroundMark x1="6858" y1="78218" x2="8089" y2="79538"/>
                        <a14:foregroundMark x1="7268" y1="81683" x2="7268" y2="78878"/>
                      </a14:backgroundRemoval>
                    </a14:imgEffect>
                  </a14:imgLayer>
                </a14:imgProps>
              </a:ext>
              <a:ext uri="{28A0092B-C50C-407E-A947-70E740481C1C}">
                <a14:useLocalDpi xmlns:a14="http://schemas.microsoft.com/office/drawing/2010/main"/>
              </a:ext>
            </a:extLst>
          </a:blip>
          <a:srcRect/>
          <a:stretch/>
        </p:blipFill>
        <p:spPr>
          <a:xfrm>
            <a:off x="10432121" y="0"/>
            <a:ext cx="1759879" cy="624855"/>
          </a:xfrm>
          <a:prstGeom prst="rect">
            <a:avLst/>
          </a:prstGeom>
        </p:spPr>
      </p:pic>
    </p:spTree>
    <p:extLst>
      <p:ext uri="{BB962C8B-B14F-4D97-AF65-F5344CB8AC3E}">
        <p14:creationId xmlns:p14="http://schemas.microsoft.com/office/powerpoint/2010/main" val="4102257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8620"/>
            <a:ext cx="10515600" cy="844868"/>
          </a:xfrm>
        </p:spPr>
        <p:txBody>
          <a:bodyPr/>
          <a:lstStyle/>
          <a:p>
            <a:r>
              <a:rPr lang="en-US" b="1" dirty="0" smtClean="0">
                <a:effectLst/>
              </a:rPr>
              <a:t>What Is </a:t>
            </a:r>
            <a:r>
              <a:rPr lang="en-US" b="1" dirty="0" smtClean="0">
                <a:effectLst/>
              </a:rPr>
              <a:t>the Meaning </a:t>
            </a:r>
            <a:r>
              <a:rPr lang="en-US" b="1" dirty="0" smtClean="0">
                <a:effectLst/>
              </a:rPr>
              <a:t>of Best In Town?</a:t>
            </a:r>
            <a:endParaRPr lang="en-US" dirty="0"/>
          </a:p>
        </p:txBody>
      </p:sp>
      <p:pic>
        <p:nvPicPr>
          <p:cNvPr id="4" name="Tg1uP9uSdOw"/>
          <p:cNvPicPr>
            <a:picLocks noGrp="1" noRot="1" noChangeAspect="1"/>
          </p:cNvPicPr>
          <p:nvPr>
            <p:ph idx="1"/>
            <a:videoFile r:link="rId1"/>
          </p:nvPr>
        </p:nvPicPr>
        <p:blipFill>
          <a:blip r:embed="rId3"/>
          <a:stretch>
            <a:fillRect/>
          </a:stretch>
        </p:blipFill>
        <p:spPr>
          <a:xfrm>
            <a:off x="7347655" y="1233488"/>
            <a:ext cx="4539545" cy="3672341"/>
          </a:xfrm>
          <a:prstGeom prst="rect">
            <a:avLst/>
          </a:prstGeom>
        </p:spPr>
      </p:pic>
      <p:sp>
        <p:nvSpPr>
          <p:cNvPr id="5" name="TextBox 4"/>
          <p:cNvSpPr txBox="1"/>
          <p:nvPr/>
        </p:nvSpPr>
        <p:spPr>
          <a:xfrm>
            <a:off x="348342" y="1552803"/>
            <a:ext cx="6037943" cy="3785652"/>
          </a:xfrm>
          <a:prstGeom prst="rect">
            <a:avLst/>
          </a:prstGeom>
          <a:noFill/>
        </p:spPr>
        <p:txBody>
          <a:bodyPr wrap="square" rtlCol="0">
            <a:spAutoFit/>
          </a:bodyPr>
          <a:lstStyle/>
          <a:p>
            <a:pPr>
              <a:lnSpc>
                <a:spcPct val="150000"/>
              </a:lnSpc>
            </a:pPr>
            <a:r>
              <a:rPr lang="en-US" sz="2000" dirty="0" smtClean="0">
                <a:effectLst/>
                <a:latin typeface="+mj-lt"/>
              </a:rPr>
              <a:t>In a world of accelerating change, customers have come to expect best experiences that benefit them in unique ways. </a:t>
            </a:r>
          </a:p>
          <a:p>
            <a:pPr>
              <a:lnSpc>
                <a:spcPct val="150000"/>
              </a:lnSpc>
            </a:pPr>
            <a:endParaRPr lang="en-US" sz="2000" dirty="0" smtClean="0">
              <a:effectLst/>
              <a:latin typeface="+mj-lt"/>
            </a:endParaRPr>
          </a:p>
          <a:p>
            <a:pPr>
              <a:lnSpc>
                <a:spcPct val="150000"/>
              </a:lnSpc>
            </a:pPr>
            <a:r>
              <a:rPr lang="en-US" sz="2000" dirty="0" smtClean="0">
                <a:effectLst/>
                <a:latin typeface="+mj-lt"/>
              </a:rPr>
              <a:t>Akio Toyoda’s vision for all Toyota Regions and Distributors is to operate in this way, by continuously and quickly evolving to meet customer expectations. Simply said, this is the Best in Town mindset.</a:t>
            </a:r>
            <a:endParaRPr lang="en-US" sz="2000" dirty="0">
              <a:latin typeface="+mj-lt"/>
            </a:endParaRPr>
          </a:p>
        </p:txBody>
      </p:sp>
      <p:sp>
        <p:nvSpPr>
          <p:cNvPr id="6" name="TextBox 5"/>
          <p:cNvSpPr txBox="1"/>
          <p:nvPr/>
        </p:nvSpPr>
        <p:spPr>
          <a:xfrm>
            <a:off x="7347654" y="4905829"/>
            <a:ext cx="4539545" cy="617733"/>
          </a:xfrm>
          <a:prstGeom prst="rect">
            <a:avLst/>
          </a:prstGeom>
          <a:noFill/>
        </p:spPr>
        <p:txBody>
          <a:bodyPr wrap="square" rtlCol="0">
            <a:spAutoFit/>
          </a:bodyPr>
          <a:lstStyle/>
          <a:p>
            <a:pPr>
              <a:lnSpc>
                <a:spcPct val="150000"/>
              </a:lnSpc>
            </a:pPr>
            <a:r>
              <a:rPr lang="en-US" sz="1200" dirty="0" smtClean="0">
                <a:latin typeface="+mj-lt"/>
              </a:rPr>
              <a:t>Akio Toyota Video Explaining Best in town Philosophy </a:t>
            </a:r>
            <a:r>
              <a:rPr lang="en-US" sz="1200" dirty="0">
                <a:latin typeface="+mj-lt"/>
              </a:rPr>
              <a:t>during  U.S. dealer visit to his restaurant in Japan</a:t>
            </a:r>
          </a:p>
        </p:txBody>
      </p:sp>
      <p:sp>
        <p:nvSpPr>
          <p:cNvPr id="7" name="TextBox 6">
            <a:hlinkClick r:id="rId4"/>
          </p:cNvPr>
          <p:cNvSpPr txBox="1"/>
          <p:nvPr/>
        </p:nvSpPr>
        <p:spPr>
          <a:xfrm>
            <a:off x="7347654" y="5441829"/>
            <a:ext cx="1767317" cy="369332"/>
          </a:xfrm>
          <a:prstGeom prst="rect">
            <a:avLst/>
          </a:prstGeom>
          <a:noFill/>
        </p:spPr>
        <p:txBody>
          <a:bodyPr wrap="square" rtlCol="0">
            <a:spAutoFit/>
          </a:bodyPr>
          <a:lstStyle/>
          <a:p>
            <a:pPr>
              <a:lnSpc>
                <a:spcPct val="150000"/>
              </a:lnSpc>
            </a:pPr>
            <a:r>
              <a:rPr lang="en-US" sz="1200" dirty="0" smtClean="0">
                <a:latin typeface="+mj-lt"/>
              </a:rPr>
              <a:t>Click To watch the Video </a:t>
            </a:r>
            <a:endParaRPr lang="en-US" sz="1200" dirty="0">
              <a:latin typeface="+mj-lt"/>
            </a:endParaRPr>
          </a:p>
        </p:txBody>
      </p:sp>
      <p:pic>
        <p:nvPicPr>
          <p:cNvPr id="8" name="図 6">
            <a:extLst>
              <a:ext uri="{FF2B5EF4-FFF2-40B4-BE49-F238E27FC236}">
                <a16:creationId xmlns:a16="http://schemas.microsoft.com/office/drawing/2014/main" id="{2B96DEF9-765E-4E4B-A8EA-2770D9E5F1CF}"/>
              </a:ext>
            </a:extLst>
          </p:cNvPr>
          <p:cNvPicPr>
            <a:picLocks noChangeAspect="1"/>
          </p:cNvPicPr>
          <p:nvPr/>
        </p:nvPicPr>
        <p:blipFill rotWithShape="1">
          <a:blip r:embed="rId5" cstate="hqprint">
            <a:extLst>
              <a:ext uri="{BEBA8EAE-BF5A-486C-A8C5-ECC9F3942E4B}">
                <a14:imgProps xmlns:a14="http://schemas.microsoft.com/office/drawing/2010/main">
                  <a14:imgLayer r:embed="rId6">
                    <a14:imgEffect>
                      <a14:backgroundRemoval t="4290" b="100000" l="0" r="98066">
                        <a14:foregroundMark x1="21571" y1="40759" x2="21571" y2="40759"/>
                        <a14:foregroundMark x1="45076" y1="36964" x2="45076" y2="36964"/>
                        <a14:foregroundMark x1="74619" y1="40759" x2="74619" y2="40759"/>
                        <a14:foregroundMark x1="83587" y1="36304" x2="83587" y2="36304"/>
                        <a14:foregroundMark x1="83060" y1="41419" x2="83060" y2="41419"/>
                        <a14:foregroundMark x1="83060" y1="41419" x2="81477" y2="56271"/>
                        <a14:foregroundMark x1="84877" y1="38449" x2="68523" y2="63036"/>
                        <a14:foregroundMark x1="84349" y1="54785" x2="73271" y2="36304"/>
                        <a14:foregroundMark x1="7327" y1="81683" x2="62192" y2="80858"/>
                        <a14:foregroundMark x1="64478" y1="81848" x2="62134" y2="82178"/>
                        <a14:foregroundMark x1="6858" y1="78218" x2="8089" y2="79538"/>
                        <a14:foregroundMark x1="7268" y1="81683" x2="7268" y2="78878"/>
                      </a14:backgroundRemoval>
                    </a14:imgEffect>
                  </a14:imgLayer>
                </a14:imgProps>
              </a:ext>
              <a:ext uri="{28A0092B-C50C-407E-A947-70E740481C1C}">
                <a14:useLocalDpi xmlns:a14="http://schemas.microsoft.com/office/drawing/2010/main"/>
              </a:ext>
            </a:extLst>
          </a:blip>
          <a:srcRect/>
          <a:stretch/>
        </p:blipFill>
        <p:spPr>
          <a:xfrm>
            <a:off x="10432121" y="19698"/>
            <a:ext cx="1759879" cy="624855"/>
          </a:xfrm>
          <a:prstGeom prst="rect">
            <a:avLst/>
          </a:prstGeom>
        </p:spPr>
      </p:pic>
      <p:sp>
        <p:nvSpPr>
          <p:cNvPr id="9" name="TextBox 8"/>
          <p:cNvSpPr txBox="1"/>
          <p:nvPr/>
        </p:nvSpPr>
        <p:spPr>
          <a:xfrm>
            <a:off x="7347654" y="5874896"/>
            <a:ext cx="3283527" cy="369332"/>
          </a:xfrm>
          <a:prstGeom prst="rect">
            <a:avLst/>
          </a:prstGeom>
          <a:noFill/>
        </p:spPr>
        <p:txBody>
          <a:bodyPr wrap="square" rtlCol="0">
            <a:spAutoFit/>
          </a:bodyPr>
          <a:lstStyle/>
          <a:p>
            <a:r>
              <a:rPr lang="en-US" dirty="0">
                <a:hlinkClick r:id="rId7" action="ppaction://hlinksldjump" tooltip="https://youtu.be/Tg1uP9uSdOw"/>
              </a:rPr>
              <a:t>https://youtu.be/Tg1uP9uSdOw</a:t>
            </a:r>
            <a:endParaRPr lang="en-US" dirty="0"/>
          </a:p>
        </p:txBody>
      </p:sp>
    </p:spTree>
    <p:extLst>
      <p:ext uri="{BB962C8B-B14F-4D97-AF65-F5344CB8AC3E}">
        <p14:creationId xmlns:p14="http://schemas.microsoft.com/office/powerpoint/2010/main" val="26372118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858612"/>
            <a:ext cx="10515600" cy="810531"/>
          </a:xfrm>
        </p:spPr>
        <p:txBody>
          <a:bodyPr>
            <a:noAutofit/>
          </a:bodyPr>
          <a:lstStyle/>
          <a:p>
            <a:r>
              <a:rPr lang="en-US" sz="2800" dirty="0" smtClean="0">
                <a:effectLst/>
              </a:rPr>
              <a:t>As you watch the video, </a:t>
            </a:r>
            <a:br>
              <a:rPr lang="en-US" sz="2800" dirty="0" smtClean="0">
                <a:effectLst/>
              </a:rPr>
            </a:br>
            <a:r>
              <a:rPr lang="en-US" sz="2800" dirty="0" smtClean="0">
                <a:effectLst/>
              </a:rPr>
              <a:t>you should note a few important aspects of being Best in Town:</a:t>
            </a:r>
            <a:endParaRPr lang="en-US" sz="2800" dirty="0"/>
          </a:p>
        </p:txBody>
      </p:sp>
      <p:sp>
        <p:nvSpPr>
          <p:cNvPr id="3" name="Content Placeholder 2"/>
          <p:cNvSpPr>
            <a:spLocks noGrp="1"/>
          </p:cNvSpPr>
          <p:nvPr>
            <p:ph idx="1"/>
          </p:nvPr>
        </p:nvSpPr>
        <p:spPr>
          <a:xfrm>
            <a:off x="939800" y="1811111"/>
            <a:ext cx="8697686" cy="4351338"/>
          </a:xfrm>
        </p:spPr>
        <p:txBody>
          <a:bodyPr>
            <a:normAutofit/>
          </a:bodyPr>
          <a:lstStyle/>
          <a:p>
            <a:endParaRPr lang="en-US" sz="2000" dirty="0" smtClean="0"/>
          </a:p>
          <a:p>
            <a:r>
              <a:rPr lang="en-US" sz="2000" dirty="0" smtClean="0"/>
              <a:t>Best </a:t>
            </a:r>
            <a:r>
              <a:rPr lang="en-US" sz="2000" dirty="0"/>
              <a:t>in Town is unique to your Distributor and/or Dealerships because expectations within each market and town are unique</a:t>
            </a:r>
            <a:r>
              <a:rPr lang="en-US" sz="2000" dirty="0" smtClean="0"/>
              <a:t>.</a:t>
            </a:r>
          </a:p>
          <a:p>
            <a:endParaRPr lang="en-US" sz="2000" dirty="0"/>
          </a:p>
          <a:p>
            <a:r>
              <a:rPr lang="en-US" sz="2000" dirty="0"/>
              <a:t>Best in Town requires a focus on the one-by-one experience for each customer.</a:t>
            </a:r>
          </a:p>
          <a:p>
            <a:endParaRPr lang="en-US" sz="2000" dirty="0" smtClean="0"/>
          </a:p>
          <a:p>
            <a:r>
              <a:rPr lang="en-US" sz="2000" dirty="0" smtClean="0"/>
              <a:t>Being </a:t>
            </a:r>
            <a:r>
              <a:rPr lang="en-US" sz="2000" dirty="0"/>
              <a:t>Best in Town is not “best automotive experience in town” but “best experience in town”; therefore, you should benchmark against all other experiences (hotels, restaurants, retail stores, and other automotive Distributors and Dealerships).</a:t>
            </a:r>
          </a:p>
          <a:p>
            <a:pPr marL="0" indent="0">
              <a:buNone/>
            </a:pPr>
            <a:endParaRPr lang="en-US" sz="2000" dirty="0"/>
          </a:p>
        </p:txBody>
      </p:sp>
      <p:pic>
        <p:nvPicPr>
          <p:cNvPr id="4" name="図 6">
            <a:extLst>
              <a:ext uri="{FF2B5EF4-FFF2-40B4-BE49-F238E27FC236}">
                <a16:creationId xmlns:a16="http://schemas.microsoft.com/office/drawing/2014/main" id="{2B96DEF9-765E-4E4B-A8EA-2770D9E5F1CF}"/>
              </a:ext>
            </a:extLst>
          </p:cNvPr>
          <p:cNvPicPr>
            <a:picLocks noChangeAspect="1"/>
          </p:cNvPicPr>
          <p:nvPr/>
        </p:nvPicPr>
        <p:blipFill rotWithShape="1">
          <a:blip r:embed="rId2" cstate="hqprint">
            <a:extLst>
              <a:ext uri="{BEBA8EAE-BF5A-486C-A8C5-ECC9F3942E4B}">
                <a14:imgProps xmlns:a14="http://schemas.microsoft.com/office/drawing/2010/main">
                  <a14:imgLayer r:embed="rId3">
                    <a14:imgEffect>
                      <a14:backgroundRemoval t="4290" b="100000" l="0" r="98066">
                        <a14:foregroundMark x1="21571" y1="40759" x2="21571" y2="40759"/>
                        <a14:foregroundMark x1="45076" y1="36964" x2="45076" y2="36964"/>
                        <a14:foregroundMark x1="74619" y1="40759" x2="74619" y2="40759"/>
                        <a14:foregroundMark x1="83587" y1="36304" x2="83587" y2="36304"/>
                        <a14:foregroundMark x1="83060" y1="41419" x2="83060" y2="41419"/>
                        <a14:foregroundMark x1="83060" y1="41419" x2="81477" y2="56271"/>
                        <a14:foregroundMark x1="84877" y1="38449" x2="68523" y2="63036"/>
                        <a14:foregroundMark x1="84349" y1="54785" x2="73271" y2="36304"/>
                        <a14:foregroundMark x1="7327" y1="81683" x2="62192" y2="80858"/>
                        <a14:foregroundMark x1="64478" y1="81848" x2="62134" y2="82178"/>
                        <a14:foregroundMark x1="6858" y1="78218" x2="8089" y2="79538"/>
                        <a14:foregroundMark x1="7268" y1="81683" x2="7268" y2="78878"/>
                      </a14:backgroundRemoval>
                    </a14:imgEffect>
                  </a14:imgLayer>
                </a14:imgProps>
              </a:ext>
              <a:ext uri="{28A0092B-C50C-407E-A947-70E740481C1C}">
                <a14:useLocalDpi xmlns:a14="http://schemas.microsoft.com/office/drawing/2010/main"/>
              </a:ext>
            </a:extLst>
          </a:blip>
          <a:srcRect/>
          <a:stretch/>
        </p:blipFill>
        <p:spPr>
          <a:xfrm>
            <a:off x="10432121" y="19698"/>
            <a:ext cx="1759879" cy="624855"/>
          </a:xfrm>
          <a:prstGeom prst="rect">
            <a:avLst/>
          </a:prstGeom>
        </p:spPr>
      </p:pic>
    </p:spTree>
    <p:extLst>
      <p:ext uri="{BB962C8B-B14F-4D97-AF65-F5344CB8AC3E}">
        <p14:creationId xmlns:p14="http://schemas.microsoft.com/office/powerpoint/2010/main" val="3338095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ãbuilding illustãã®ç»åæ¤ç´¢çµæ">
            <a:extLst>
              <a:ext uri="{FF2B5EF4-FFF2-40B4-BE49-F238E27FC236}">
                <a16:creationId xmlns:a16="http://schemas.microsoft.com/office/drawing/2014/main" id="{9E0148FB-D2EB-4D97-AB67-89CABD3F837F}"/>
              </a:ext>
            </a:extLst>
          </p:cNvPr>
          <p:cNvPicPr>
            <a:picLocks noChangeAspect="1" noChangeArrowheads="1"/>
          </p:cNvPicPr>
          <p:nvPr/>
        </p:nvPicPr>
        <p:blipFill rotWithShape="1">
          <a:blip r:embed="rId3" cstate="email">
            <a:lum bright="70000" contrast="-70000"/>
            <a:extLst>
              <a:ext uri="{28A0092B-C50C-407E-A947-70E740481C1C}">
                <a14:useLocalDpi xmlns:a14="http://schemas.microsoft.com/office/drawing/2010/main"/>
              </a:ext>
            </a:extLst>
          </a:blip>
          <a:srcRect/>
          <a:stretch/>
        </p:blipFill>
        <p:spPr bwMode="auto">
          <a:xfrm>
            <a:off x="6833394" y="69613"/>
            <a:ext cx="4525870" cy="6830113"/>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7546" y="1520326"/>
            <a:ext cx="4320417" cy="2427372"/>
          </a:xfrm>
          <a:prstGeom prst="rect">
            <a:avLst/>
          </a:prstGeom>
        </p:spPr>
      </p:pic>
      <p:pic>
        <p:nvPicPr>
          <p:cNvPr id="89" name="図 88">
            <a:extLst>
              <a:ext uri="{FF2B5EF4-FFF2-40B4-BE49-F238E27FC236}">
                <a16:creationId xmlns:a16="http://schemas.microsoft.com/office/drawing/2014/main" id="{8CB3EAA3-EEE6-4824-B65B-A5CA73D8CC19}"/>
              </a:ext>
            </a:extLst>
          </p:cNvPr>
          <p:cNvPicPr>
            <a:picLocks noChangeAspect="1"/>
          </p:cNvPicPr>
          <p:nvPr/>
        </p:nvPicPr>
        <p:blipFill rotWithShape="1">
          <a:blip r:embed="rId5" cstate="email">
            <a:duotone>
              <a:schemeClr val="accent6">
                <a:shade val="45000"/>
                <a:satMod val="135000"/>
              </a:schemeClr>
              <a:prstClr val="white"/>
            </a:duotone>
            <a:extLst>
              <a:ext uri="{28A0092B-C50C-407E-A947-70E740481C1C}">
                <a14:useLocalDpi xmlns:a14="http://schemas.microsoft.com/office/drawing/2010/main"/>
              </a:ext>
            </a:extLst>
          </a:blip>
          <a:srcRect/>
          <a:stretch/>
        </p:blipFill>
        <p:spPr>
          <a:xfrm rot="458381">
            <a:off x="5898969" y="-287412"/>
            <a:ext cx="3450788" cy="2959620"/>
          </a:xfrm>
          <a:prstGeom prst="rect">
            <a:avLst/>
          </a:prstGeom>
        </p:spPr>
      </p:pic>
      <p:pic>
        <p:nvPicPr>
          <p:cNvPr id="22" name="図 21">
            <a:extLst>
              <a:ext uri="{FF2B5EF4-FFF2-40B4-BE49-F238E27FC236}">
                <a16:creationId xmlns:a16="http://schemas.microsoft.com/office/drawing/2014/main" id="{B4B865A0-7D51-4B85-806C-C90FC8F65CFF}"/>
              </a:ext>
            </a:extLst>
          </p:cNvPr>
          <p:cNvPicPr>
            <a:picLocks noChangeAspect="1"/>
          </p:cNvPicPr>
          <p:nvPr/>
        </p:nvPicPr>
        <p:blipFill rotWithShape="1">
          <a:blip r:embed="rId5"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5979986" y="2076960"/>
            <a:ext cx="1912250" cy="1640072"/>
          </a:xfrm>
          <a:prstGeom prst="rect">
            <a:avLst/>
          </a:prstGeom>
        </p:spPr>
      </p:pic>
      <p:sp>
        <p:nvSpPr>
          <p:cNvPr id="69" name="テキスト ボックス 68">
            <a:extLst>
              <a:ext uri="{FF2B5EF4-FFF2-40B4-BE49-F238E27FC236}">
                <a16:creationId xmlns:a16="http://schemas.microsoft.com/office/drawing/2014/main" id="{85452A88-E0CB-480C-A644-1186BB31BBE4}"/>
              </a:ext>
            </a:extLst>
          </p:cNvPr>
          <p:cNvSpPr txBox="1"/>
          <p:nvPr/>
        </p:nvSpPr>
        <p:spPr>
          <a:xfrm>
            <a:off x="6361118" y="2573513"/>
            <a:ext cx="1156086" cy="584775"/>
          </a:xfrm>
          <a:prstGeom prst="rect">
            <a:avLst/>
          </a:prstGeom>
          <a:noFill/>
        </p:spPr>
        <p:txBody>
          <a:bodyPr wrap="none" rtlCol="0">
            <a:spAutoFit/>
            <a:scene3d>
              <a:camera prst="orthographicFront"/>
              <a:lightRig rig="threePt" dir="t"/>
            </a:scene3d>
            <a:sp3d extrusionH="57150" prstMaterial="dkEdge">
              <a:bevelT w="38100" h="38100"/>
              <a:bevelB w="38100" h="38100" prst="angle"/>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sng" strike="noStrike" kern="1200" cap="none" spc="0" normalizeH="0" baseline="0" noProof="0" dirty="0">
                <a:ln>
                  <a:noFill/>
                </a:ln>
                <a:solidFill>
                  <a:srgbClr val="FF0000"/>
                </a:solidFill>
                <a:effectLst>
                  <a:glow rad="139700">
                    <a:srgbClr val="FFFF00">
                      <a:alpha val="44000"/>
                    </a:srgbClr>
                  </a:glow>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TBP</a:t>
            </a:r>
            <a:endParaRPr kumimoji="1" lang="en-US" altLang="ja-JP" sz="2400" b="1" i="0" u="sng" strike="noStrike" kern="1200" cap="none" spc="0" normalizeH="0" baseline="0" noProof="0" dirty="0">
              <a:ln>
                <a:noFill/>
              </a:ln>
              <a:solidFill>
                <a:srgbClr val="FF0000"/>
              </a:solidFill>
              <a:effectLst>
                <a:glow rad="139700">
                  <a:srgbClr val="FFFF00">
                    <a:alpha val="44000"/>
                  </a:srgbClr>
                </a:glow>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1" i="0" u="sng" strike="noStrike" kern="1200" cap="none" spc="0" normalizeH="0" baseline="0" noProof="0" dirty="0">
                <a:ln>
                  <a:noFill/>
                </a:ln>
                <a:solidFill>
                  <a:srgbClr val="FF0000"/>
                </a:solidFill>
                <a:effectLst>
                  <a:glow rad="139700">
                    <a:srgbClr val="FFFF00">
                      <a:alpha val="44000"/>
                    </a:srgbClr>
                  </a:glow>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(Toyota Business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1" i="0" u="sng" strike="noStrike" kern="1200" cap="none" spc="0" normalizeH="0" baseline="0" noProof="0" dirty="0">
                <a:ln>
                  <a:noFill/>
                </a:ln>
                <a:solidFill>
                  <a:srgbClr val="FF0000"/>
                </a:solidFill>
                <a:effectLst>
                  <a:glow rad="139700">
                    <a:srgbClr val="FFFF00">
                      <a:alpha val="44000"/>
                    </a:srgbClr>
                  </a:glow>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Practices)</a:t>
            </a:r>
            <a:endParaRPr kumimoji="1" lang="ja-JP" altLang="en-US" sz="800" b="1" i="0" u="sng" strike="noStrike" kern="1200" cap="none" spc="0" normalizeH="0" baseline="0" noProof="0" dirty="0">
              <a:ln>
                <a:noFill/>
              </a:ln>
              <a:solidFill>
                <a:srgbClr val="FF0000"/>
              </a:solidFill>
              <a:effectLst>
                <a:glow rad="139700">
                  <a:srgbClr val="FFFF00">
                    <a:alpha val="44000"/>
                  </a:srgbClr>
                </a:glow>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endParaRPr>
          </a:p>
        </p:txBody>
      </p:sp>
      <p:pic>
        <p:nvPicPr>
          <p:cNvPr id="14" name="図 13">
            <a:extLst>
              <a:ext uri="{FF2B5EF4-FFF2-40B4-BE49-F238E27FC236}">
                <a16:creationId xmlns:a16="http://schemas.microsoft.com/office/drawing/2014/main" id="{E0B4178B-66C2-422D-A9BD-CEA19A1D3ED2}"/>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643847" y="5322405"/>
            <a:ext cx="2108805" cy="1385436"/>
          </a:xfrm>
          <a:prstGeom prst="rect">
            <a:avLst/>
          </a:prstGeom>
        </p:spPr>
      </p:pic>
      <p:sp>
        <p:nvSpPr>
          <p:cNvPr id="79" name="四角形: 角を丸くする 47">
            <a:extLst>
              <a:ext uri="{FF2B5EF4-FFF2-40B4-BE49-F238E27FC236}">
                <a16:creationId xmlns:a16="http://schemas.microsoft.com/office/drawing/2014/main" id="{78EB71D9-8DBD-4077-90EC-5016B670064B}"/>
              </a:ext>
            </a:extLst>
          </p:cNvPr>
          <p:cNvSpPr/>
          <p:nvPr/>
        </p:nvSpPr>
        <p:spPr>
          <a:xfrm>
            <a:off x="3490426" y="2895625"/>
            <a:ext cx="2736304" cy="3777671"/>
          </a:xfrm>
          <a:prstGeom prst="roundRect">
            <a:avLst>
              <a:gd name="adj" fmla="val 28938"/>
            </a:avLst>
          </a:prstGeom>
          <a:solidFill>
            <a:srgbClr val="E5F517">
              <a:alpha val="40000"/>
            </a:srgb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66" name="Picture 4" descr="é¢é£ç»å">
            <a:extLst>
              <a:ext uri="{FF2B5EF4-FFF2-40B4-BE49-F238E27FC236}">
                <a16:creationId xmlns:a16="http://schemas.microsoft.com/office/drawing/2014/main" id="{78DA0DAE-61D3-48D3-B6ED-8C278B651737}"/>
              </a:ext>
            </a:extLst>
          </p:cNvPr>
          <p:cNvPicPr>
            <a:picLocks noChangeAspect="1" noChangeArrowheads="1"/>
          </p:cNvPicPr>
          <p:nvPr/>
        </p:nvPicPr>
        <p:blipFill>
          <a:blip r:embed="rId7" cstate="email">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054547" y="5157193"/>
            <a:ext cx="985367" cy="985367"/>
          </a:xfrm>
          <a:prstGeom prst="rect">
            <a:avLst/>
          </a:prstGeom>
          <a:noFill/>
          <a:ln>
            <a:noFill/>
            <a:prstDash val="solid"/>
          </a:ln>
          <a:extLst>
            <a:ext uri="{909E8E84-426E-40DD-AFC4-6F175D3DCCD1}">
              <a14:hiddenFill xmlns:a14="http://schemas.microsoft.com/office/drawing/2010/main">
                <a:solidFill>
                  <a:srgbClr val="FFFFFF"/>
                </a:solidFill>
              </a14:hiddenFill>
            </a:ext>
          </a:extLst>
        </p:spPr>
      </p:pic>
      <p:pic>
        <p:nvPicPr>
          <p:cNvPr id="32" name="図 31"/>
          <p:cNvPicPr>
            <a:picLocks noChangeAspect="1"/>
          </p:cNvPicPr>
          <p:nvPr/>
        </p:nvPicPr>
        <p:blipFill>
          <a:blip r:embed="rId8"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rot="526987">
            <a:off x="8220901" y="1474908"/>
            <a:ext cx="1744215" cy="1239764"/>
          </a:xfrm>
          <a:prstGeom prst="rect">
            <a:avLst/>
          </a:prstGeom>
        </p:spPr>
      </p:pic>
      <p:sp>
        <p:nvSpPr>
          <p:cNvPr id="46" name="テキスト ボックス 45">
            <a:extLst>
              <a:ext uri="{FF2B5EF4-FFF2-40B4-BE49-F238E27FC236}">
                <a16:creationId xmlns:a16="http://schemas.microsoft.com/office/drawing/2014/main" id="{38DF5DE1-F2ED-46E6-8154-3B9C3078F724}"/>
              </a:ext>
            </a:extLst>
          </p:cNvPr>
          <p:cNvSpPr txBox="1"/>
          <p:nvPr/>
        </p:nvSpPr>
        <p:spPr>
          <a:xfrm>
            <a:off x="3909297" y="2649368"/>
            <a:ext cx="1873124" cy="369332"/>
          </a:xfrm>
          <a:prstGeom prst="rect">
            <a:avLst/>
          </a:prstGeom>
          <a:noFill/>
          <a:ln>
            <a:noFill/>
          </a:ln>
          <a:effectLst>
            <a:glow rad="101600">
              <a:schemeClr val="accent2">
                <a:satMod val="175000"/>
                <a:alpha val="40000"/>
              </a:schemeClr>
            </a:glow>
          </a:effectLst>
          <a:scene3d>
            <a:camera prst="orthographicFront"/>
            <a:lightRig rig="threePt" dir="t"/>
          </a:scene3d>
          <a:sp3d>
            <a:bevelT/>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TMC Support</a:t>
            </a:r>
            <a:endParaRPr kumimoji="1" lang="ja-JP" alt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endParaRPr>
          </a:p>
        </p:txBody>
      </p:sp>
      <p:sp>
        <p:nvSpPr>
          <p:cNvPr id="49" name="テキスト ボックス 48">
            <a:extLst>
              <a:ext uri="{FF2B5EF4-FFF2-40B4-BE49-F238E27FC236}">
                <a16:creationId xmlns:a16="http://schemas.microsoft.com/office/drawing/2014/main" id="{7812A566-0834-40F0-A7E8-DF9E2A0E196C}"/>
              </a:ext>
            </a:extLst>
          </p:cNvPr>
          <p:cNvSpPr txBox="1"/>
          <p:nvPr/>
        </p:nvSpPr>
        <p:spPr>
          <a:xfrm>
            <a:off x="8836219" y="644553"/>
            <a:ext cx="2613205" cy="707886"/>
          </a:xfrm>
          <a:prstGeom prst="rect">
            <a:avLst/>
          </a:prstGeom>
          <a:noFill/>
          <a:ln>
            <a:noFill/>
          </a:ln>
          <a:effectLst>
            <a:glow rad="101600">
              <a:schemeClr val="accent2">
                <a:satMod val="175000"/>
                <a:alpha val="40000"/>
              </a:schemeClr>
            </a:glow>
          </a:effectLst>
          <a:scene3d>
            <a:camera prst="orthographicFront"/>
            <a:lightRig rig="threePt" dir="t"/>
          </a:scene3d>
          <a:sp3d>
            <a:bevelT/>
          </a:sp3d>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rgbClr val="275791"/>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Distributor</a:t>
            </a:r>
            <a:r>
              <a:rPr kumimoji="1" lang="ja-JP" altLang="en-US" sz="1600" b="1" i="0" u="none" strike="noStrike" kern="1200" cap="none" spc="0" normalizeH="0" baseline="0" noProof="0" dirty="0">
                <a:ln>
                  <a:noFill/>
                </a:ln>
                <a:solidFill>
                  <a:srgbClr val="275791"/>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　</a:t>
            </a:r>
            <a:r>
              <a:rPr kumimoji="1" lang="en-US" altLang="ja-JP" sz="1600" b="1" i="0" u="none" strike="noStrike" kern="1200" cap="none" spc="0" normalizeH="0" baseline="0" noProof="0" dirty="0">
                <a:ln>
                  <a:noFill/>
                </a:ln>
                <a:solidFill>
                  <a:srgbClr val="275791"/>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works</a:t>
            </a:r>
            <a:endParaRPr kumimoji="1" lang="ja-JP" altLang="en-US" sz="1600" b="1" i="0" u="none" strike="noStrike" kern="1200" cap="none" spc="0" normalizeH="0" baseline="0" noProof="0" dirty="0">
              <a:ln>
                <a:noFill/>
              </a:ln>
              <a:solidFill>
                <a:srgbClr val="275791"/>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endParaRPr>
          </a:p>
        </p:txBody>
      </p:sp>
      <p:pic>
        <p:nvPicPr>
          <p:cNvPr id="61" name="Picture 12" descr="https://illustimage.com/photo/dl/7240.png?20180901">
            <a:extLst>
              <a:ext uri="{FF2B5EF4-FFF2-40B4-BE49-F238E27FC236}">
                <a16:creationId xmlns:a16="http://schemas.microsoft.com/office/drawing/2014/main" id="{46192DF9-5FE7-41CF-B16C-8D7A7ED2158E}"/>
              </a:ext>
            </a:extLst>
          </p:cNvPr>
          <p:cNvPicPr>
            <a:picLocks noChangeAspect="1" noChangeArrowheads="1"/>
          </p:cNvPicPr>
          <p:nvPr/>
        </p:nvPicPr>
        <p:blipFill>
          <a:blip r:embed="rId9" cstate="email">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5634677" flipH="1">
            <a:off x="7327147" y="5199473"/>
            <a:ext cx="516760" cy="51676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https://illustimage.com/photo/dl/7240.png?20180901">
            <a:extLst>
              <a:ext uri="{FF2B5EF4-FFF2-40B4-BE49-F238E27FC236}">
                <a16:creationId xmlns:a16="http://schemas.microsoft.com/office/drawing/2014/main" id="{46192DF9-5FE7-41CF-B16C-8D7A7ED2158E}"/>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rot="11994399">
            <a:off x="8161427" y="4823455"/>
            <a:ext cx="779814" cy="779814"/>
          </a:xfrm>
          <a:prstGeom prst="rect">
            <a:avLst/>
          </a:prstGeom>
          <a:noFill/>
          <a:extLst>
            <a:ext uri="{909E8E84-426E-40DD-AFC4-6F175D3DCCD1}">
              <a14:hiddenFill xmlns:a14="http://schemas.microsoft.com/office/drawing/2010/main">
                <a:solidFill>
                  <a:srgbClr val="FFFFFF"/>
                </a:solidFill>
              </a14:hiddenFill>
            </a:ext>
          </a:extLst>
        </p:spPr>
      </p:pic>
      <p:sp>
        <p:nvSpPr>
          <p:cNvPr id="71" name="テキスト ボックス 70">
            <a:extLst>
              <a:ext uri="{FF2B5EF4-FFF2-40B4-BE49-F238E27FC236}">
                <a16:creationId xmlns:a16="http://schemas.microsoft.com/office/drawing/2014/main" id="{38DF5DE1-F2ED-46E6-8154-3B9C3078F724}"/>
              </a:ext>
            </a:extLst>
          </p:cNvPr>
          <p:cNvSpPr txBox="1"/>
          <p:nvPr/>
        </p:nvSpPr>
        <p:spPr>
          <a:xfrm>
            <a:off x="9632251" y="3840500"/>
            <a:ext cx="2325585" cy="1384995"/>
          </a:xfrm>
          <a:prstGeom prst="rect">
            <a:avLst/>
          </a:prstGeom>
          <a:solidFill>
            <a:srgbClr val="FFFFFF">
              <a:alpha val="40000"/>
            </a:srgbClr>
          </a:solidFill>
          <a:ln>
            <a:noFill/>
          </a:ln>
          <a:effectLst>
            <a:glow rad="101600">
              <a:schemeClr val="accent2">
                <a:satMod val="175000"/>
                <a:alpha val="40000"/>
              </a:schemeClr>
            </a:glow>
          </a:effectLst>
          <a:scene3d>
            <a:camera prst="orthographicFront"/>
            <a:lightRig rig="threePt" dir="t"/>
          </a:scene3d>
          <a:sp3d>
            <a:bevelT/>
          </a:sp3d>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Continuous Profit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Customer Satisfaction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Customer Delight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Employees Satisfaction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Kaizen Culture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Absorption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Toyota Fan</a:t>
            </a:r>
          </a:p>
        </p:txBody>
      </p:sp>
      <p:pic>
        <p:nvPicPr>
          <p:cNvPr id="3084" name="Picture 12" descr="https://illustimage.com/photo/dl/7240.png?20180901">
            <a:extLst>
              <a:ext uri="{FF2B5EF4-FFF2-40B4-BE49-F238E27FC236}">
                <a16:creationId xmlns:a16="http://schemas.microsoft.com/office/drawing/2014/main" id="{3EA01065-CFFB-450B-AA50-076D2C2C691F}"/>
              </a:ext>
            </a:extLst>
          </p:cNvPr>
          <p:cNvPicPr>
            <a:picLocks noChangeAspect="1" noChangeArrowheads="1"/>
          </p:cNvPicPr>
          <p:nvPr/>
        </p:nvPicPr>
        <p:blipFill>
          <a:blip r:embed="rId11" cstate="email">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1769732" flipH="1">
            <a:off x="8879119" y="2389995"/>
            <a:ext cx="574724" cy="57472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é¢é£ç»å">
            <a:extLst>
              <a:ext uri="{FF2B5EF4-FFF2-40B4-BE49-F238E27FC236}">
                <a16:creationId xmlns:a16="http://schemas.microsoft.com/office/drawing/2014/main" id="{78DA0DAE-61D3-48D3-B6ED-8C278B651737}"/>
              </a:ext>
            </a:extLst>
          </p:cNvPr>
          <p:cNvPicPr>
            <a:picLocks noChangeAspect="1" noChangeArrowheads="1"/>
          </p:cNvPicPr>
          <p:nvPr/>
        </p:nvPicPr>
        <p:blipFill>
          <a:blip r:embed="rId7" cstate="email">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20700000">
            <a:off x="4054547" y="3195768"/>
            <a:ext cx="985367" cy="985367"/>
          </a:xfrm>
          <a:prstGeom prst="rect">
            <a:avLst/>
          </a:prstGeom>
          <a:noFill/>
          <a:ln>
            <a:noFill/>
            <a:prstDash val="solid"/>
          </a:ln>
          <a:extLst>
            <a:ext uri="{909E8E84-426E-40DD-AFC4-6F175D3DCCD1}">
              <a14:hiddenFill xmlns:a14="http://schemas.microsoft.com/office/drawing/2010/main">
                <a:solidFill>
                  <a:srgbClr val="FFFFFF"/>
                </a:solidFill>
              </a14:hiddenFill>
            </a:ext>
          </a:extLst>
        </p:spPr>
      </p:pic>
      <p:sp>
        <p:nvSpPr>
          <p:cNvPr id="51" name="テキスト ボックス 50"/>
          <p:cNvSpPr txBox="1"/>
          <p:nvPr/>
        </p:nvSpPr>
        <p:spPr>
          <a:xfrm>
            <a:off x="4232649" y="5397852"/>
            <a:ext cx="50526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573C78"/>
                </a:solidFill>
                <a:effectLst/>
                <a:uLnTx/>
                <a:uFillTx/>
                <a:latin typeface="Calibri"/>
                <a:ea typeface="ＭＳ Ｐゴシック" panose="020B0600070205080204" pitchFamily="50" charset="-128"/>
                <a:cs typeface="+mn-cs"/>
              </a:rPr>
              <a: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573C78"/>
                </a:solidFill>
                <a:effectLst/>
                <a:uLnTx/>
                <a:uFillTx/>
                <a:latin typeface="Calibri"/>
                <a:ea typeface="ＭＳ Ｐゴシック" panose="020B0600070205080204" pitchFamily="50" charset="-128"/>
                <a:cs typeface="+mn-cs"/>
              </a:rPr>
              <a:t>Shop</a:t>
            </a:r>
            <a:endParaRPr kumimoji="1" lang="ja-JP" altLang="en-US" sz="1100" b="1" i="0" u="none" strike="noStrike" kern="1200" cap="none" spc="0" normalizeH="0" baseline="0" noProof="0" dirty="0">
              <a:ln>
                <a:noFill/>
              </a:ln>
              <a:solidFill>
                <a:srgbClr val="573C78"/>
              </a:solidFill>
              <a:effectLst/>
              <a:uLnTx/>
              <a:uFillTx/>
              <a:latin typeface="Calibri"/>
              <a:ea typeface="ＭＳ Ｐゴシック" panose="020B0600070205080204" pitchFamily="50" charset="-128"/>
              <a:cs typeface="+mn-cs"/>
            </a:endParaRPr>
          </a:p>
        </p:txBody>
      </p:sp>
      <p:sp>
        <p:nvSpPr>
          <p:cNvPr id="5" name="テキスト ボックス 4"/>
          <p:cNvSpPr txBox="1"/>
          <p:nvPr/>
        </p:nvSpPr>
        <p:spPr>
          <a:xfrm>
            <a:off x="4074739" y="3430392"/>
            <a:ext cx="9296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6F8E30"/>
                </a:solidFill>
                <a:effectLst/>
                <a:uLnTx/>
                <a:uFillTx/>
                <a:latin typeface="Calibri"/>
                <a:ea typeface="ＭＳ Ｐゴシック" panose="020B0600070205080204" pitchFamily="50" charset="-128"/>
                <a:cs typeface="+mn-cs"/>
              </a:rPr>
              <a:t>TBP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6F8E30"/>
                </a:solidFill>
                <a:effectLst/>
                <a:uLnTx/>
                <a:uFillTx/>
                <a:latin typeface="Calibri"/>
                <a:ea typeface="ＭＳ Ｐゴシック" panose="020B0600070205080204" pitchFamily="50" charset="-128"/>
                <a:cs typeface="+mn-cs"/>
              </a:rPr>
              <a:t>Training</a:t>
            </a:r>
          </a:p>
        </p:txBody>
      </p:sp>
      <p:pic>
        <p:nvPicPr>
          <p:cNvPr id="41" name="Picture 12" descr="https://illustimage.com/photo/dl/7240.png?20180901">
            <a:extLst>
              <a:ext uri="{FF2B5EF4-FFF2-40B4-BE49-F238E27FC236}">
                <a16:creationId xmlns:a16="http://schemas.microsoft.com/office/drawing/2014/main" id="{215FA03C-2CB4-4804-AF1F-5EDFAD807AA8}"/>
              </a:ext>
            </a:extLst>
          </p:cNvPr>
          <p:cNvPicPr>
            <a:picLocks noChangeAspect="1" noChangeArrowheads="1"/>
          </p:cNvPicPr>
          <p:nvPr/>
        </p:nvPicPr>
        <p:blipFill>
          <a:blip r:embed="rId12"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15293611" flipH="1" flipV="1">
            <a:off x="8349652" y="-66064"/>
            <a:ext cx="1025255" cy="1025255"/>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F720995F-87AC-4727-B997-C5ACB3FE9799}"/>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8498787" y="1422867"/>
            <a:ext cx="792665" cy="805519"/>
          </a:xfrm>
          <a:prstGeom prst="rect">
            <a:avLst/>
          </a:prstGeom>
        </p:spPr>
      </p:pic>
      <p:pic>
        <p:nvPicPr>
          <p:cNvPr id="45" name="図 44">
            <a:extLst>
              <a:ext uri="{FF2B5EF4-FFF2-40B4-BE49-F238E27FC236}">
                <a16:creationId xmlns:a16="http://schemas.microsoft.com/office/drawing/2014/main" id="{9DAEAF56-5ECE-4CB7-B847-A7B0CC3DDB61}"/>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074851" y="1505610"/>
            <a:ext cx="792665" cy="805519"/>
          </a:xfrm>
          <a:prstGeom prst="rect">
            <a:avLst/>
          </a:prstGeom>
        </p:spPr>
      </p:pic>
      <p:sp>
        <p:nvSpPr>
          <p:cNvPr id="4" name="テキスト ボックス 3">
            <a:extLst>
              <a:ext uri="{FF2B5EF4-FFF2-40B4-BE49-F238E27FC236}">
                <a16:creationId xmlns:a16="http://schemas.microsoft.com/office/drawing/2014/main" id="{A8AB1ABD-E9ED-4412-BD4E-4D786074A72D}"/>
              </a:ext>
            </a:extLst>
          </p:cNvPr>
          <p:cNvSpPr txBox="1"/>
          <p:nvPr/>
        </p:nvSpPr>
        <p:spPr>
          <a:xfrm>
            <a:off x="10144406" y="2996487"/>
            <a:ext cx="158889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1"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rPr>
              <a:t>BENEFIT</a:t>
            </a:r>
            <a:endParaRPr kumimoji="1" lang="ja-JP" altLang="en-US" sz="3200" b="1"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endParaRPr>
          </a:p>
        </p:txBody>
      </p:sp>
      <p:pic>
        <p:nvPicPr>
          <p:cNvPr id="2" name="図 1"/>
          <p:cNvPicPr>
            <a:picLocks noChangeAspect="1"/>
          </p:cNvPicPr>
          <p:nvPr/>
        </p:nvPicPr>
        <p:blipFill rotWithShape="1">
          <a:blip r:embed="rId14"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flipH="1">
            <a:off x="5782421" y="4719852"/>
            <a:ext cx="869419" cy="1125929"/>
          </a:xfrm>
          <a:prstGeom prst="rect">
            <a:avLst/>
          </a:prstGeom>
        </p:spPr>
      </p:pic>
      <p:sp>
        <p:nvSpPr>
          <p:cNvPr id="6" name="テキスト ボックス 5">
            <a:extLst>
              <a:ext uri="{FF2B5EF4-FFF2-40B4-BE49-F238E27FC236}">
                <a16:creationId xmlns:a16="http://schemas.microsoft.com/office/drawing/2014/main" id="{C896140B-154F-43AA-B5DD-B53B6A48F20E}"/>
              </a:ext>
            </a:extLst>
          </p:cNvPr>
          <p:cNvSpPr txBox="1"/>
          <p:nvPr/>
        </p:nvSpPr>
        <p:spPr>
          <a:xfrm>
            <a:off x="8562290" y="84148"/>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Dist</a:t>
            </a:r>
            <a:endParaRPr kumimoji="1" lang="ja-JP"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endParaRPr>
          </a:p>
        </p:txBody>
      </p:sp>
      <p:grpSp>
        <p:nvGrpSpPr>
          <p:cNvPr id="15" name="グループ化 14"/>
          <p:cNvGrpSpPr/>
          <p:nvPr/>
        </p:nvGrpSpPr>
        <p:grpSpPr>
          <a:xfrm rot="8906964" flipH="1">
            <a:off x="5717552" y="2658627"/>
            <a:ext cx="1032560" cy="1025255"/>
            <a:chOff x="2648522" y="2384761"/>
            <a:chExt cx="1025255" cy="1025255"/>
          </a:xfrm>
        </p:grpSpPr>
        <p:pic>
          <p:nvPicPr>
            <p:cNvPr id="29" name="Picture 12" descr="https://illustimage.com/photo/dl/7240.png?20180901">
              <a:extLst>
                <a:ext uri="{FF2B5EF4-FFF2-40B4-BE49-F238E27FC236}">
                  <a16:creationId xmlns:a16="http://schemas.microsoft.com/office/drawing/2014/main" id="{F9A1AFAA-1A57-4F4B-9C16-B928A1E8B0FE}"/>
                </a:ext>
              </a:extLst>
            </p:cNvPr>
            <p:cNvPicPr>
              <a:picLocks noChangeAspect="1" noChangeArrowheads="1"/>
            </p:cNvPicPr>
            <p:nvPr/>
          </p:nvPicPr>
          <p:blipFill>
            <a:blip r:embed="rId12"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7229547" flipH="1" flipV="1">
              <a:off x="2648522" y="2384761"/>
              <a:ext cx="1025255" cy="1025255"/>
            </a:xfrm>
            <a:prstGeom prst="rect">
              <a:avLst/>
            </a:prstGeom>
            <a:noFill/>
            <a:extLst>
              <a:ext uri="{909E8E84-426E-40DD-AFC4-6F175D3DCCD1}">
                <a14:hiddenFill xmlns:a14="http://schemas.microsoft.com/office/drawing/2010/main">
                  <a:solidFill>
                    <a:srgbClr val="FFFFFF"/>
                  </a:solidFill>
                </a14:hiddenFill>
              </a:ext>
            </a:extLst>
          </p:spPr>
        </p:pic>
        <p:sp>
          <p:nvSpPr>
            <p:cNvPr id="54" name="テキスト ボックス 53">
              <a:extLst>
                <a:ext uri="{FF2B5EF4-FFF2-40B4-BE49-F238E27FC236}">
                  <a16:creationId xmlns:a16="http://schemas.microsoft.com/office/drawing/2014/main" id="{0B4EBC55-7F84-4EA7-BC46-F854B2383622}"/>
                </a:ext>
              </a:extLst>
            </p:cNvPr>
            <p:cNvSpPr txBox="1"/>
            <p:nvPr/>
          </p:nvSpPr>
          <p:spPr>
            <a:xfrm rot="16200000">
              <a:off x="2696277" y="2612902"/>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Dist</a:t>
              </a:r>
              <a:endParaRPr kumimoji="1" lang="ja-JP"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endParaRPr>
            </a:p>
          </p:txBody>
        </p:sp>
      </p:grpSp>
      <p:sp>
        <p:nvSpPr>
          <p:cNvPr id="55" name="テキスト ボックス 54">
            <a:extLst>
              <a:ext uri="{FF2B5EF4-FFF2-40B4-BE49-F238E27FC236}">
                <a16:creationId xmlns:a16="http://schemas.microsoft.com/office/drawing/2014/main" id="{59D64F13-6391-4928-92FD-D6F4754A49CD}"/>
              </a:ext>
            </a:extLst>
          </p:cNvPr>
          <p:cNvSpPr txBox="1"/>
          <p:nvPr/>
        </p:nvSpPr>
        <p:spPr>
          <a:xfrm rot="16200000">
            <a:off x="8964368" y="2550739"/>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Dist</a:t>
            </a:r>
            <a:endParaRPr kumimoji="1" lang="ja-JP"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endParaRPr>
          </a:p>
        </p:txBody>
      </p:sp>
      <p:sp>
        <p:nvSpPr>
          <p:cNvPr id="56" name="テキスト ボックス 55">
            <a:extLst>
              <a:ext uri="{FF2B5EF4-FFF2-40B4-BE49-F238E27FC236}">
                <a16:creationId xmlns:a16="http://schemas.microsoft.com/office/drawing/2014/main" id="{DEAA152E-B9FE-4D03-ABA2-BE3B095F5155}"/>
              </a:ext>
            </a:extLst>
          </p:cNvPr>
          <p:cNvSpPr txBox="1"/>
          <p:nvPr/>
        </p:nvSpPr>
        <p:spPr>
          <a:xfrm rot="19800000">
            <a:off x="8325707" y="5102083"/>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Dist</a:t>
            </a:r>
            <a:endParaRPr kumimoji="1" lang="ja-JP"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endParaRPr>
          </a:p>
        </p:txBody>
      </p:sp>
      <p:sp>
        <p:nvSpPr>
          <p:cNvPr id="57" name="テキスト ボックス 56">
            <a:extLst>
              <a:ext uri="{FF2B5EF4-FFF2-40B4-BE49-F238E27FC236}">
                <a16:creationId xmlns:a16="http://schemas.microsoft.com/office/drawing/2014/main" id="{31AF2729-AA0E-4872-A2EA-FA6A7EF09F28}"/>
              </a:ext>
            </a:extLst>
          </p:cNvPr>
          <p:cNvSpPr txBox="1"/>
          <p:nvPr/>
        </p:nvSpPr>
        <p:spPr>
          <a:xfrm rot="19504415">
            <a:off x="7487812" y="5272334"/>
            <a:ext cx="47641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Dist</a:t>
            </a:r>
            <a:endParaRPr kumimoji="1" lang="ja-JP" alt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endParaRPr>
          </a:p>
        </p:txBody>
      </p:sp>
      <p:pic>
        <p:nvPicPr>
          <p:cNvPr id="65" name="Picture 4" descr="é¢é£ç»å">
            <a:extLst>
              <a:ext uri="{FF2B5EF4-FFF2-40B4-BE49-F238E27FC236}">
                <a16:creationId xmlns:a16="http://schemas.microsoft.com/office/drawing/2014/main" id="{78DA0DAE-61D3-48D3-B6ED-8C278B651737}"/>
              </a:ext>
            </a:extLst>
          </p:cNvPr>
          <p:cNvPicPr>
            <a:picLocks noChangeAspect="1" noChangeArrowheads="1"/>
          </p:cNvPicPr>
          <p:nvPr/>
        </p:nvPicPr>
        <p:blipFill>
          <a:blip r:embed="rId7"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20700000">
            <a:off x="4054547" y="4187802"/>
            <a:ext cx="985367" cy="985367"/>
          </a:xfrm>
          <a:prstGeom prst="rect">
            <a:avLst/>
          </a:prstGeom>
          <a:noFill/>
          <a:ln>
            <a:noFill/>
            <a:prstDash val="solid"/>
          </a:ln>
          <a:extLst>
            <a:ext uri="{909E8E84-426E-40DD-AFC4-6F175D3DCCD1}">
              <a14:hiddenFill xmlns:a14="http://schemas.microsoft.com/office/drawing/2010/main">
                <a:solidFill>
                  <a:srgbClr val="FFFFFF"/>
                </a:solidFill>
              </a14:hiddenFill>
            </a:ext>
          </a:extLst>
        </p:spPr>
      </p:pic>
      <p:sp>
        <p:nvSpPr>
          <p:cNvPr id="67" name="テキスト ボックス 66"/>
          <p:cNvSpPr txBox="1"/>
          <p:nvPr/>
        </p:nvSpPr>
        <p:spPr>
          <a:xfrm>
            <a:off x="4075011" y="4436799"/>
            <a:ext cx="9296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527AAA"/>
                </a:solidFill>
                <a:effectLst/>
                <a:uLnTx/>
                <a:uFillTx/>
                <a:latin typeface="Calibri"/>
                <a:ea typeface="ＭＳ Ｐゴシック" panose="020B0600070205080204" pitchFamily="50" charset="-128"/>
                <a:cs typeface="+mn-cs"/>
              </a:rPr>
              <a:t>MEBIT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527AAA"/>
                </a:solidFill>
                <a:effectLst/>
                <a:uLnTx/>
                <a:uFillTx/>
                <a:latin typeface="Calibri"/>
                <a:ea typeface="ＭＳ Ｐゴシック" panose="020B0600070205080204" pitchFamily="50" charset="-128"/>
                <a:cs typeface="+mn-cs"/>
              </a:rPr>
              <a:t>Portal Site</a:t>
            </a:r>
            <a:endParaRPr kumimoji="1" lang="ja-JP" altLang="en-US" sz="1100" b="1" i="0" u="none" strike="noStrike" kern="1200" cap="none" spc="0" normalizeH="0" baseline="0" noProof="0" dirty="0">
              <a:ln>
                <a:noFill/>
              </a:ln>
              <a:solidFill>
                <a:srgbClr val="527AAA"/>
              </a:solidFill>
              <a:effectLst/>
              <a:uLnTx/>
              <a:uFillTx/>
              <a:latin typeface="Calibri"/>
              <a:ea typeface="ＭＳ Ｐゴシック" panose="020B0600070205080204" pitchFamily="50" charset="-128"/>
              <a:cs typeface="+mn-cs"/>
            </a:endParaRPr>
          </a:p>
        </p:txBody>
      </p:sp>
      <p:sp>
        <p:nvSpPr>
          <p:cNvPr id="82" name="テキスト ボックス 81">
            <a:extLst>
              <a:ext uri="{FF2B5EF4-FFF2-40B4-BE49-F238E27FC236}">
                <a16:creationId xmlns:a16="http://schemas.microsoft.com/office/drawing/2014/main" id="{D7330D67-B8D4-448A-9247-80A6C9469D5E}"/>
              </a:ext>
            </a:extLst>
          </p:cNvPr>
          <p:cNvSpPr txBox="1"/>
          <p:nvPr/>
        </p:nvSpPr>
        <p:spPr>
          <a:xfrm>
            <a:off x="7996211" y="5868562"/>
            <a:ext cx="2101153" cy="584775"/>
          </a:xfrm>
          <a:prstGeom prst="rect">
            <a:avLst/>
          </a:prstGeom>
          <a:noFill/>
          <a:ln>
            <a:noFill/>
            <a:prstDash val="sysDot"/>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Human</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　</a:t>
            </a:r>
            <a: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Resource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Development</a:t>
            </a:r>
            <a:endPar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pic>
        <p:nvPicPr>
          <p:cNvPr id="81" name="図 80"/>
          <p:cNvPicPr>
            <a:picLocks noChangeAspect="1"/>
          </p:cNvPicPr>
          <p:nvPr/>
        </p:nvPicPr>
        <p:blipFill rotWithShape="1">
          <a:blip r:embed="rId15" cstate="email">
            <a:duotone>
              <a:srgbClr val="8064A2">
                <a:shade val="45000"/>
                <a:satMod val="135000"/>
              </a:srgbClr>
              <a:prstClr val="white"/>
            </a:duotone>
            <a:extLst>
              <a:ext uri="{28A0092B-C50C-407E-A947-70E740481C1C}">
                <a14:useLocalDpi xmlns:a14="http://schemas.microsoft.com/office/drawing/2010/main"/>
              </a:ext>
            </a:extLst>
          </a:blip>
          <a:srcRect/>
          <a:stretch/>
        </p:blipFill>
        <p:spPr>
          <a:xfrm>
            <a:off x="5744169" y="3338775"/>
            <a:ext cx="780430" cy="1343480"/>
          </a:xfrm>
          <a:prstGeom prst="rect">
            <a:avLst/>
          </a:prstGeom>
        </p:spPr>
      </p:pic>
      <p:pic>
        <p:nvPicPr>
          <p:cNvPr id="5132" name="Picture 12" descr="http://www.ombrahmatech.com/wp-content/uploads/2017/02/foundation.png"/>
          <p:cNvPicPr>
            <a:picLocks noChangeAspect="1" noChangeArrowheads="1"/>
          </p:cNvPicPr>
          <p:nvPr/>
        </p:nvPicPr>
        <p:blipFill rotWithShape="1">
          <a:blip r:embed="rId16" cstate="email">
            <a:extLst>
              <a:ext uri="{28A0092B-C50C-407E-A947-70E740481C1C}">
                <a14:useLocalDpi xmlns:a14="http://schemas.microsoft.com/office/drawing/2010/main"/>
              </a:ext>
            </a:extLst>
          </a:blip>
          <a:srcRect/>
          <a:stretch/>
        </p:blipFill>
        <p:spPr bwMode="auto">
          <a:xfrm>
            <a:off x="5055860" y="3288875"/>
            <a:ext cx="648667" cy="150488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p:cNvGrpSpPr/>
          <p:nvPr/>
        </p:nvGrpSpPr>
        <p:grpSpPr>
          <a:xfrm>
            <a:off x="5403923" y="3661224"/>
            <a:ext cx="445037" cy="445037"/>
            <a:chOff x="2123728" y="3661223"/>
            <a:chExt cx="445037" cy="445037"/>
          </a:xfrm>
        </p:grpSpPr>
        <p:grpSp>
          <p:nvGrpSpPr>
            <p:cNvPr id="9" name="グループ化 8">
              <a:extLst>
                <a:ext uri="{FF2B5EF4-FFF2-40B4-BE49-F238E27FC236}">
                  <a16:creationId xmlns:a16="http://schemas.microsoft.com/office/drawing/2014/main" id="{C342C900-549F-4ABB-A2ED-7A5F76F7E7FD}"/>
                </a:ext>
              </a:extLst>
            </p:cNvPr>
            <p:cNvGrpSpPr/>
            <p:nvPr/>
          </p:nvGrpSpPr>
          <p:grpSpPr>
            <a:xfrm>
              <a:off x="2123728" y="3661223"/>
              <a:ext cx="445037" cy="445037"/>
              <a:chOff x="-1902270" y="3006284"/>
              <a:chExt cx="445037" cy="445037"/>
            </a:xfrm>
          </p:grpSpPr>
          <p:pic>
            <p:nvPicPr>
              <p:cNvPr id="73" name="Picture 4" descr="é¢é£ç»å">
                <a:extLst>
                  <a:ext uri="{FF2B5EF4-FFF2-40B4-BE49-F238E27FC236}">
                    <a16:creationId xmlns:a16="http://schemas.microsoft.com/office/drawing/2014/main" id="{C4D0F816-7D62-4A88-9198-7F661399B5AC}"/>
                  </a:ext>
                </a:extLst>
              </p:cNvPr>
              <p:cNvPicPr>
                <a:picLocks noChangeAspect="1" noChangeArrowheads="1"/>
              </p:cNvPicPr>
              <p:nvPr/>
            </p:nvPicPr>
            <p:blipFill>
              <a:blip r:embed="rId7" cstate="email">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20700000">
                <a:off x="-1902270" y="3006284"/>
                <a:ext cx="445037" cy="445037"/>
              </a:xfrm>
              <a:prstGeom prst="rect">
                <a:avLst/>
              </a:prstGeom>
              <a:noFill/>
              <a:ln>
                <a:noFill/>
                <a:prstDash val="solid"/>
              </a:ln>
              <a:extLst>
                <a:ext uri="{909E8E84-426E-40DD-AFC4-6F175D3DCCD1}">
                  <a14:hiddenFill xmlns:a14="http://schemas.microsoft.com/office/drawing/2010/main">
                    <a:solidFill>
                      <a:srgbClr val="FFFFFF"/>
                    </a:solidFill>
                  </a14:hiddenFill>
                </a:ext>
              </a:extLst>
            </p:spPr>
          </p:pic>
          <p:sp>
            <p:nvSpPr>
              <p:cNvPr id="8" name="楕円 7">
                <a:extLst>
                  <a:ext uri="{FF2B5EF4-FFF2-40B4-BE49-F238E27FC236}">
                    <a16:creationId xmlns:a16="http://schemas.microsoft.com/office/drawing/2014/main" id="{1C934346-4C39-4B30-B452-7C0341A1FE15}"/>
                  </a:ext>
                </a:extLst>
              </p:cNvPr>
              <p:cNvSpPr/>
              <p:nvPr/>
            </p:nvSpPr>
            <p:spPr>
              <a:xfrm>
                <a:off x="-1836712" y="3068960"/>
                <a:ext cx="329800" cy="329800"/>
              </a:xfrm>
              <a:prstGeom prst="ellipse">
                <a:avLst/>
              </a:prstGeom>
              <a:solidFill>
                <a:srgbClr val="6F8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grpSp>
        <p:sp>
          <p:nvSpPr>
            <p:cNvPr id="10" name="円/楕円 9"/>
            <p:cNvSpPr/>
            <p:nvPr/>
          </p:nvSpPr>
          <p:spPr>
            <a:xfrm>
              <a:off x="2221890" y="3761415"/>
              <a:ext cx="248711" cy="24871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grpSp>
      <p:pic>
        <p:nvPicPr>
          <p:cNvPr id="75" name="図 74">
            <a:extLst>
              <a:ext uri="{FF2B5EF4-FFF2-40B4-BE49-F238E27FC236}">
                <a16:creationId xmlns:a16="http://schemas.microsoft.com/office/drawing/2014/main" id="{6F1FD285-EB8C-4138-8506-D8203548C108}"/>
              </a:ext>
            </a:extLst>
          </p:cNvPr>
          <p:cNvPicPr>
            <a:picLocks noChangeAspect="1"/>
          </p:cNvPicPr>
          <p:nvPr/>
        </p:nvPicPr>
        <p:blipFill rotWithShape="1">
          <a:blip r:embed="rId5"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7479503" y="4176177"/>
            <a:ext cx="1488426" cy="1276572"/>
          </a:xfrm>
          <a:prstGeom prst="rect">
            <a:avLst/>
          </a:prstGeom>
        </p:spPr>
      </p:pic>
      <p:sp>
        <p:nvSpPr>
          <p:cNvPr id="78" name="テキスト ボックス 77">
            <a:extLst>
              <a:ext uri="{FF2B5EF4-FFF2-40B4-BE49-F238E27FC236}">
                <a16:creationId xmlns:a16="http://schemas.microsoft.com/office/drawing/2014/main" id="{C6BF2F9D-C1B4-4052-A6EA-33B3AA295A94}"/>
              </a:ext>
            </a:extLst>
          </p:cNvPr>
          <p:cNvSpPr txBox="1"/>
          <p:nvPr/>
        </p:nvSpPr>
        <p:spPr>
          <a:xfrm>
            <a:off x="7838483" y="4633608"/>
            <a:ext cx="77918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err="1">
                <a:ln>
                  <a:noFill/>
                </a:ln>
                <a:solidFill>
                  <a:srgbClr val="C36518"/>
                </a:solidFill>
                <a:effectLst/>
                <a:uLnTx/>
                <a:uFillTx/>
                <a:latin typeface="Meiryo UI" panose="020B0604030504040204" pitchFamily="50" charset="-128"/>
                <a:ea typeface="Meiryo UI" panose="020B0604030504040204" pitchFamily="50" charset="-128"/>
                <a:cs typeface="+mn-cs"/>
              </a:rPr>
              <a:t>Obeya</a:t>
            </a:r>
            <a:endParaRPr kumimoji="1" lang="ja-JP" altLang="en-US" sz="1400" b="1" i="0" u="none" strike="noStrike" kern="1200" cap="none" spc="0" normalizeH="0" baseline="0" noProof="0" dirty="0">
              <a:ln>
                <a:noFill/>
              </a:ln>
              <a:solidFill>
                <a:srgbClr val="C36518"/>
              </a:solidFill>
              <a:effectLst/>
              <a:uLnTx/>
              <a:uFillTx/>
              <a:latin typeface="Meiryo UI" panose="020B0604030504040204" pitchFamily="50" charset="-128"/>
              <a:ea typeface="Meiryo UI" panose="020B0604030504040204" pitchFamily="50" charset="-128"/>
              <a:cs typeface="+mn-cs"/>
            </a:endParaRPr>
          </a:p>
        </p:txBody>
      </p:sp>
      <p:pic>
        <p:nvPicPr>
          <p:cNvPr id="84" name="図 83">
            <a:extLst>
              <a:ext uri="{FF2B5EF4-FFF2-40B4-BE49-F238E27FC236}">
                <a16:creationId xmlns:a16="http://schemas.microsoft.com/office/drawing/2014/main" id="{EAABDE4A-979C-4E1C-8CB0-25E300FC3672}"/>
              </a:ext>
            </a:extLst>
          </p:cNvPr>
          <p:cNvPicPr>
            <a:picLocks noChangeAspect="1"/>
          </p:cNvPicPr>
          <p:nvPr/>
        </p:nvPicPr>
        <p:blipFill rotWithShape="1">
          <a:blip r:embed="rId5" cstate="email">
            <a:duotone>
              <a:schemeClr val="accent4">
                <a:shade val="45000"/>
                <a:satMod val="135000"/>
              </a:schemeClr>
              <a:prstClr val="white"/>
            </a:duotone>
            <a:extLst>
              <a:ext uri="{28A0092B-C50C-407E-A947-70E740481C1C}">
                <a14:useLocalDpi xmlns:a14="http://schemas.microsoft.com/office/drawing/2010/main"/>
              </a:ext>
            </a:extLst>
          </a:blip>
          <a:srcRect/>
          <a:stretch/>
        </p:blipFill>
        <p:spPr>
          <a:xfrm>
            <a:off x="7283825" y="2024448"/>
            <a:ext cx="2201272" cy="1887955"/>
          </a:xfrm>
          <a:prstGeom prst="rect">
            <a:avLst/>
          </a:prstGeom>
        </p:spPr>
      </p:pic>
      <p:pic>
        <p:nvPicPr>
          <p:cNvPr id="86" name="図 85">
            <a:extLst>
              <a:ext uri="{FF2B5EF4-FFF2-40B4-BE49-F238E27FC236}">
                <a16:creationId xmlns:a16="http://schemas.microsoft.com/office/drawing/2014/main" id="{795A5E4A-FF58-4B3C-86DA-02B3E5E412C8}"/>
              </a:ext>
            </a:extLst>
          </p:cNvPr>
          <p:cNvPicPr>
            <a:picLocks noChangeAspect="1"/>
          </p:cNvPicPr>
          <p:nvPr/>
        </p:nvPicPr>
        <p:blipFill rotWithShape="1">
          <a:blip r:embed="rId5" cstate="email">
            <a:duotone>
              <a:schemeClr val="accent5">
                <a:shade val="45000"/>
                <a:satMod val="135000"/>
              </a:schemeClr>
              <a:prstClr val="white"/>
            </a:duotone>
            <a:extLst>
              <a:ext uri="{28A0092B-C50C-407E-A947-70E740481C1C}">
                <a14:useLocalDpi xmlns:a14="http://schemas.microsoft.com/office/drawing/2010/main"/>
              </a:ext>
            </a:extLst>
          </a:blip>
          <a:srcRect/>
          <a:stretch/>
        </p:blipFill>
        <p:spPr>
          <a:xfrm rot="900000">
            <a:off x="6779973" y="3251177"/>
            <a:ext cx="1541920" cy="1322452"/>
          </a:xfrm>
          <a:prstGeom prst="rect">
            <a:avLst/>
          </a:prstGeom>
        </p:spPr>
      </p:pic>
      <p:sp>
        <p:nvSpPr>
          <p:cNvPr id="18" name="テキスト ボックス 17">
            <a:extLst>
              <a:ext uri="{FF2B5EF4-FFF2-40B4-BE49-F238E27FC236}">
                <a16:creationId xmlns:a16="http://schemas.microsoft.com/office/drawing/2014/main" id="{229C55BC-E249-4418-A1EC-7B3720329F4B}"/>
              </a:ext>
            </a:extLst>
          </p:cNvPr>
          <p:cNvSpPr txBox="1"/>
          <p:nvPr/>
        </p:nvSpPr>
        <p:spPr>
          <a:xfrm>
            <a:off x="7081058" y="3645024"/>
            <a:ext cx="941283" cy="55399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228099"/>
                </a:solidFill>
                <a:effectLst/>
                <a:uLnTx/>
                <a:uFillTx/>
                <a:latin typeface="Meiryo UI" panose="020B0604030504040204" pitchFamily="50" charset="-128"/>
                <a:ea typeface="Meiryo UI" panose="020B0604030504040204" pitchFamily="50" charset="-128"/>
                <a:cs typeface="+mn-cs"/>
              </a:rPr>
              <a:t>SGA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228099"/>
                </a:solidFill>
                <a:effectLst/>
                <a:uLnTx/>
                <a:uFillTx/>
                <a:latin typeface="Meiryo UI" panose="020B0604030504040204" pitchFamily="50" charset="-128"/>
                <a:ea typeface="Meiryo UI" panose="020B0604030504040204" pitchFamily="50" charset="-128"/>
                <a:cs typeface="+mn-cs"/>
              </a:rPr>
              <a:t>(Small Group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228099"/>
                </a:solidFill>
                <a:effectLst/>
                <a:uLnTx/>
                <a:uFillTx/>
                <a:latin typeface="Meiryo UI" panose="020B0604030504040204" pitchFamily="50" charset="-128"/>
                <a:ea typeface="Meiryo UI" panose="020B0604030504040204" pitchFamily="50" charset="-128"/>
                <a:cs typeface="+mn-cs"/>
              </a:rPr>
              <a:t>Activity)</a:t>
            </a:r>
            <a:endParaRPr kumimoji="1" lang="ja-JP" altLang="en-US" sz="800" b="1" i="0" u="none" strike="noStrike" kern="1200" cap="none" spc="0" normalizeH="0" baseline="0" noProof="0" dirty="0">
              <a:ln>
                <a:noFill/>
              </a:ln>
              <a:solidFill>
                <a:srgbClr val="228099"/>
              </a:solidFill>
              <a:effectLst/>
              <a:uLnTx/>
              <a:uFillTx/>
              <a:latin typeface="Meiryo UI" panose="020B0604030504040204" pitchFamily="50" charset="-128"/>
              <a:ea typeface="Meiryo UI" panose="020B0604030504040204" pitchFamily="50" charset="-128"/>
              <a:cs typeface="+mn-cs"/>
            </a:endParaRPr>
          </a:p>
        </p:txBody>
      </p:sp>
      <p:pic>
        <p:nvPicPr>
          <p:cNvPr id="87" name="図 86">
            <a:extLst>
              <a:ext uri="{FF2B5EF4-FFF2-40B4-BE49-F238E27FC236}">
                <a16:creationId xmlns:a16="http://schemas.microsoft.com/office/drawing/2014/main" id="{87C96422-D179-4548-927B-2552C6B3DFCC}"/>
              </a:ext>
            </a:extLst>
          </p:cNvPr>
          <p:cNvPicPr>
            <a:picLocks noChangeAspect="1"/>
          </p:cNvPicPr>
          <p:nvPr/>
        </p:nvPicPr>
        <p:blipFill rotWithShape="1">
          <a:blip r:embed="rId5"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6362886" y="4326754"/>
            <a:ext cx="1541920" cy="1322452"/>
          </a:xfrm>
          <a:prstGeom prst="rect">
            <a:avLst/>
          </a:prstGeom>
        </p:spPr>
      </p:pic>
      <p:sp>
        <p:nvSpPr>
          <p:cNvPr id="64" name="テキスト ボックス 63">
            <a:extLst>
              <a:ext uri="{FF2B5EF4-FFF2-40B4-BE49-F238E27FC236}">
                <a16:creationId xmlns:a16="http://schemas.microsoft.com/office/drawing/2014/main" id="{7AD846A3-8DDA-4408-BCEE-994EF7EE1A51}"/>
              </a:ext>
            </a:extLst>
          </p:cNvPr>
          <p:cNvSpPr txBox="1"/>
          <p:nvPr/>
        </p:nvSpPr>
        <p:spPr>
          <a:xfrm>
            <a:off x="6461899" y="4765292"/>
            <a:ext cx="129954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275791"/>
                </a:solidFill>
                <a:effectLst/>
                <a:uLnTx/>
                <a:uFillTx/>
                <a:latin typeface="Meiryo UI" panose="020B0604030504040204" pitchFamily="50" charset="-128"/>
                <a:ea typeface="Meiryo UI" panose="020B0604030504040204" pitchFamily="50" charset="-128"/>
                <a:cs typeface="+mn-cs"/>
              </a:rPr>
              <a:t>GOODs</a:t>
            </a:r>
            <a:r>
              <a:rPr kumimoji="1" lang="ja-JP" altLang="en-US" sz="800" b="1" i="0" u="none" strike="noStrike" kern="1200" cap="none" spc="0" normalizeH="0" baseline="0" noProof="0" dirty="0">
                <a:ln>
                  <a:noFill/>
                </a:ln>
                <a:solidFill>
                  <a:srgbClr val="275791"/>
                </a:solidFill>
                <a:effectLst/>
                <a:uLnTx/>
                <a:uFillTx/>
                <a:latin typeface="Meiryo UI" panose="020B0604030504040204" pitchFamily="50" charset="-128"/>
                <a:ea typeface="Meiryo UI" panose="020B0604030504040204" pitchFamily="50" charset="-128"/>
                <a:cs typeface="+mn-cs"/>
              </a:rPr>
              <a:t> </a:t>
            </a:r>
            <a:r>
              <a:rPr kumimoji="1" lang="en-US" altLang="ja-JP" sz="800" b="1" i="0" u="none" strike="noStrike" kern="1200" cap="none" spc="0" normalizeH="0" baseline="0" noProof="0" dirty="0">
                <a:ln>
                  <a:noFill/>
                </a:ln>
                <a:solidFill>
                  <a:srgbClr val="275791"/>
                </a:solidFill>
                <a:effectLst/>
                <a:uLnTx/>
                <a:uFillTx/>
                <a:latin typeface="Meiryo UI" panose="020B0604030504040204" pitchFamily="50" charset="-128"/>
                <a:ea typeface="Meiryo UI" panose="020B0604030504040204" pitchFamily="50" charset="-128"/>
                <a:cs typeface="+mn-cs"/>
              </a:rPr>
              <a:t>and Information Flow(GIF)</a:t>
            </a:r>
          </a:p>
        </p:txBody>
      </p:sp>
      <p:sp>
        <p:nvSpPr>
          <p:cNvPr id="88" name="台形 87">
            <a:extLst>
              <a:ext uri="{FF2B5EF4-FFF2-40B4-BE49-F238E27FC236}">
                <a16:creationId xmlns:a16="http://schemas.microsoft.com/office/drawing/2014/main" id="{87891AFA-A3E7-483F-B59F-A015833AE58B}"/>
              </a:ext>
            </a:extLst>
          </p:cNvPr>
          <p:cNvSpPr/>
          <p:nvPr/>
        </p:nvSpPr>
        <p:spPr>
          <a:xfrm>
            <a:off x="7389786" y="5785962"/>
            <a:ext cx="3310636" cy="729804"/>
          </a:xfrm>
          <a:prstGeom prst="trapezoid">
            <a:avLst/>
          </a:prstGeom>
          <a:noFill/>
          <a:ln w="57150">
            <a:solidFill>
              <a:srgbClr val="942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91" name="テキスト ボックス 90">
            <a:extLst>
              <a:ext uri="{FF2B5EF4-FFF2-40B4-BE49-F238E27FC236}">
                <a16:creationId xmlns:a16="http://schemas.microsoft.com/office/drawing/2014/main" id="{A17F0702-7AEE-49CC-B4BD-FF5A3FAEE9F5}"/>
              </a:ext>
            </a:extLst>
          </p:cNvPr>
          <p:cNvSpPr txBox="1"/>
          <p:nvPr/>
        </p:nvSpPr>
        <p:spPr>
          <a:xfrm>
            <a:off x="6669597" y="692697"/>
            <a:ext cx="1877437" cy="61555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sng" strike="noStrike" kern="1200" cap="none" spc="0" normalizeH="0" baseline="0" noProof="0" dirty="0">
                <a:ln>
                  <a:noFill/>
                </a:ln>
                <a:solidFill>
                  <a:srgbClr val="F79646">
                    <a:lumMod val="75000"/>
                  </a:srgbClr>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Kaizen</a:t>
            </a:r>
            <a:endParaRPr kumimoji="1" lang="en-US" altLang="ja-JP" sz="1600" b="1" i="0" u="sng" strike="noStrike" kern="1200" cap="none" spc="0" normalizeH="0" baseline="0" noProof="0" dirty="0">
              <a:ln>
                <a:noFill/>
              </a:ln>
              <a:solidFill>
                <a:srgbClr val="F79646">
                  <a:lumMod val="75000"/>
                </a:srgbClr>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sng" strike="noStrike" kern="1200" cap="none" spc="0" normalizeH="0" baseline="0" noProof="0" dirty="0">
                <a:ln>
                  <a:noFill/>
                </a:ln>
                <a:solidFill>
                  <a:srgbClr val="F79646">
                    <a:lumMod val="75000"/>
                  </a:srgbClr>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(Improvement)</a:t>
            </a:r>
          </a:p>
        </p:txBody>
      </p:sp>
      <p:pic>
        <p:nvPicPr>
          <p:cNvPr id="58" name="Picture 4" descr="é¢é£ç»å">
            <a:extLst>
              <a:ext uri="{FF2B5EF4-FFF2-40B4-BE49-F238E27FC236}">
                <a16:creationId xmlns:a16="http://schemas.microsoft.com/office/drawing/2014/main" id="{78DA0DAE-61D3-48D3-B6ED-8C278B651737}"/>
              </a:ext>
            </a:extLst>
          </p:cNvPr>
          <p:cNvPicPr>
            <a:picLocks noChangeAspect="1" noChangeArrowheads="1"/>
          </p:cNvPicPr>
          <p:nvPr/>
        </p:nvPicPr>
        <p:blipFill>
          <a:blip r:embed="rId7" cstate="email">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rot="20700000">
            <a:off x="4973565" y="4710535"/>
            <a:ext cx="760694" cy="760690"/>
          </a:xfrm>
          <a:prstGeom prst="rect">
            <a:avLst/>
          </a:prstGeom>
          <a:noFill/>
          <a:ln>
            <a:noFill/>
            <a:prstDash val="solid"/>
          </a:ln>
          <a:extLst>
            <a:ext uri="{909E8E84-426E-40DD-AFC4-6F175D3DCCD1}">
              <a14:hiddenFill xmlns:a14="http://schemas.microsoft.com/office/drawing/2010/main">
                <a:solidFill>
                  <a:srgbClr val="FFFFFF"/>
                </a:solidFill>
              </a14:hiddenFill>
            </a:ext>
          </a:extLst>
        </p:spPr>
      </p:pic>
      <p:pic>
        <p:nvPicPr>
          <p:cNvPr id="59" name="図 58">
            <a:extLst>
              <a:ext uri="{FF2B5EF4-FFF2-40B4-BE49-F238E27FC236}">
                <a16:creationId xmlns:a16="http://schemas.microsoft.com/office/drawing/2014/main" id="{6F1FD285-EB8C-4138-8506-D8203548C108}"/>
              </a:ext>
            </a:extLst>
          </p:cNvPr>
          <p:cNvPicPr>
            <a:picLocks noChangeAspect="1"/>
          </p:cNvPicPr>
          <p:nvPr/>
        </p:nvPicPr>
        <p:blipFill rotWithShape="1">
          <a:blip r:embed="rId17" cstate="email">
            <a:duotone>
              <a:schemeClr val="accent6">
                <a:shade val="45000"/>
                <a:satMod val="135000"/>
              </a:schemeClr>
              <a:prstClr val="white"/>
            </a:duotone>
            <a:extLst>
              <a:ext uri="{28A0092B-C50C-407E-A947-70E740481C1C}">
                <a14:useLocalDpi xmlns:a14="http://schemas.microsoft.com/office/drawing/2010/main"/>
              </a:ext>
            </a:extLst>
          </a:blip>
          <a:srcRect/>
          <a:stretch/>
        </p:blipFill>
        <p:spPr>
          <a:xfrm>
            <a:off x="4954238" y="5397852"/>
            <a:ext cx="680142" cy="583335"/>
          </a:xfrm>
          <a:prstGeom prst="rect">
            <a:avLst/>
          </a:prstGeom>
        </p:spPr>
      </p:pic>
      <p:pic>
        <p:nvPicPr>
          <p:cNvPr id="62" name="図 61">
            <a:extLst>
              <a:ext uri="{FF2B5EF4-FFF2-40B4-BE49-F238E27FC236}">
                <a16:creationId xmlns:a16="http://schemas.microsoft.com/office/drawing/2014/main" id="{6F1FD285-EB8C-4138-8506-D8203548C108}"/>
              </a:ext>
            </a:extLst>
          </p:cNvPr>
          <p:cNvPicPr>
            <a:picLocks noChangeAspect="1"/>
          </p:cNvPicPr>
          <p:nvPr/>
        </p:nvPicPr>
        <p:blipFill rotWithShape="1">
          <a:blip r:embed="rId18" cstate="email">
            <a:duotone>
              <a:schemeClr val="accent6">
                <a:shade val="45000"/>
                <a:satMod val="135000"/>
              </a:schemeClr>
              <a:prstClr val="white"/>
            </a:duotone>
            <a:extLst>
              <a:ext uri="{28A0092B-C50C-407E-A947-70E740481C1C}">
                <a14:useLocalDpi xmlns:a14="http://schemas.microsoft.com/office/drawing/2010/main"/>
              </a:ext>
            </a:extLst>
          </a:blip>
          <a:srcRect/>
          <a:stretch/>
        </p:blipFill>
        <p:spPr>
          <a:xfrm>
            <a:off x="3305246" y="4682255"/>
            <a:ext cx="825804" cy="708264"/>
          </a:xfrm>
          <a:prstGeom prst="rect">
            <a:avLst/>
          </a:prstGeom>
        </p:spPr>
      </p:pic>
      <p:pic>
        <p:nvPicPr>
          <p:cNvPr id="63" name="図 62">
            <a:extLst>
              <a:ext uri="{FF2B5EF4-FFF2-40B4-BE49-F238E27FC236}">
                <a16:creationId xmlns:a16="http://schemas.microsoft.com/office/drawing/2014/main" id="{EAABDE4A-979C-4E1C-8CB0-25E300FC3672}"/>
              </a:ext>
            </a:extLst>
          </p:cNvPr>
          <p:cNvPicPr>
            <a:picLocks noChangeAspect="1"/>
          </p:cNvPicPr>
          <p:nvPr/>
        </p:nvPicPr>
        <p:blipFill rotWithShape="1">
          <a:blip r:embed="rId19" cstate="email">
            <a:duotone>
              <a:schemeClr val="accent4">
                <a:shade val="45000"/>
                <a:satMod val="135000"/>
              </a:schemeClr>
              <a:prstClr val="white"/>
            </a:duotone>
            <a:extLst>
              <a:ext uri="{28A0092B-C50C-407E-A947-70E740481C1C}">
                <a14:useLocalDpi xmlns:a14="http://schemas.microsoft.com/office/drawing/2010/main"/>
              </a:ext>
            </a:extLst>
          </a:blip>
          <a:srcRect/>
          <a:stretch/>
        </p:blipFill>
        <p:spPr>
          <a:xfrm>
            <a:off x="3576713" y="4136107"/>
            <a:ext cx="563858" cy="483602"/>
          </a:xfrm>
          <a:prstGeom prst="rect">
            <a:avLst/>
          </a:prstGeom>
        </p:spPr>
      </p:pic>
      <p:pic>
        <p:nvPicPr>
          <p:cNvPr id="68" name="図 67">
            <a:extLst>
              <a:ext uri="{FF2B5EF4-FFF2-40B4-BE49-F238E27FC236}">
                <a16:creationId xmlns:a16="http://schemas.microsoft.com/office/drawing/2014/main" id="{8CB3EAA3-EEE6-4824-B65B-A5CA73D8CC19}"/>
              </a:ext>
            </a:extLst>
          </p:cNvPr>
          <p:cNvPicPr>
            <a:picLocks noChangeAspect="1"/>
          </p:cNvPicPr>
          <p:nvPr/>
        </p:nvPicPr>
        <p:blipFill rotWithShape="1">
          <a:blip r:embed="rId20" cstate="email">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3575553" y="3705089"/>
            <a:ext cx="528422" cy="453210"/>
          </a:xfrm>
          <a:prstGeom prst="rect">
            <a:avLst/>
          </a:prstGeom>
        </p:spPr>
      </p:pic>
      <p:sp>
        <p:nvSpPr>
          <p:cNvPr id="13" name="下矢印 12"/>
          <p:cNvSpPr/>
          <p:nvPr/>
        </p:nvSpPr>
        <p:spPr>
          <a:xfrm>
            <a:off x="7389786" y="1352439"/>
            <a:ext cx="459132" cy="153170"/>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79646">
                  <a:lumMod val="75000"/>
                </a:srgbClr>
              </a:solidFill>
              <a:effectLst/>
              <a:uLnTx/>
              <a:uFillTx/>
              <a:latin typeface="Calibri"/>
              <a:ea typeface="ＭＳ Ｐゴシック" panose="020B0600070205080204" pitchFamily="50" charset="-128"/>
              <a:cs typeface="+mn-cs"/>
            </a:endParaRPr>
          </a:p>
        </p:txBody>
      </p:sp>
      <p:sp>
        <p:nvSpPr>
          <p:cNvPr id="74" name="テキスト ボックス 73">
            <a:extLst>
              <a:ext uri="{FF2B5EF4-FFF2-40B4-BE49-F238E27FC236}">
                <a16:creationId xmlns:a16="http://schemas.microsoft.com/office/drawing/2014/main" id="{A17F0702-7AEE-49CC-B4BD-FF5A3FAEE9F5}"/>
              </a:ext>
            </a:extLst>
          </p:cNvPr>
          <p:cNvSpPr txBox="1"/>
          <p:nvPr/>
        </p:nvSpPr>
        <p:spPr>
          <a:xfrm>
            <a:off x="7277540" y="1556013"/>
            <a:ext cx="68320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solidFill>
                  <a:srgbClr val="F79646">
                    <a:lumMod val="75000"/>
                  </a:srgbClr>
                </a:solidFill>
                <a:effectLst>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SOP</a:t>
            </a:r>
          </a:p>
        </p:txBody>
      </p:sp>
      <p:sp>
        <p:nvSpPr>
          <p:cNvPr id="76" name="テキスト ボックス 75"/>
          <p:cNvSpPr txBox="1"/>
          <p:nvPr/>
        </p:nvSpPr>
        <p:spPr>
          <a:xfrm>
            <a:off x="4886338" y="4844027"/>
            <a:ext cx="92968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6F8E30"/>
                </a:solidFill>
                <a:effectLst/>
                <a:uLnTx/>
                <a:uFillTx/>
                <a:latin typeface="Calibri"/>
                <a:ea typeface="ＭＳ Ｐゴシック" panose="020B0600070205080204" pitchFamily="50" charset="-128"/>
                <a:cs typeface="+mn-cs"/>
              </a:rPr>
              <a:t>India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6F8E30"/>
                </a:solidFill>
                <a:effectLst/>
                <a:uLnTx/>
                <a:uFillTx/>
                <a:latin typeface="Calibri"/>
                <a:ea typeface="ＭＳ Ｐゴシック" panose="020B0600070205080204" pitchFamily="50" charset="-128"/>
                <a:cs typeface="+mn-cs"/>
              </a:rPr>
              <a:t>Trip</a:t>
            </a:r>
          </a:p>
        </p:txBody>
      </p:sp>
      <p:sp>
        <p:nvSpPr>
          <p:cNvPr id="92" name="テキスト ボックス 91">
            <a:extLst>
              <a:ext uri="{FF2B5EF4-FFF2-40B4-BE49-F238E27FC236}">
                <a16:creationId xmlns:a16="http://schemas.microsoft.com/office/drawing/2014/main" id="{85452A88-E0CB-480C-A644-1186BB31BBE4}"/>
              </a:ext>
            </a:extLst>
          </p:cNvPr>
          <p:cNvSpPr txBox="1"/>
          <p:nvPr/>
        </p:nvSpPr>
        <p:spPr>
          <a:xfrm>
            <a:off x="7621958" y="2787517"/>
            <a:ext cx="1500732" cy="584775"/>
          </a:xfrm>
          <a:prstGeom prst="rect">
            <a:avLst/>
          </a:prstGeom>
          <a:noFill/>
        </p:spPr>
        <p:txBody>
          <a:bodyPr wrap="none" rtlCol="0">
            <a:spAutoFit/>
            <a:scene3d>
              <a:camera prst="orthographicFront"/>
              <a:lightRig rig="threePt" dir="t"/>
            </a:scene3d>
            <a:sp3d extrusionH="57150" prstMaterial="dkEdge">
              <a:bevelT w="38100" h="38100"/>
              <a:bevelB w="38100" h="38100" prst="angle"/>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sng" strike="noStrike" kern="1200" cap="none" spc="0" normalizeH="0" baseline="0" noProof="0" dirty="0">
                <a:ln>
                  <a:noFill/>
                </a:ln>
                <a:solidFill>
                  <a:srgbClr val="FF0000"/>
                </a:solidFill>
                <a:effectLst>
                  <a:glow rad="139700">
                    <a:srgbClr val="FFFF00">
                      <a:alpha val="44000"/>
                    </a:srgbClr>
                  </a:glow>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MEBIT W/S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1" i="0" u="sng" strike="noStrike" kern="1200" cap="none" spc="0" normalizeH="0" baseline="0" noProof="0" dirty="0">
                <a:ln>
                  <a:noFill/>
                </a:ln>
                <a:solidFill>
                  <a:srgbClr val="FF0000"/>
                </a:solidFill>
                <a:effectLst>
                  <a:glow rad="139700">
                    <a:srgbClr val="FFFF00">
                      <a:alpha val="44000"/>
                    </a:srgbClr>
                  </a:glow>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(Good Practices Sharing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1" i="0" u="sng" strike="noStrike" kern="1200" cap="none" spc="0" normalizeH="0" baseline="0" noProof="0" dirty="0">
                <a:ln>
                  <a:noFill/>
                </a:ln>
                <a:solidFill>
                  <a:srgbClr val="FF0000"/>
                </a:solidFill>
                <a:effectLst>
                  <a:glow rad="139700">
                    <a:srgbClr val="FFFF00">
                      <a:alpha val="44000"/>
                    </a:srgbClr>
                  </a:glow>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rPr>
              <a:t>&amp; TBP follow up)</a:t>
            </a:r>
            <a:endParaRPr kumimoji="1" lang="ja-JP" altLang="en-US" sz="800" b="1" i="0" u="sng" strike="noStrike" kern="1200" cap="none" spc="0" normalizeH="0" baseline="0" noProof="0" dirty="0">
              <a:ln>
                <a:noFill/>
              </a:ln>
              <a:solidFill>
                <a:srgbClr val="FF0000"/>
              </a:solidFill>
              <a:effectLst>
                <a:glow rad="139700">
                  <a:srgbClr val="FFFF00">
                    <a:alpha val="44000"/>
                  </a:srgbClr>
                </a:glow>
                <a:outerShdw blurRad="38100" dist="38100" dir="2700000" algn="tl">
                  <a:srgbClr val="000000">
                    <a:alpha val="43137"/>
                  </a:srgbClr>
                </a:outerShdw>
              </a:effectLst>
              <a:uLnTx/>
              <a:uFillTx/>
              <a:latin typeface="Meiryo UI" panose="020B0604030504040204" pitchFamily="50" charset="-128"/>
              <a:ea typeface="Meiryo UI" panose="020B0604030504040204" pitchFamily="50" charset="-128"/>
              <a:cs typeface="+mn-cs"/>
            </a:endParaRPr>
          </a:p>
        </p:txBody>
      </p:sp>
      <p:sp>
        <p:nvSpPr>
          <p:cNvPr id="70" name="タイトル 29">
            <a:extLst>
              <a:ext uri="{FF2B5EF4-FFF2-40B4-BE49-F238E27FC236}">
                <a16:creationId xmlns:a16="http://schemas.microsoft.com/office/drawing/2014/main" id="{55C5C957-8037-4D91-8F32-ACA9E988489A}"/>
              </a:ext>
            </a:extLst>
          </p:cNvPr>
          <p:cNvSpPr>
            <a:spLocks noGrp="1"/>
          </p:cNvSpPr>
          <p:nvPr>
            <p:ph type="title"/>
          </p:nvPr>
        </p:nvSpPr>
        <p:spPr>
          <a:xfrm>
            <a:off x="3409" y="1018183"/>
            <a:ext cx="3857771" cy="613342"/>
          </a:xfrm>
        </p:spPr>
        <p:txBody>
          <a:bodyPr>
            <a:noAutofit/>
          </a:bodyPr>
          <a:lstStyle/>
          <a:p>
            <a:pPr algn="l"/>
            <a:r>
              <a:rPr lang="en-US" altLang="ja-JP" sz="28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MEBIT OVERALL</a:t>
            </a:r>
            <a:endParaRPr lang="ja-JP" altLang="en-US" sz="2800" b="1" dirty="0">
              <a:solidFill>
                <a:srgbClr val="00206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pic>
        <p:nvPicPr>
          <p:cNvPr id="80" name="図 79">
            <a:extLst>
              <a:ext uri="{FF2B5EF4-FFF2-40B4-BE49-F238E27FC236}">
                <a16:creationId xmlns:a16="http://schemas.microsoft.com/office/drawing/2014/main" id="{EAABDE4A-979C-4E1C-8CB0-25E300FC3672}"/>
              </a:ext>
            </a:extLst>
          </p:cNvPr>
          <p:cNvPicPr>
            <a:picLocks noChangeAspect="1"/>
          </p:cNvPicPr>
          <p:nvPr/>
        </p:nvPicPr>
        <p:blipFill rotWithShape="1">
          <a:blip r:embed="rId21">
            <a:duotone>
              <a:schemeClr val="accent4">
                <a:shade val="45000"/>
                <a:satMod val="135000"/>
              </a:schemeClr>
              <a:prstClr val="white"/>
            </a:duotone>
            <a:extLst>
              <a:ext uri="{BEBA8EAE-BF5A-486C-A8C5-ECC9F3942E4B}">
                <a14:imgProps xmlns:a14="http://schemas.microsoft.com/office/drawing/2010/main">
                  <a14:imgLayer r:embed="rId22">
                    <a14:imgEffect>
                      <a14:backgroundRemoval t="73530" b="91184" l="58764" r="73310">
                        <a14:foregroundMark x1="65321" y1="75462" x2="66152" y2="80840"/>
                        <a14:foregroundMark x1="70428" y1="78824" x2="65321" y2="87059"/>
                      </a14:backgroundRemoval>
                    </a14:imgEffect>
                  </a14:imgLayer>
                </a14:imgProps>
              </a:ext>
            </a:extLst>
          </a:blip>
          <a:srcRect l="56946" t="71323" r="24872" b="6609"/>
          <a:stretch/>
        </p:blipFill>
        <p:spPr>
          <a:xfrm>
            <a:off x="8217294" y="3484670"/>
            <a:ext cx="1498027" cy="1312482"/>
          </a:xfrm>
          <a:prstGeom prst="rect">
            <a:avLst/>
          </a:prstGeom>
        </p:spPr>
      </p:pic>
      <p:sp>
        <p:nvSpPr>
          <p:cNvPr id="83" name="テキスト ボックス 82">
            <a:extLst>
              <a:ext uri="{FF2B5EF4-FFF2-40B4-BE49-F238E27FC236}">
                <a16:creationId xmlns:a16="http://schemas.microsoft.com/office/drawing/2014/main" id="{C1421A08-4DD8-4653-8978-B623B1EFA07E}"/>
              </a:ext>
            </a:extLst>
          </p:cNvPr>
          <p:cNvSpPr txBox="1"/>
          <p:nvPr/>
        </p:nvSpPr>
        <p:spPr>
          <a:xfrm>
            <a:off x="8428259" y="3882754"/>
            <a:ext cx="1006577"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5C407F"/>
                </a:solidFill>
                <a:effectLst/>
                <a:uLnTx/>
                <a:uFillTx/>
                <a:latin typeface="Meiryo UI" panose="020B0604030504040204" pitchFamily="50" charset="-128"/>
                <a:ea typeface="Meiryo UI" panose="020B0604030504040204" pitchFamily="50" charset="-128"/>
                <a:cs typeface="+mn-cs"/>
              </a:rPr>
              <a:t>Good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a:noFill/>
                </a:ln>
                <a:solidFill>
                  <a:srgbClr val="5C407F"/>
                </a:solidFill>
                <a:effectLst/>
                <a:uLnTx/>
                <a:uFillTx/>
                <a:latin typeface="Meiryo UI" panose="020B0604030504040204" pitchFamily="50" charset="-128"/>
                <a:ea typeface="Meiryo UI" panose="020B0604030504040204" pitchFamily="50" charset="-128"/>
                <a:cs typeface="+mn-cs"/>
              </a:rPr>
              <a:t>Practices</a:t>
            </a:r>
            <a:endParaRPr kumimoji="1" lang="ja-JP" altLang="en-US" sz="1100" b="1" i="0" u="none" strike="noStrike" kern="1200" cap="none" spc="0" normalizeH="0" baseline="0" noProof="0" dirty="0">
              <a:ln>
                <a:noFill/>
              </a:ln>
              <a:solidFill>
                <a:srgbClr val="5C407F"/>
              </a:solidFill>
              <a:effectLst/>
              <a:uLnTx/>
              <a:uFillTx/>
              <a:latin typeface="Meiryo UI" panose="020B0604030504040204" pitchFamily="50" charset="-128"/>
              <a:ea typeface="Meiryo UI" panose="020B0604030504040204" pitchFamily="50" charset="-128"/>
              <a:cs typeface="+mn-cs"/>
            </a:endParaRPr>
          </a:p>
        </p:txBody>
      </p:sp>
      <p:pic>
        <p:nvPicPr>
          <p:cNvPr id="77" name="図 6">
            <a:extLst>
              <a:ext uri="{FF2B5EF4-FFF2-40B4-BE49-F238E27FC236}">
                <a16:creationId xmlns:a16="http://schemas.microsoft.com/office/drawing/2014/main" id="{2B96DEF9-765E-4E4B-A8EA-2770D9E5F1CF}"/>
              </a:ext>
            </a:extLst>
          </p:cNvPr>
          <p:cNvPicPr>
            <a:picLocks noChangeAspect="1"/>
          </p:cNvPicPr>
          <p:nvPr/>
        </p:nvPicPr>
        <p:blipFill rotWithShape="1">
          <a:blip r:embed="rId23" cstate="hqprint">
            <a:extLst>
              <a:ext uri="{BEBA8EAE-BF5A-486C-A8C5-ECC9F3942E4B}">
                <a14:imgProps xmlns:a14="http://schemas.microsoft.com/office/drawing/2010/main">
                  <a14:imgLayer r:embed="rId24">
                    <a14:imgEffect>
                      <a14:backgroundRemoval t="4290" b="100000" l="0" r="98066">
                        <a14:foregroundMark x1="21571" y1="40759" x2="21571" y2="40759"/>
                        <a14:foregroundMark x1="45076" y1="36964" x2="45076" y2="36964"/>
                        <a14:foregroundMark x1="74619" y1="40759" x2="74619" y2="40759"/>
                        <a14:foregroundMark x1="83587" y1="36304" x2="83587" y2="36304"/>
                        <a14:foregroundMark x1="83060" y1="41419" x2="83060" y2="41419"/>
                        <a14:foregroundMark x1="83060" y1="41419" x2="81477" y2="56271"/>
                        <a14:foregroundMark x1="84877" y1="38449" x2="68523" y2="63036"/>
                        <a14:foregroundMark x1="84349" y1="54785" x2="73271" y2="36304"/>
                        <a14:foregroundMark x1="7327" y1="81683" x2="62192" y2="80858"/>
                        <a14:foregroundMark x1="64478" y1="81848" x2="62134" y2="82178"/>
                        <a14:foregroundMark x1="6858" y1="78218" x2="8089" y2="79538"/>
                        <a14:foregroundMark x1="7268" y1="81683" x2="7268" y2="78878"/>
                      </a14:backgroundRemoval>
                    </a14:imgEffect>
                  </a14:imgLayer>
                </a14:imgProps>
              </a:ext>
              <a:ext uri="{28A0092B-C50C-407E-A947-70E740481C1C}">
                <a14:useLocalDpi xmlns:a14="http://schemas.microsoft.com/office/drawing/2010/main"/>
              </a:ext>
            </a:extLst>
          </a:blip>
          <a:srcRect/>
          <a:stretch/>
        </p:blipFill>
        <p:spPr>
          <a:xfrm>
            <a:off x="10432121" y="19698"/>
            <a:ext cx="1759879" cy="624855"/>
          </a:xfrm>
          <a:prstGeom prst="rect">
            <a:avLst/>
          </a:prstGeom>
        </p:spPr>
      </p:pic>
      <p:sp>
        <p:nvSpPr>
          <p:cNvPr id="17" name="TextBox 16"/>
          <p:cNvSpPr txBox="1"/>
          <p:nvPr/>
        </p:nvSpPr>
        <p:spPr>
          <a:xfrm>
            <a:off x="23511" y="1667954"/>
            <a:ext cx="3448552"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MEBIT is a Program Designed by TMC to support MECAD Distributors. </a:t>
            </a:r>
          </a:p>
          <a:p>
            <a:pPr marL="285750" indent="-285750">
              <a:buFont typeface="Arial" panose="020B0604020202020204" pitchFamily="34" charset="0"/>
              <a:buChar char="•"/>
            </a:pPr>
            <a:r>
              <a:rPr lang="en-US" dirty="0" smtClean="0"/>
              <a:t>1</a:t>
            </a:r>
            <a:r>
              <a:rPr lang="en-US" baseline="30000" dirty="0" smtClean="0"/>
              <a:t>st</a:t>
            </a:r>
            <a:r>
              <a:rPr lang="en-US" dirty="0" smtClean="0"/>
              <a:t> Workshop Started in August 2019. Where the Aim is to Provide Support Educational Programs and Best Practices. </a:t>
            </a:r>
          </a:p>
          <a:p>
            <a:pPr marL="285750" indent="-285750">
              <a:buFont typeface="Arial" panose="020B0604020202020204" pitchFamily="34" charset="0"/>
              <a:buChar char="•"/>
            </a:pPr>
            <a:r>
              <a:rPr lang="en-US" dirty="0" smtClean="0"/>
              <a:t>Main Agenda of MEBIT Programs is </a:t>
            </a:r>
          </a:p>
          <a:p>
            <a:pPr marL="742950" lvl="1" indent="-285750">
              <a:buFont typeface="Arial" panose="020B0604020202020204" pitchFamily="34" charset="0"/>
              <a:buChar char="•"/>
            </a:pPr>
            <a:r>
              <a:rPr lang="en-US" dirty="0" smtClean="0"/>
              <a:t>Promote Kaizen Mindset </a:t>
            </a:r>
          </a:p>
          <a:p>
            <a:pPr marL="742950" lvl="1" indent="-285750">
              <a:buFont typeface="Arial" panose="020B0604020202020204" pitchFamily="34" charset="0"/>
              <a:buChar char="•"/>
            </a:pPr>
            <a:r>
              <a:rPr lang="en-US" dirty="0" smtClean="0"/>
              <a:t>HRD</a:t>
            </a:r>
          </a:p>
          <a:p>
            <a:pPr marL="742950" lvl="1" indent="-285750">
              <a:buFont typeface="Arial" panose="020B0604020202020204" pitchFamily="34" charset="0"/>
              <a:buChar char="•"/>
            </a:pPr>
            <a:r>
              <a:rPr lang="en-US" dirty="0" smtClean="0"/>
              <a:t>Toyota Business foundation ( TW,TPS,TBP)</a:t>
            </a:r>
          </a:p>
          <a:p>
            <a:pPr marL="742950" lvl="1" indent="-285750">
              <a:buFont typeface="Arial" panose="020B0604020202020204" pitchFamily="34" charset="0"/>
              <a:buChar char="•"/>
            </a:pPr>
            <a:r>
              <a:rPr lang="en-US" dirty="0" smtClean="0"/>
              <a:t>Share best Practices </a:t>
            </a:r>
          </a:p>
          <a:p>
            <a:pPr marL="742950" lvl="1" indent="-285750">
              <a:buFont typeface="Arial" panose="020B0604020202020204" pitchFamily="34" charset="0"/>
              <a:buChar char="•"/>
            </a:pPr>
            <a:r>
              <a:rPr lang="en-US" dirty="0" smtClean="0"/>
              <a:t>Start Activities in MECA </a:t>
            </a:r>
            <a:r>
              <a:rPr lang="en-US" altLang="ja-JP" dirty="0" smtClean="0"/>
              <a:t>Region.</a:t>
            </a:r>
            <a:endParaRPr lang="en-US" dirty="0" smtClean="0"/>
          </a:p>
          <a:p>
            <a:pPr marL="742950" lvl="1" indent="-285750">
              <a:buFont typeface="Arial" panose="020B0604020202020204" pitchFamily="34" charset="0"/>
              <a:buChar char="•"/>
            </a:pPr>
            <a:endParaRPr lang="en-US" dirty="0"/>
          </a:p>
        </p:txBody>
      </p:sp>
      <p:sp>
        <p:nvSpPr>
          <p:cNvPr id="85" name="Title 1"/>
          <p:cNvSpPr txBox="1">
            <a:spLocks/>
          </p:cNvSpPr>
          <p:nvPr/>
        </p:nvSpPr>
        <p:spPr>
          <a:xfrm>
            <a:off x="22617" y="72733"/>
            <a:ext cx="5604776" cy="79828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What is Middle east Best In Town (MEBIT) ?</a:t>
            </a:r>
            <a:endParaRPr lang="en-US" dirty="0"/>
          </a:p>
        </p:txBody>
      </p:sp>
    </p:spTree>
    <p:extLst>
      <p:ext uri="{BB962C8B-B14F-4D97-AF65-F5344CB8AC3E}">
        <p14:creationId xmlns:p14="http://schemas.microsoft.com/office/powerpoint/2010/main" val="5206280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86"/>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84"/>
                                        </p:tgtEl>
                                        <p:attrNameLst>
                                          <p:attrName>r</p:attrName>
                                        </p:attrNameLst>
                                      </p:cBhvr>
                                    </p:animRot>
                                  </p:childTnLst>
                                </p:cTn>
                              </p:par>
                              <p:par>
                                <p:cTn id="9" presetID="8" presetClass="emph" presetSubtype="0" fill="hold" nodeType="withEffect">
                                  <p:stCondLst>
                                    <p:cond delay="0"/>
                                  </p:stCondLst>
                                  <p:childTnLst>
                                    <p:animRot by="21600000">
                                      <p:cBhvr>
                                        <p:cTn id="10" dur="2000" fill="hold"/>
                                        <p:tgtEl>
                                          <p:spTgt spid="89"/>
                                        </p:tgtEl>
                                        <p:attrNameLst>
                                          <p:attrName>r</p:attrName>
                                        </p:attrNameLst>
                                      </p:cBhvr>
                                    </p:animRot>
                                  </p:childTnLst>
                                </p:cTn>
                              </p:par>
                              <p:par>
                                <p:cTn id="11" presetID="8" presetClass="emph" presetSubtype="0" fill="hold" nodeType="withEffect">
                                  <p:stCondLst>
                                    <p:cond delay="0"/>
                                  </p:stCondLst>
                                  <p:childTnLst>
                                    <p:animRot by="21600000">
                                      <p:cBhvr>
                                        <p:cTn id="12" dur="2000" fill="hold"/>
                                        <p:tgtEl>
                                          <p:spTgt spid="22"/>
                                        </p:tgtEl>
                                        <p:attrNameLst>
                                          <p:attrName>r</p:attrName>
                                        </p:attrNameLst>
                                      </p:cBhvr>
                                    </p:animRot>
                                  </p:childTnLst>
                                </p:cTn>
                              </p:par>
                              <p:par>
                                <p:cTn id="13" presetID="8" presetClass="emph" presetSubtype="0" fill="hold" nodeType="withEffect">
                                  <p:stCondLst>
                                    <p:cond delay="0"/>
                                  </p:stCondLst>
                                  <p:childTnLst>
                                    <p:animRot by="21600000">
                                      <p:cBhvr>
                                        <p:cTn id="14" dur="2000" fill="hold"/>
                                        <p:tgtEl>
                                          <p:spTgt spid="87"/>
                                        </p:tgtEl>
                                        <p:attrNameLst>
                                          <p:attrName>r</p:attrName>
                                        </p:attrNameLst>
                                      </p:cBhvr>
                                    </p:animRot>
                                  </p:childTnLst>
                                </p:cTn>
                              </p:par>
                              <p:par>
                                <p:cTn id="15" presetID="8" presetClass="emph" presetSubtype="0" fill="hold" nodeType="withEffect">
                                  <p:stCondLst>
                                    <p:cond delay="0"/>
                                  </p:stCondLst>
                                  <p:childTnLst>
                                    <p:animRot by="21600000">
                                      <p:cBhvr>
                                        <p:cTn id="16" dur="2000" fill="hold"/>
                                        <p:tgtEl>
                                          <p:spTgt spid="75"/>
                                        </p:tgtEl>
                                        <p:attrNameLst>
                                          <p:attrName>r</p:attrName>
                                        </p:attrNameLst>
                                      </p:cBhvr>
                                    </p:animRot>
                                  </p:childTnLst>
                                </p:cTn>
                              </p:par>
                              <p:par>
                                <p:cTn id="17" presetID="8" presetClass="emph" presetSubtype="0" fill="hold" nodeType="withEffect">
                                  <p:stCondLst>
                                    <p:cond delay="0"/>
                                  </p:stCondLst>
                                  <p:childTnLst>
                                    <p:animRot by="21600000">
                                      <p:cBhvr>
                                        <p:cTn id="18" dur="2000" fill="hold"/>
                                        <p:tgtEl>
                                          <p:spTgt spid="66"/>
                                        </p:tgtEl>
                                        <p:attrNameLst>
                                          <p:attrName>r</p:attrName>
                                        </p:attrNameLst>
                                      </p:cBhvr>
                                    </p:animRot>
                                  </p:childTnLst>
                                </p:cTn>
                              </p:par>
                              <p:par>
                                <p:cTn id="19" presetID="8" presetClass="emph" presetSubtype="0" fill="hold" nodeType="withEffect">
                                  <p:stCondLst>
                                    <p:cond delay="0"/>
                                  </p:stCondLst>
                                  <p:childTnLst>
                                    <p:animRot by="21600000">
                                      <p:cBhvr>
                                        <p:cTn id="20" dur="2000" fill="hold"/>
                                        <p:tgtEl>
                                          <p:spTgt spid="58"/>
                                        </p:tgtEl>
                                        <p:attrNameLst>
                                          <p:attrName>r</p:attrName>
                                        </p:attrNameLst>
                                      </p:cBhvr>
                                    </p:animRot>
                                  </p:childTnLst>
                                </p:cTn>
                              </p:par>
                              <p:par>
                                <p:cTn id="21" presetID="8" presetClass="emph" presetSubtype="0" fill="hold" nodeType="withEffect">
                                  <p:stCondLst>
                                    <p:cond delay="0"/>
                                  </p:stCondLst>
                                  <p:childTnLst>
                                    <p:animRot by="21600000">
                                      <p:cBhvr>
                                        <p:cTn id="22" dur="2000" fill="hold"/>
                                        <p:tgtEl>
                                          <p:spTgt spid="65"/>
                                        </p:tgtEl>
                                        <p:attrNameLst>
                                          <p:attrName>r</p:attrName>
                                        </p:attrNameLst>
                                      </p:cBhvr>
                                    </p:animRot>
                                  </p:childTnLst>
                                </p:cTn>
                              </p:par>
                              <p:par>
                                <p:cTn id="23" presetID="8" presetClass="emph" presetSubtype="0" fill="hold" nodeType="withEffect">
                                  <p:stCondLst>
                                    <p:cond delay="0"/>
                                  </p:stCondLst>
                                  <p:childTnLst>
                                    <p:animRot by="21600000">
                                      <p:cBhvr>
                                        <p:cTn id="24" dur="2000" fill="hold"/>
                                        <p:tgtEl>
                                          <p:spTgt spid="60"/>
                                        </p:tgtEl>
                                        <p:attrNameLst>
                                          <p:attrName>r</p:attrName>
                                        </p:attrNameLst>
                                      </p:cBhvr>
                                    </p:animRot>
                                  </p:childTnLst>
                                </p:cTn>
                              </p:par>
                              <p:par>
                                <p:cTn id="25" presetID="8" presetClass="emph" presetSubtype="0" fill="hold" nodeType="withEffect">
                                  <p:stCondLst>
                                    <p:cond delay="0"/>
                                  </p:stCondLst>
                                  <p:childTnLst>
                                    <p:animRot by="21600000">
                                      <p:cBhvr>
                                        <p:cTn id="26"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050"/>
          <p:cNvSpPr txBox="1">
            <a:spLocks noChangeArrowheads="1"/>
          </p:cNvSpPr>
          <p:nvPr/>
        </p:nvSpPr>
        <p:spPr bwMode="auto">
          <a:xfrm>
            <a:off x="2783632" y="909881"/>
            <a:ext cx="684076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5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ＭＳ Ｐゴシック" panose="020B0600070205080204" pitchFamily="50" charset="-128"/>
                <a:cs typeface="+mn-cs"/>
              </a:rPr>
              <a:t>Our challenge</a:t>
            </a:r>
          </a:p>
        </p:txBody>
      </p:sp>
      <p:sp>
        <p:nvSpPr>
          <p:cNvPr id="3" name="Text Box 2050"/>
          <p:cNvSpPr txBox="1">
            <a:spLocks noChangeArrowheads="1"/>
          </p:cNvSpPr>
          <p:nvPr/>
        </p:nvSpPr>
        <p:spPr bwMode="auto">
          <a:xfrm>
            <a:off x="2135560" y="2204864"/>
            <a:ext cx="813690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ＭＳ Ｐゴシック" panose="020B0600070205080204" pitchFamily="50" charset="-128"/>
                <a:cs typeface="+mn-cs"/>
              </a:rPr>
              <a:t>Continuously increase our profit </a:t>
            </a:r>
            <a:br>
              <a:rPr kumimoji="1" lang="en-US" altLang="ja-JP" sz="4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ＭＳ Ｐゴシック" panose="020B0600070205080204" pitchFamily="50" charset="-128"/>
                <a:cs typeface="+mn-cs"/>
              </a:rPr>
            </a:br>
            <a:r>
              <a:rPr kumimoji="1" lang="en-US" altLang="ja-JP" sz="4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ＭＳ Ｐゴシック" panose="020B0600070205080204" pitchFamily="50" charset="-128"/>
                <a:cs typeface="+mn-cs"/>
              </a:rPr>
              <a:t>by improving customer satisfaction through “customer first” activity </a:t>
            </a: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0176" y="-99392"/>
            <a:ext cx="3168352" cy="3168352"/>
          </a:xfrm>
          <a:prstGeom prst="rect">
            <a:avLst/>
          </a:prstGeom>
        </p:spPr>
      </p:pic>
    </p:spTree>
    <p:extLst>
      <p:ext uri="{BB962C8B-B14F-4D97-AF65-F5344CB8AC3E}">
        <p14:creationId xmlns:p14="http://schemas.microsoft.com/office/powerpoint/2010/main" val="179262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050"/>
          <p:cNvSpPr txBox="1">
            <a:spLocks noChangeArrowheads="1"/>
          </p:cNvSpPr>
          <p:nvPr/>
        </p:nvSpPr>
        <p:spPr bwMode="auto">
          <a:xfrm>
            <a:off x="1631504" y="476672"/>
            <a:ext cx="68407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ＭＳ Ｐゴシック" panose="020B0600070205080204" pitchFamily="50" charset="-128"/>
                <a:cs typeface="+mn-cs"/>
              </a:rPr>
              <a:t>Ideal Situation</a:t>
            </a:r>
          </a:p>
        </p:txBody>
      </p:sp>
      <p:sp>
        <p:nvSpPr>
          <p:cNvPr id="3" name="Text Box 2050"/>
          <p:cNvSpPr txBox="1">
            <a:spLocks noChangeArrowheads="1"/>
          </p:cNvSpPr>
          <p:nvPr/>
        </p:nvSpPr>
        <p:spPr bwMode="auto">
          <a:xfrm>
            <a:off x="1847528" y="1447288"/>
            <a:ext cx="813690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1" lang="en-US" altLang="ja-JP" sz="4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ＭＳ Ｐゴシック" panose="020B0600070205080204" pitchFamily="50" charset="-128"/>
                <a:cs typeface="+mn-cs"/>
              </a:rPr>
              <a:t>Absorption ratio &gt; 100%</a:t>
            </a:r>
          </a:p>
        </p:txBody>
      </p:sp>
      <p:sp>
        <p:nvSpPr>
          <p:cNvPr id="5" name="Text Box 2050"/>
          <p:cNvSpPr txBox="1">
            <a:spLocks noChangeArrowheads="1"/>
          </p:cNvSpPr>
          <p:nvPr/>
        </p:nvSpPr>
        <p:spPr bwMode="auto">
          <a:xfrm>
            <a:off x="1847528" y="4653137"/>
            <a:ext cx="85689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36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ＭＳ Ｐゴシック" panose="020B0600070205080204" pitchFamily="50" charset="-128"/>
                <a:cs typeface="+mn-cs"/>
              </a:rPr>
              <a:t>&gt;&gt; Completely enjoy new car sales profit</a:t>
            </a:r>
          </a:p>
        </p:txBody>
      </p:sp>
      <p:sp>
        <p:nvSpPr>
          <p:cNvPr id="2" name="TextBox 1"/>
          <p:cNvSpPr txBox="1"/>
          <p:nvPr/>
        </p:nvSpPr>
        <p:spPr>
          <a:xfrm>
            <a:off x="767408" y="2587552"/>
            <a:ext cx="7992888"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4400" b="0" i="0" u="none" strike="noStrike" kern="1200" cap="none" spc="0" normalizeH="0" baseline="0" noProof="0" dirty="0" smtClean="0">
                <a:ln>
                  <a:noFill/>
                </a:ln>
                <a:solidFill>
                  <a:prstClr val="black"/>
                </a:solidFill>
                <a:effectLst/>
                <a:uLnTx/>
                <a:uFillTx/>
                <a:latin typeface="Arial" panose="020B0604020202020204" pitchFamily="34" charset="0"/>
                <a:ea typeface="HGPｺﾞｼｯｸE" panose="020B0900000000000000" pitchFamily="50" charset="-128"/>
                <a:cs typeface="Arial" panose="020B0604020202020204" pitchFamily="34" charset="0"/>
              </a:rPr>
              <a:t>Total Revenue except New Car</a:t>
            </a:r>
            <a:endParaRPr kumimoji="1" lang="en-US" sz="4400" b="0" i="0" u="none" strike="noStrike" kern="1200" cap="none" spc="0" normalizeH="0" baseline="0" noProof="0" dirty="0">
              <a:ln>
                <a:noFill/>
              </a:ln>
              <a:solidFill>
                <a:prstClr val="black"/>
              </a:solidFill>
              <a:effectLst/>
              <a:uLnTx/>
              <a:uFillTx/>
              <a:latin typeface="Arial" panose="020B0604020202020204" pitchFamily="34" charset="0"/>
              <a:ea typeface="HGPｺﾞｼｯｸE" panose="020B0900000000000000" pitchFamily="50" charset="-128"/>
              <a:cs typeface="Arial" panose="020B0604020202020204" pitchFamily="34" charset="0"/>
            </a:endParaRPr>
          </a:p>
        </p:txBody>
      </p:sp>
      <p:sp>
        <p:nvSpPr>
          <p:cNvPr id="7" name="TextBox 6"/>
          <p:cNvSpPr txBox="1"/>
          <p:nvPr/>
        </p:nvSpPr>
        <p:spPr>
          <a:xfrm>
            <a:off x="1040409" y="2715957"/>
            <a:ext cx="712146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4000" b="0" i="0" u="none" strike="noStrike" kern="1200" cap="none" spc="0" normalizeH="0" baseline="0" noProof="0" dirty="0" smtClean="0">
                <a:ln>
                  <a:noFill/>
                </a:ln>
                <a:solidFill>
                  <a:prstClr val="black"/>
                </a:solidFill>
                <a:effectLst/>
                <a:uLnTx/>
                <a:uFillTx/>
                <a:latin typeface="Arial" panose="020B0604020202020204" pitchFamily="34" charset="0"/>
                <a:ea typeface="HGPｺﾞｼｯｸE" panose="020B0900000000000000" pitchFamily="50" charset="-128"/>
                <a:cs typeface="Arial" panose="020B0604020202020204" pitchFamily="34" charset="0"/>
              </a:rPr>
              <a:t>_______________________</a:t>
            </a:r>
            <a:endParaRPr kumimoji="1" lang="en-US" sz="4000" b="0" i="0" u="none" strike="noStrike" kern="1200" cap="none" spc="0" normalizeH="0" baseline="0" noProof="0" dirty="0">
              <a:ln>
                <a:noFill/>
              </a:ln>
              <a:solidFill>
                <a:prstClr val="black"/>
              </a:solidFill>
              <a:effectLst/>
              <a:uLnTx/>
              <a:uFillTx/>
              <a:latin typeface="Arial" panose="020B0604020202020204" pitchFamily="34" charset="0"/>
              <a:ea typeface="HGPｺﾞｼｯｸE" panose="020B0900000000000000" pitchFamily="50" charset="-128"/>
              <a:cs typeface="Arial" panose="020B0604020202020204" pitchFamily="34" charset="0"/>
            </a:endParaRPr>
          </a:p>
        </p:txBody>
      </p:sp>
      <p:sp>
        <p:nvSpPr>
          <p:cNvPr id="8" name="TextBox 7"/>
          <p:cNvSpPr txBox="1"/>
          <p:nvPr/>
        </p:nvSpPr>
        <p:spPr>
          <a:xfrm>
            <a:off x="802028" y="3229601"/>
            <a:ext cx="759822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4000" b="0" i="0" u="none" strike="noStrike" kern="1200" cap="none" spc="0" normalizeH="0" baseline="0" noProof="0" dirty="0">
                <a:ln>
                  <a:noFill/>
                </a:ln>
                <a:solidFill>
                  <a:prstClr val="black"/>
                </a:solidFill>
                <a:effectLst/>
                <a:uLnTx/>
                <a:uFillTx/>
                <a:latin typeface="Arial" panose="020B0604020202020204" pitchFamily="34" charset="0"/>
                <a:ea typeface="HGPｺﾞｼｯｸE" panose="020B0900000000000000" pitchFamily="50" charset="-128"/>
                <a:cs typeface="Arial" panose="020B0604020202020204" pitchFamily="34" charset="0"/>
              </a:rPr>
              <a:t>Total </a:t>
            </a:r>
            <a:r>
              <a:rPr kumimoji="1" lang="en-US" altLang="ja-JP" sz="4000" b="0" i="0" u="none" strike="noStrike" kern="1200" cap="none" spc="0" normalizeH="0" baseline="0" noProof="0" dirty="0" smtClean="0">
                <a:ln>
                  <a:noFill/>
                </a:ln>
                <a:solidFill>
                  <a:prstClr val="black"/>
                </a:solidFill>
                <a:effectLst/>
                <a:uLnTx/>
                <a:uFillTx/>
                <a:latin typeface="Arial" panose="020B0604020202020204" pitchFamily="34" charset="0"/>
                <a:ea typeface="HGPｺﾞｼｯｸE" panose="020B0900000000000000" pitchFamily="50" charset="-128"/>
                <a:cs typeface="Arial" panose="020B0604020202020204" pitchFamily="34" charset="0"/>
              </a:rPr>
              <a:t>FIX</a:t>
            </a:r>
            <a:r>
              <a:rPr kumimoji="1" lang="ja-JP" altLang="en-US" sz="4000" b="0" i="0" u="none" strike="noStrike" kern="1200" cap="none" spc="0" normalizeH="0" baseline="0" noProof="0" dirty="0" smtClean="0">
                <a:ln>
                  <a:noFill/>
                </a:ln>
                <a:solidFill>
                  <a:prstClr val="black"/>
                </a:solidFill>
                <a:effectLst/>
                <a:uLnTx/>
                <a:uFillTx/>
                <a:latin typeface="Arial" panose="020B0604020202020204" pitchFamily="34" charset="0"/>
                <a:ea typeface="HGPｺﾞｼｯｸE" panose="020B0900000000000000" pitchFamily="50" charset="-128"/>
                <a:cs typeface="Arial" panose="020B0604020202020204" pitchFamily="34" charset="0"/>
              </a:rPr>
              <a:t> </a:t>
            </a:r>
            <a:r>
              <a:rPr kumimoji="1" lang="en-US" sz="4000" b="0" i="0" u="none" strike="noStrike" kern="1200" cap="none" spc="0" normalizeH="0" baseline="0" noProof="0" dirty="0" smtClean="0">
                <a:ln>
                  <a:noFill/>
                </a:ln>
                <a:solidFill>
                  <a:prstClr val="black"/>
                </a:solidFill>
                <a:effectLst/>
                <a:uLnTx/>
                <a:uFillTx/>
                <a:latin typeface="Arial" panose="020B0604020202020204" pitchFamily="34" charset="0"/>
                <a:ea typeface="HGPｺﾞｼｯｸE" panose="020B0900000000000000" pitchFamily="50" charset="-128"/>
                <a:cs typeface="Arial" panose="020B0604020202020204" pitchFamily="34" charset="0"/>
              </a:rPr>
              <a:t>Expenses</a:t>
            </a:r>
            <a:endParaRPr kumimoji="1" lang="en-US" sz="4000" b="0" i="0" u="none" strike="noStrike" kern="1200" cap="none" spc="0" normalizeH="0" baseline="0" noProof="0" dirty="0">
              <a:ln>
                <a:noFill/>
              </a:ln>
              <a:solidFill>
                <a:prstClr val="black"/>
              </a:solidFill>
              <a:effectLst/>
              <a:uLnTx/>
              <a:uFillTx/>
              <a:latin typeface="Arial" panose="020B0604020202020204" pitchFamily="34" charset="0"/>
              <a:ea typeface="HGPｺﾞｼｯｸE" panose="020B0900000000000000" pitchFamily="50" charset="-128"/>
              <a:cs typeface="Arial" panose="020B0604020202020204" pitchFamily="34" charset="0"/>
            </a:endParaRPr>
          </a:p>
        </p:txBody>
      </p:sp>
      <p:sp>
        <p:nvSpPr>
          <p:cNvPr id="6" name="TextBox 5"/>
          <p:cNvSpPr txBox="1"/>
          <p:nvPr/>
        </p:nvSpPr>
        <p:spPr>
          <a:xfrm>
            <a:off x="9108998" y="2886804"/>
            <a:ext cx="3566656"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b="1" i="0" u="none" strike="noStrike" kern="1200" cap="none" spc="-300" normalizeH="0" baseline="0" noProof="0" dirty="0">
                <a:ln>
                  <a:noFill/>
                </a:ln>
                <a:solidFill>
                  <a:srgbClr val="F59535"/>
                </a:solidFill>
                <a:effectLst>
                  <a:outerShdw blurRad="38100" dist="38100" dir="2700000" algn="tl">
                    <a:srgbClr val="000000">
                      <a:alpha val="43137"/>
                    </a:srgbClr>
                  </a:outerShdw>
                </a:effectLst>
                <a:uLnTx/>
                <a:uFillTx/>
                <a:latin typeface="Calibri"/>
                <a:ea typeface="ＭＳ Ｐゴシック" panose="020B0600070205080204" pitchFamily="50" charset="-128"/>
                <a:cs typeface="+mn-cs"/>
              </a:rPr>
              <a:t>100% &amp;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3200" b="0" i="0" u="none" strike="noStrike" kern="1200" cap="none" spc="-300" normalizeH="0" baseline="0" noProof="0" dirty="0">
              <a:ln>
                <a:noFill/>
              </a:ln>
              <a:solidFill>
                <a:prstClr val="black"/>
              </a:solidFill>
              <a:effectLst/>
              <a:uLnTx/>
              <a:uFillTx/>
              <a:latin typeface="Arial" panose="020B0604020202020204" pitchFamily="34" charset="0"/>
              <a:ea typeface="HGPｺﾞｼｯｸE" panose="020B0900000000000000" pitchFamily="50" charset="-128"/>
              <a:cs typeface="Arial" panose="020B0604020202020204" pitchFamily="34" charset="0"/>
            </a:endParaRPr>
          </a:p>
        </p:txBody>
      </p:sp>
      <p:sp>
        <p:nvSpPr>
          <p:cNvPr id="10" name="TextBox 9"/>
          <p:cNvSpPr txBox="1"/>
          <p:nvPr/>
        </p:nvSpPr>
        <p:spPr>
          <a:xfrm>
            <a:off x="8762111" y="2925703"/>
            <a:ext cx="44728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4000" b="0" i="0" u="none" strike="noStrike" kern="1200" cap="none" spc="0" normalizeH="0" baseline="0" noProof="0" dirty="0">
                <a:ln>
                  <a:noFill/>
                </a:ln>
                <a:solidFill>
                  <a:prstClr val="black"/>
                </a:solidFill>
                <a:effectLst/>
                <a:uLnTx/>
                <a:uFillTx/>
                <a:latin typeface="Arial" panose="020B0604020202020204" pitchFamily="34" charset="0"/>
                <a:ea typeface="HGPｺﾞｼｯｸE" panose="020B0900000000000000" pitchFamily="50" charset="-128"/>
                <a:cs typeface="Arial" panose="020B0604020202020204" pitchFamily="34" charset="0"/>
              </a:rPr>
              <a:t>=</a:t>
            </a:r>
          </a:p>
        </p:txBody>
      </p:sp>
      <p:pic>
        <p:nvPicPr>
          <p:cNvPr id="12" name="図 44">
            <a:extLst>
              <a:ext uri="{FF2B5EF4-FFF2-40B4-BE49-F238E27FC236}">
                <a16:creationId xmlns:a16="http://schemas.microsoft.com/office/drawing/2014/main" id="{9DAEAF56-5ECE-4CB7-B847-A7B0CC3DDB61}"/>
              </a:ext>
            </a:extLst>
          </p:cNvPr>
          <p:cNvPicPr>
            <a:picLocks noChangeAspect="1"/>
          </p:cNvPicPr>
          <p:nvPr/>
        </p:nvPicPr>
        <p:blipFill>
          <a:blip r:embed="rId3" cstate="email">
            <a:extLst>
              <a:ext uri="{BEBA8EAE-BF5A-486C-A8C5-ECC9F3942E4B}">
                <a14:imgProps xmlns:a14="http://schemas.microsoft.com/office/drawing/2010/main">
                  <a14:imgLayer r:embed="rId4">
                    <a14:imgEffect>
                      <a14:backgroundRemoval t="9574" b="89894" l="3784" r="89730"/>
                    </a14:imgEffect>
                  </a14:imgLayer>
                </a14:imgProps>
              </a:ext>
              <a:ext uri="{28A0092B-C50C-407E-A947-70E740481C1C}">
                <a14:useLocalDpi xmlns:a14="http://schemas.microsoft.com/office/drawing/2010/main"/>
              </a:ext>
            </a:extLst>
          </a:blip>
          <a:stretch>
            <a:fillRect/>
          </a:stretch>
        </p:blipFill>
        <p:spPr>
          <a:xfrm>
            <a:off x="9340385" y="3284985"/>
            <a:ext cx="792665" cy="805519"/>
          </a:xfrm>
          <a:prstGeom prst="rect">
            <a:avLst/>
          </a:prstGeom>
        </p:spPr>
      </p:pic>
      <p:pic>
        <p:nvPicPr>
          <p:cNvPr id="13" name="図 44">
            <a:extLst>
              <a:ext uri="{FF2B5EF4-FFF2-40B4-BE49-F238E27FC236}">
                <a16:creationId xmlns:a16="http://schemas.microsoft.com/office/drawing/2014/main" id="{9DAEAF56-5ECE-4CB7-B847-A7B0CC3DDB61}"/>
              </a:ext>
            </a:extLst>
          </p:cNvPr>
          <p:cNvPicPr>
            <a:picLocks noChangeAspect="1"/>
          </p:cNvPicPr>
          <p:nvPr/>
        </p:nvPicPr>
        <p:blipFill>
          <a:blip r:embed="rId3" cstate="email">
            <a:extLst>
              <a:ext uri="{BEBA8EAE-BF5A-486C-A8C5-ECC9F3942E4B}">
                <a14:imgProps xmlns:a14="http://schemas.microsoft.com/office/drawing/2010/main">
                  <a14:imgLayer r:embed="rId4">
                    <a14:imgEffect>
                      <a14:backgroundRemoval t="9574" b="89894" l="3784" r="89730"/>
                    </a14:imgEffect>
                  </a14:imgLayer>
                </a14:imgProps>
              </a:ext>
              <a:ext uri="{28A0092B-C50C-407E-A947-70E740481C1C}">
                <a14:useLocalDpi xmlns:a14="http://schemas.microsoft.com/office/drawing/2010/main"/>
              </a:ext>
            </a:extLst>
          </a:blip>
          <a:stretch>
            <a:fillRect/>
          </a:stretch>
        </p:blipFill>
        <p:spPr>
          <a:xfrm>
            <a:off x="9758528" y="3308249"/>
            <a:ext cx="792665" cy="805519"/>
          </a:xfrm>
          <a:prstGeom prst="rect">
            <a:avLst/>
          </a:prstGeom>
        </p:spPr>
      </p:pic>
      <p:pic>
        <p:nvPicPr>
          <p:cNvPr id="14" name="図 44">
            <a:extLst>
              <a:ext uri="{FF2B5EF4-FFF2-40B4-BE49-F238E27FC236}">
                <a16:creationId xmlns:a16="http://schemas.microsoft.com/office/drawing/2014/main" id="{9DAEAF56-5ECE-4CB7-B847-A7B0CC3DDB61}"/>
              </a:ext>
            </a:extLst>
          </p:cNvPr>
          <p:cNvPicPr>
            <a:picLocks noChangeAspect="1"/>
          </p:cNvPicPr>
          <p:nvPr/>
        </p:nvPicPr>
        <p:blipFill>
          <a:blip r:embed="rId3" cstate="email">
            <a:extLst>
              <a:ext uri="{BEBA8EAE-BF5A-486C-A8C5-ECC9F3942E4B}">
                <a14:imgProps xmlns:a14="http://schemas.microsoft.com/office/drawing/2010/main">
                  <a14:imgLayer r:embed="rId4">
                    <a14:imgEffect>
                      <a14:backgroundRemoval t="9574" b="89894" l="3784" r="89730"/>
                    </a14:imgEffect>
                  </a14:imgLayer>
                </a14:imgProps>
              </a:ext>
              <a:ext uri="{28A0092B-C50C-407E-A947-70E740481C1C}">
                <a14:useLocalDpi xmlns:a14="http://schemas.microsoft.com/office/drawing/2010/main"/>
              </a:ext>
            </a:extLst>
          </a:blip>
          <a:stretch>
            <a:fillRect/>
          </a:stretch>
        </p:blipFill>
        <p:spPr>
          <a:xfrm>
            <a:off x="10222434" y="3331513"/>
            <a:ext cx="792665" cy="805519"/>
          </a:xfrm>
          <a:prstGeom prst="rect">
            <a:avLst/>
          </a:prstGeom>
        </p:spPr>
      </p:pic>
      <p:sp>
        <p:nvSpPr>
          <p:cNvPr id="4" name="TextBox 3"/>
          <p:cNvSpPr txBox="1"/>
          <p:nvPr/>
        </p:nvSpPr>
        <p:spPr>
          <a:xfrm>
            <a:off x="1849160" y="1161307"/>
            <a:ext cx="934056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2400" b="0" i="0" u="none" strike="noStrike" kern="1200" cap="none" spc="300" normalizeH="0" baseline="0" noProof="0" dirty="0">
                <a:ln>
                  <a:noFill/>
                </a:ln>
                <a:solidFill>
                  <a:prstClr val="black"/>
                </a:solidFill>
                <a:effectLst/>
                <a:uLnTx/>
                <a:uFillTx/>
                <a:latin typeface="Calibri"/>
                <a:ea typeface="+mn-ea"/>
                <a:cs typeface="+mn-cs"/>
              </a:rPr>
              <a:t>How Efficiently the Dealership is recovering its cost ?</a:t>
            </a:r>
          </a:p>
        </p:txBody>
      </p:sp>
    </p:spTree>
    <p:extLst>
      <p:ext uri="{BB962C8B-B14F-4D97-AF65-F5344CB8AC3E}">
        <p14:creationId xmlns:p14="http://schemas.microsoft.com/office/powerpoint/2010/main" val="40593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par>
                                <p:cTn id="8" presetID="1"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1">
            <a:extLst>
              <a:ext uri="{FF2B5EF4-FFF2-40B4-BE49-F238E27FC236}">
                <a16:creationId xmlns:a16="http://schemas.microsoft.com/office/drawing/2014/main" id="{6B5CF8F9-AE0E-478D-9EC4-4073D8AC526E}"/>
              </a:ext>
            </a:extLst>
          </p:cNvPr>
          <p:cNvSpPr/>
          <p:nvPr/>
        </p:nvSpPr>
        <p:spPr>
          <a:xfrm>
            <a:off x="1631511" y="188641"/>
            <a:ext cx="2993475" cy="461665"/>
          </a:xfrm>
          <a:custGeom>
            <a:avLst/>
            <a:gdLst>
              <a:gd name="connsiteX0" fmla="*/ 0 w 1872208"/>
              <a:gd name="connsiteY0" fmla="*/ 0 h 648072"/>
              <a:gd name="connsiteX1" fmla="*/ 1872208 w 1872208"/>
              <a:gd name="connsiteY1" fmla="*/ 0 h 648072"/>
              <a:gd name="connsiteX2" fmla="*/ 1872208 w 1872208"/>
              <a:gd name="connsiteY2" fmla="*/ 648072 h 648072"/>
              <a:gd name="connsiteX3" fmla="*/ 0 w 1872208"/>
              <a:gd name="connsiteY3" fmla="*/ 648072 h 648072"/>
              <a:gd name="connsiteX4" fmla="*/ 0 w 1872208"/>
              <a:gd name="connsiteY4" fmla="*/ 0 h 648072"/>
              <a:gd name="connsiteX0" fmla="*/ 1872208 w 1963648"/>
              <a:gd name="connsiteY0" fmla="*/ 648072 h 739512"/>
              <a:gd name="connsiteX1" fmla="*/ 0 w 1963648"/>
              <a:gd name="connsiteY1" fmla="*/ 648072 h 739512"/>
              <a:gd name="connsiteX2" fmla="*/ 0 w 1963648"/>
              <a:gd name="connsiteY2" fmla="*/ 0 h 739512"/>
              <a:gd name="connsiteX3" fmla="*/ 1872208 w 1963648"/>
              <a:gd name="connsiteY3" fmla="*/ 0 h 739512"/>
              <a:gd name="connsiteX4" fmla="*/ 1963648 w 1963648"/>
              <a:gd name="connsiteY4" fmla="*/ 739512 h 739512"/>
              <a:gd name="connsiteX0" fmla="*/ 1872208 w 1872208"/>
              <a:gd name="connsiteY0" fmla="*/ 648072 h 648072"/>
              <a:gd name="connsiteX1" fmla="*/ 0 w 1872208"/>
              <a:gd name="connsiteY1" fmla="*/ 648072 h 648072"/>
              <a:gd name="connsiteX2" fmla="*/ 0 w 1872208"/>
              <a:gd name="connsiteY2" fmla="*/ 0 h 648072"/>
              <a:gd name="connsiteX3" fmla="*/ 1872208 w 1872208"/>
              <a:gd name="connsiteY3" fmla="*/ 0 h 648072"/>
            </a:gdLst>
            <a:ahLst/>
            <a:cxnLst>
              <a:cxn ang="0">
                <a:pos x="connsiteX0" y="connsiteY0"/>
              </a:cxn>
              <a:cxn ang="0">
                <a:pos x="connsiteX1" y="connsiteY1"/>
              </a:cxn>
              <a:cxn ang="0">
                <a:pos x="connsiteX2" y="connsiteY2"/>
              </a:cxn>
              <a:cxn ang="0">
                <a:pos x="connsiteX3" y="connsiteY3"/>
              </a:cxn>
            </a:cxnLst>
            <a:rect l="l" t="t" r="r" b="b"/>
            <a:pathLst>
              <a:path w="1872208" h="648072">
                <a:moveTo>
                  <a:pt x="1872208" y="648072"/>
                </a:moveTo>
                <a:lnTo>
                  <a:pt x="0" y="648072"/>
                </a:lnTo>
                <a:lnTo>
                  <a:pt x="0" y="0"/>
                </a:lnTo>
                <a:lnTo>
                  <a:pt x="1872208" y="0"/>
                </a:lnTo>
              </a:path>
            </a:pathLst>
          </a:custGeom>
          <a:noFill/>
          <a:ln w="25400" cap="flat" cmpd="sng" algn="ctr">
            <a:noFill/>
            <a:prstDash val="solid"/>
            <a:miter lim="800000"/>
            <a:headEnd type="none" w="med" len="med"/>
            <a:tailEnd type="none" w="med" len="med"/>
          </a:ln>
          <a:effectLst/>
        </p:spPr>
        <p:txBody>
          <a:bodyPr wrap="none" lIns="108000" rIns="1800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Ultimate goal of BIT</a:t>
            </a:r>
            <a:endParaRPr kumimoji="1" lang="ja-JP" altLang="en-US"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5" name="タイトル 1"/>
          <p:cNvSpPr txBox="1">
            <a:spLocks/>
          </p:cNvSpPr>
          <p:nvPr/>
        </p:nvSpPr>
        <p:spPr>
          <a:xfrm>
            <a:off x="1847528" y="692696"/>
            <a:ext cx="8640960" cy="2808312"/>
          </a:xfrm>
          <a:prstGeom prst="rect">
            <a:avLst/>
          </a:prstGeom>
        </p:spPr>
        <p:txBody>
          <a:bodyPr>
            <a:normAutofit/>
          </a:bodyPr>
          <a:lstStyle>
            <a:lvl1pPr algn="ctr" defTabSz="914400" rtl="0" eaLnBrk="1" latinLnBrk="0" hangingPunct="1">
              <a:spcBef>
                <a:spcPct val="0"/>
              </a:spcBef>
              <a:buNone/>
              <a:defRPr kumimoji="1" sz="4400" kern="1200">
                <a:solidFill>
                  <a:schemeClr val="tx1"/>
                </a:solidFill>
                <a:latin typeface="Arial" panose="020B0604020202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1. </a:t>
            </a:r>
            <a:r>
              <a:rPr kumimoji="1" lang="en-US" altLang="ja-JP" sz="2400" b="0" i="0" u="none" strike="noStrike" kern="1200" cap="none" spc="0" normalizeH="0" baseline="0" noProof="0" dirty="0">
                <a:ln>
                  <a:noFill/>
                </a:ln>
                <a:solidFill>
                  <a:srgbClr val="FF0000"/>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To REALIZE A WORLD </a:t>
            </a: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that all personnel from</a:t>
            </a:r>
            <a:b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b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staff level to management, at our sales and</a:t>
            </a:r>
            <a:b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b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service outlets, share strong </a:t>
            </a:r>
            <a:r>
              <a:rPr kumimoji="1" lang="en-US" altLang="ja-JP" sz="2400" b="0" i="0" u="none" strike="noStrike" kern="1200" cap="none" spc="0" normalizeH="0" baseline="0" noProof="0" dirty="0">
                <a:ln>
                  <a:noFill/>
                </a:ln>
                <a:solidFill>
                  <a:srgbClr val="FF0000"/>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KAIZEN MINDS</a:t>
            </a: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a:r>
            <a:b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b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and are able to conduct Kaizen activities</a:t>
            </a:r>
            <a:b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b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a:t>
            </a:r>
            <a:r>
              <a:rPr kumimoji="1" lang="en-US" altLang="ja-JP" sz="2400" b="0" i="0" u="none" strike="noStrike" kern="1200" cap="none" spc="0" normalizeH="0" baseline="0" noProof="0" dirty="0">
                <a:ln>
                  <a:noFill/>
                </a:ln>
                <a:solidFill>
                  <a:srgbClr val="FF0000"/>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AUTONOMOUSLY</a:t>
            </a: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a:t>
            </a:r>
            <a:endParaRPr kumimoji="1" lang="ja-JP" altLang="en-US"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endParaRPr>
          </a:p>
        </p:txBody>
      </p:sp>
      <p:grpSp>
        <p:nvGrpSpPr>
          <p:cNvPr id="2" name="グループ化 1"/>
          <p:cNvGrpSpPr/>
          <p:nvPr/>
        </p:nvGrpSpPr>
        <p:grpSpPr>
          <a:xfrm>
            <a:off x="1631510" y="2566374"/>
            <a:ext cx="4608509" cy="3310899"/>
            <a:chOff x="396019" y="1144612"/>
            <a:chExt cx="4103583" cy="3011531"/>
          </a:xfrm>
        </p:grpSpPr>
        <p:sp>
          <p:nvSpPr>
            <p:cNvPr id="6" name="TextBox 22">
              <a:extLst>
                <a:ext uri="{FF2B5EF4-FFF2-40B4-BE49-F238E27FC236}">
                  <a16:creationId xmlns:a16="http://schemas.microsoft.com/office/drawing/2014/main" id="{BEE14BA2-D492-864D-90E1-B5D3E9E9156D}"/>
                </a:ext>
              </a:extLst>
            </p:cNvPr>
            <p:cNvSpPr txBox="1"/>
            <p:nvPr/>
          </p:nvSpPr>
          <p:spPr>
            <a:xfrm>
              <a:off x="2401255" y="1341103"/>
              <a:ext cx="2098346" cy="587890"/>
            </a:xfrm>
            <a:prstGeom prst="rect">
              <a:avLst/>
            </a:prstGeom>
            <a:noFill/>
          </p:spPr>
          <p:txBody>
            <a:bodyPr wrap="square" rtlCol="0">
              <a:spAutoFit/>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1" lang="en-US" sz="1800" b="0" i="0" u="none" strike="noStrike" kern="1200" cap="none" spc="0" normalizeH="0" baseline="0" noProof="0" dirty="0">
                  <a:ln>
                    <a:noFill/>
                  </a:ln>
                  <a:solidFill>
                    <a:srgbClr val="FF0000"/>
                  </a:solidFill>
                  <a:effectLst/>
                  <a:uLnTx/>
                  <a:uFillTx/>
                  <a:latin typeface="Arial Black" panose="020B0A04020102020204" pitchFamily="34" charset="0"/>
                  <a:ea typeface="Arial Unicode MS" panose="020B0604020202020204" pitchFamily="50" charset="-128"/>
                  <a:cs typeface="Arial Unicode MS" panose="020B0604020202020204" pitchFamily="50" charset="-128"/>
                </a:rPr>
                <a:t>EMPLOYEE ENGAGEMENT</a:t>
              </a:r>
            </a:p>
          </p:txBody>
        </p:sp>
        <p:grpSp>
          <p:nvGrpSpPr>
            <p:cNvPr id="7" name="Group 23">
              <a:extLst>
                <a:ext uri="{FF2B5EF4-FFF2-40B4-BE49-F238E27FC236}">
                  <a16:creationId xmlns:a16="http://schemas.microsoft.com/office/drawing/2014/main" id="{09CAC4C7-4FC0-2C4A-B06E-A4DD255A390C}"/>
                </a:ext>
              </a:extLst>
            </p:cNvPr>
            <p:cNvGrpSpPr/>
            <p:nvPr/>
          </p:nvGrpSpPr>
          <p:grpSpPr>
            <a:xfrm rot="3896779">
              <a:off x="1057185" y="1621591"/>
              <a:ext cx="2017336" cy="2097023"/>
              <a:chOff x="3978009" y="2701120"/>
              <a:chExt cx="2017336" cy="2097023"/>
            </a:xfrm>
          </p:grpSpPr>
          <p:sp>
            <p:nvSpPr>
              <p:cNvPr id="8" name="Oval 24">
                <a:extLst>
                  <a:ext uri="{FF2B5EF4-FFF2-40B4-BE49-F238E27FC236}">
                    <a16:creationId xmlns:a16="http://schemas.microsoft.com/office/drawing/2014/main" id="{CF2579C9-2F4D-744C-B379-95A57787E6BB}"/>
                  </a:ext>
                </a:extLst>
              </p:cNvPr>
              <p:cNvSpPr/>
              <p:nvPr/>
            </p:nvSpPr>
            <p:spPr>
              <a:xfrm>
                <a:off x="3978009" y="2780807"/>
                <a:ext cx="2017336" cy="2017336"/>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25">
                <a:extLst>
                  <a:ext uri="{FF2B5EF4-FFF2-40B4-BE49-F238E27FC236}">
                    <a16:creationId xmlns:a16="http://schemas.microsoft.com/office/drawing/2014/main" id="{149D1312-C01C-F740-986D-4FD26C0C61F8}"/>
                  </a:ext>
                </a:extLst>
              </p:cNvPr>
              <p:cNvSpPr/>
              <p:nvPr/>
            </p:nvSpPr>
            <p:spPr>
              <a:xfrm>
                <a:off x="4921539" y="2701120"/>
                <a:ext cx="205798" cy="20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26">
                <a:extLst>
                  <a:ext uri="{FF2B5EF4-FFF2-40B4-BE49-F238E27FC236}">
                    <a16:creationId xmlns:a16="http://schemas.microsoft.com/office/drawing/2014/main" id="{613B6062-DD81-0A4B-B113-883E23E1F692}"/>
                  </a:ext>
                </a:extLst>
              </p:cNvPr>
              <p:cNvSpPr/>
              <p:nvPr/>
            </p:nvSpPr>
            <p:spPr>
              <a:xfrm rot="2211383">
                <a:off x="5763969" y="4217910"/>
                <a:ext cx="205798" cy="20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27">
                <a:extLst>
                  <a:ext uri="{FF2B5EF4-FFF2-40B4-BE49-F238E27FC236}">
                    <a16:creationId xmlns:a16="http://schemas.microsoft.com/office/drawing/2014/main" id="{B0AEE4D8-14AD-3744-8848-293CA668A198}"/>
                  </a:ext>
                </a:extLst>
              </p:cNvPr>
              <p:cNvSpPr/>
              <p:nvPr/>
            </p:nvSpPr>
            <p:spPr>
              <a:xfrm rot="19388617" flipH="1">
                <a:off x="4068376" y="4271362"/>
                <a:ext cx="205798" cy="20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Triangle 15">
                <a:extLst>
                  <a:ext uri="{FF2B5EF4-FFF2-40B4-BE49-F238E27FC236}">
                    <a16:creationId xmlns:a16="http://schemas.microsoft.com/office/drawing/2014/main" id="{0E7F9E94-40EA-2F40-93DB-399AE1BE3606}"/>
                  </a:ext>
                </a:extLst>
              </p:cNvPr>
              <p:cNvSpPr/>
              <p:nvPr/>
            </p:nvSpPr>
            <p:spPr>
              <a:xfrm rot="5400000">
                <a:off x="4911120" y="2726242"/>
                <a:ext cx="142291" cy="122665"/>
              </a:xfrm>
              <a:prstGeom prst="triangle">
                <a:avLst/>
              </a:prstGeom>
              <a:solidFill>
                <a:srgbClr val="355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riangle 51">
                <a:extLst>
                  <a:ext uri="{FF2B5EF4-FFF2-40B4-BE49-F238E27FC236}">
                    <a16:creationId xmlns:a16="http://schemas.microsoft.com/office/drawing/2014/main" id="{D0A70E59-EA4A-CB4A-B3E6-A715F7BB1A4D}"/>
                  </a:ext>
                </a:extLst>
              </p:cNvPr>
              <p:cNvSpPr/>
              <p:nvPr/>
            </p:nvSpPr>
            <p:spPr>
              <a:xfrm rot="12600000">
                <a:off x="5822492" y="4174677"/>
                <a:ext cx="142291" cy="122665"/>
              </a:xfrm>
              <a:prstGeom prst="triangle">
                <a:avLst/>
              </a:prstGeom>
              <a:solidFill>
                <a:srgbClr val="355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riangle 53">
                <a:extLst>
                  <a:ext uri="{FF2B5EF4-FFF2-40B4-BE49-F238E27FC236}">
                    <a16:creationId xmlns:a16="http://schemas.microsoft.com/office/drawing/2014/main" id="{AF9802C4-0A2B-3740-9451-3D467A8132C0}"/>
                  </a:ext>
                </a:extLst>
              </p:cNvPr>
              <p:cNvSpPr/>
              <p:nvPr/>
            </p:nvSpPr>
            <p:spPr>
              <a:xfrm rot="8721383" flipV="1">
                <a:off x="4136662" y="4355358"/>
                <a:ext cx="142291" cy="122665"/>
              </a:xfrm>
              <a:prstGeom prst="triangle">
                <a:avLst/>
              </a:prstGeom>
              <a:solidFill>
                <a:srgbClr val="355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15" name="Picture 34">
              <a:extLst>
                <a:ext uri="{FF2B5EF4-FFF2-40B4-BE49-F238E27FC236}">
                  <a16:creationId xmlns:a16="http://schemas.microsoft.com/office/drawing/2014/main" id="{5005F7FE-A2A5-AE47-A704-030AEA357BA2}"/>
                </a:ext>
              </a:extLst>
            </p:cNvPr>
            <p:cNvPicPr>
              <a:picLocks noChangeAspect="1"/>
            </p:cNvPicPr>
            <p:nvPr/>
          </p:nvPicPr>
          <p:blipFill>
            <a:blip r:embed="rId3">
              <a:duotone>
                <a:schemeClr val="accent2">
                  <a:shade val="45000"/>
                  <a:satMod val="135000"/>
                </a:schemeClr>
                <a:prstClr val="white"/>
              </a:duotone>
            </a:blip>
            <a:stretch>
              <a:fillRect/>
            </a:stretch>
          </p:blipFill>
          <p:spPr>
            <a:xfrm>
              <a:off x="1371205" y="1144612"/>
              <a:ext cx="1204842" cy="1042957"/>
            </a:xfrm>
            <a:prstGeom prst="rect">
              <a:avLst/>
            </a:prstGeom>
          </p:spPr>
        </p:pic>
        <p:sp>
          <p:nvSpPr>
            <p:cNvPr id="16" name="TextBox 40">
              <a:extLst>
                <a:ext uri="{FF2B5EF4-FFF2-40B4-BE49-F238E27FC236}">
                  <a16:creationId xmlns:a16="http://schemas.microsoft.com/office/drawing/2014/main" id="{BFE2439F-BAF9-D941-BB22-9DBC409B83E3}"/>
                </a:ext>
              </a:extLst>
            </p:cNvPr>
            <p:cNvSpPr txBox="1"/>
            <p:nvPr/>
          </p:nvSpPr>
          <p:spPr>
            <a:xfrm>
              <a:off x="396019" y="3718543"/>
              <a:ext cx="1663716" cy="307942"/>
            </a:xfrm>
            <a:prstGeom prst="rect">
              <a:avLst/>
            </a:prstGeom>
            <a:noFill/>
          </p:spPr>
          <p:txBody>
            <a:bodyPr wrap="square" rtlCol="0">
              <a:spAutoFit/>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1"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PROFIT</a:t>
              </a:r>
            </a:p>
          </p:txBody>
        </p:sp>
        <p:sp>
          <p:nvSpPr>
            <p:cNvPr id="17" name="TextBox 41">
              <a:extLst>
                <a:ext uri="{FF2B5EF4-FFF2-40B4-BE49-F238E27FC236}">
                  <a16:creationId xmlns:a16="http://schemas.microsoft.com/office/drawing/2014/main" id="{36821149-6BA5-B84C-94B1-904736FC3F09}"/>
                </a:ext>
              </a:extLst>
            </p:cNvPr>
            <p:cNvSpPr txBox="1"/>
            <p:nvPr/>
          </p:nvSpPr>
          <p:spPr>
            <a:xfrm>
              <a:off x="2856675" y="3624243"/>
              <a:ext cx="1642927" cy="531900"/>
            </a:xfrm>
            <a:prstGeom prst="rect">
              <a:avLst/>
            </a:prstGeom>
            <a:noFill/>
          </p:spPr>
          <p:txBody>
            <a:bodyPr wrap="square" rtlCol="0">
              <a:spAutoFit/>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1" lang="en-US" sz="16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CUSTOMER</a:t>
              </a:r>
            </a:p>
            <a:p>
              <a:pPr marL="0" marR="0" lvl="0" indent="0" algn="l" defTabSz="914333" rtl="0" eaLnBrk="1" fontAlgn="auto" latinLnBrk="0" hangingPunct="1">
                <a:lnSpc>
                  <a:spcPct val="100000"/>
                </a:lnSpc>
                <a:spcBef>
                  <a:spcPts val="0"/>
                </a:spcBef>
                <a:spcAft>
                  <a:spcPts val="0"/>
                </a:spcAft>
                <a:buClrTx/>
                <a:buSzTx/>
                <a:buFontTx/>
                <a:buNone/>
                <a:tabLst/>
                <a:defRPr/>
              </a:pPr>
              <a:r>
                <a:rPr kumimoji="1" lang="en-US" sz="16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DELIGHT</a:t>
              </a:r>
            </a:p>
          </p:txBody>
        </p:sp>
        <p:sp>
          <p:nvSpPr>
            <p:cNvPr id="18" name="Oval 47">
              <a:extLst>
                <a:ext uri="{FF2B5EF4-FFF2-40B4-BE49-F238E27FC236}">
                  <a16:creationId xmlns:a16="http://schemas.microsoft.com/office/drawing/2014/main" id="{92616A26-1DCE-DF4D-885A-A7CAE9581E1D}"/>
                </a:ext>
              </a:extLst>
            </p:cNvPr>
            <p:cNvSpPr/>
            <p:nvPr/>
          </p:nvSpPr>
          <p:spPr>
            <a:xfrm>
              <a:off x="2560740" y="2876577"/>
              <a:ext cx="719957" cy="719957"/>
            </a:xfrm>
            <a:prstGeom prst="ellipse">
              <a:avLst/>
            </a:prstGeom>
            <a:noFill/>
            <a:ln>
              <a:solidFill>
                <a:srgbClr val="853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48">
              <a:extLst>
                <a:ext uri="{FF2B5EF4-FFF2-40B4-BE49-F238E27FC236}">
                  <a16:creationId xmlns:a16="http://schemas.microsoft.com/office/drawing/2014/main" id="{D28D39EA-5161-9D45-AA69-EE18F538529D}"/>
                </a:ext>
              </a:extLst>
            </p:cNvPr>
            <p:cNvSpPr/>
            <p:nvPr/>
          </p:nvSpPr>
          <p:spPr>
            <a:xfrm>
              <a:off x="833784" y="2918155"/>
              <a:ext cx="719957" cy="719957"/>
            </a:xfrm>
            <a:prstGeom prst="ellipse">
              <a:avLst/>
            </a:prstGeom>
            <a:noFill/>
            <a:ln>
              <a:solidFill>
                <a:srgbClr val="853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660" y="8253536"/>
            <a:ext cx="3419475" cy="2867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Heart 18">
            <a:extLst>
              <a:ext uri="{FF2B5EF4-FFF2-40B4-BE49-F238E27FC236}">
                <a16:creationId xmlns:a16="http://schemas.microsoft.com/office/drawing/2014/main" id="{12F40E49-9E6B-3E4B-8E07-57B8FE80E8CC}"/>
              </a:ext>
            </a:extLst>
          </p:cNvPr>
          <p:cNvSpPr/>
          <p:nvPr/>
        </p:nvSpPr>
        <p:spPr>
          <a:xfrm>
            <a:off x="4255009" y="4708836"/>
            <a:ext cx="400828" cy="376349"/>
          </a:xfrm>
          <a:prstGeom prst="heart">
            <a:avLst/>
          </a:prstGeom>
          <a:noFill/>
          <a:ln>
            <a:solidFill>
              <a:srgbClr val="853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2" name="Group 35">
            <a:extLst>
              <a:ext uri="{FF2B5EF4-FFF2-40B4-BE49-F238E27FC236}">
                <a16:creationId xmlns:a16="http://schemas.microsoft.com/office/drawing/2014/main" id="{1FBBC9A9-B572-BC48-B1B3-B2811E056B77}"/>
              </a:ext>
            </a:extLst>
          </p:cNvPr>
          <p:cNvGrpSpPr/>
          <p:nvPr/>
        </p:nvGrpSpPr>
        <p:grpSpPr>
          <a:xfrm>
            <a:off x="2279576" y="4684756"/>
            <a:ext cx="422214" cy="472437"/>
            <a:chOff x="3537324" y="4856512"/>
            <a:chExt cx="505588" cy="565728"/>
          </a:xfrm>
        </p:grpSpPr>
        <p:grpSp>
          <p:nvGrpSpPr>
            <p:cNvPr id="23" name="Group 36">
              <a:extLst>
                <a:ext uri="{FF2B5EF4-FFF2-40B4-BE49-F238E27FC236}">
                  <a16:creationId xmlns:a16="http://schemas.microsoft.com/office/drawing/2014/main" id="{08B322BB-43C2-A642-8A78-7C816B674E7A}"/>
                </a:ext>
              </a:extLst>
            </p:cNvPr>
            <p:cNvGrpSpPr/>
            <p:nvPr/>
          </p:nvGrpSpPr>
          <p:grpSpPr>
            <a:xfrm>
              <a:off x="3537324" y="4903237"/>
              <a:ext cx="505588" cy="519003"/>
              <a:chOff x="3666547" y="1674479"/>
              <a:chExt cx="670560" cy="670560"/>
            </a:xfrm>
            <a:solidFill>
              <a:schemeClr val="bg1">
                <a:lumMod val="50000"/>
              </a:schemeClr>
            </a:solidFill>
          </p:grpSpPr>
          <p:sp>
            <p:nvSpPr>
              <p:cNvPr id="25" name="Up Arrow 38">
                <a:extLst>
                  <a:ext uri="{FF2B5EF4-FFF2-40B4-BE49-F238E27FC236}">
                    <a16:creationId xmlns:a16="http://schemas.microsoft.com/office/drawing/2014/main" id="{45BBC304-A91F-AC42-A4DE-24855CD364C4}"/>
                  </a:ext>
                </a:extLst>
              </p:cNvPr>
              <p:cNvSpPr/>
              <p:nvPr/>
            </p:nvSpPr>
            <p:spPr>
              <a:xfrm rot="2996047">
                <a:off x="3854084" y="1796433"/>
                <a:ext cx="339473" cy="447009"/>
              </a:xfrm>
              <a:prstGeom prst="upArrow">
                <a:avLst/>
              </a:prstGeom>
              <a:solidFill>
                <a:srgbClr val="355470"/>
              </a:solidFill>
              <a:ln w="19050">
                <a:no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L-Shape 39">
                <a:extLst>
                  <a:ext uri="{FF2B5EF4-FFF2-40B4-BE49-F238E27FC236}">
                    <a16:creationId xmlns:a16="http://schemas.microsoft.com/office/drawing/2014/main" id="{E60B73FE-C003-6849-9F10-5C7EFED581A0}"/>
                  </a:ext>
                </a:extLst>
              </p:cNvPr>
              <p:cNvSpPr/>
              <p:nvPr/>
            </p:nvSpPr>
            <p:spPr>
              <a:xfrm>
                <a:off x="3666547" y="1674479"/>
                <a:ext cx="670560" cy="670560"/>
              </a:xfrm>
              <a:prstGeom prst="corner">
                <a:avLst>
                  <a:gd name="adj1" fmla="val 3636"/>
                  <a:gd name="adj2" fmla="val 3636"/>
                </a:avLst>
              </a:prstGeom>
              <a:solidFill>
                <a:srgbClr val="355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4" name="TextBox 37">
              <a:extLst>
                <a:ext uri="{FF2B5EF4-FFF2-40B4-BE49-F238E27FC236}">
                  <a16:creationId xmlns:a16="http://schemas.microsoft.com/office/drawing/2014/main" id="{5D3573FE-519C-9A48-AE55-98E94DF26DCD}"/>
                </a:ext>
              </a:extLst>
            </p:cNvPr>
            <p:cNvSpPr txBox="1"/>
            <p:nvPr/>
          </p:nvSpPr>
          <p:spPr>
            <a:xfrm>
              <a:off x="3991657" y="4856512"/>
              <a:ext cx="45719" cy="479118"/>
            </a:xfrm>
            <a:prstGeom prst="rect">
              <a:avLst/>
            </a:prstGeom>
            <a:noFill/>
          </p:spPr>
          <p:txBody>
            <a:bodyPr wrap="square" rtlCol="0">
              <a:spAutoFit/>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1" lang="en-US" sz="2000" b="0" i="0" u="none" strike="noStrike" kern="1200" cap="none" spc="0" normalizeH="0" baseline="0" noProof="0">
                  <a:ln>
                    <a:noFill/>
                  </a:ln>
                  <a:solidFill>
                    <a:srgbClr val="355470"/>
                  </a:solidFill>
                  <a:effectLst/>
                  <a:uLnTx/>
                  <a:uFillTx/>
                  <a:latin typeface="Calibri"/>
                  <a:ea typeface="+mn-ea"/>
                  <a:cs typeface="+mn-cs"/>
                </a:rPr>
                <a:t>$</a:t>
              </a:r>
            </a:p>
          </p:txBody>
        </p:sp>
      </p:grpSp>
      <p:sp>
        <p:nvSpPr>
          <p:cNvPr id="27" name="TextBox 22">
            <a:extLst>
              <a:ext uri="{FF2B5EF4-FFF2-40B4-BE49-F238E27FC236}">
                <a16:creationId xmlns:a16="http://schemas.microsoft.com/office/drawing/2014/main" id="{BEE14BA2-D492-864D-90E1-B5D3E9E9156D}"/>
              </a:ext>
            </a:extLst>
          </p:cNvPr>
          <p:cNvSpPr txBox="1"/>
          <p:nvPr/>
        </p:nvSpPr>
        <p:spPr>
          <a:xfrm>
            <a:off x="6168008" y="2636912"/>
            <a:ext cx="4392488" cy="707886"/>
          </a:xfrm>
          <a:prstGeom prst="rect">
            <a:avLst/>
          </a:prstGeom>
          <a:noFill/>
        </p:spPr>
        <p:txBody>
          <a:bodyPr wrap="square" rtlCol="0">
            <a:spAutoFit/>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1" lang="en-US" sz="20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Customer Satisfaction</a:t>
            </a:r>
          </a:p>
          <a:p>
            <a:pPr marL="0" marR="0" lvl="0" indent="0" algn="l" defTabSz="914333" rtl="0" eaLnBrk="1" fontAlgn="auto" latinLnBrk="0" hangingPunct="1">
              <a:lnSpc>
                <a:spcPct val="100000"/>
              </a:lnSpc>
              <a:spcBef>
                <a:spcPts val="0"/>
              </a:spcBef>
              <a:spcAft>
                <a:spcPts val="0"/>
              </a:spcAft>
              <a:buClrTx/>
              <a:buSzTx/>
              <a:buFontTx/>
              <a:buNone/>
              <a:tabLst/>
              <a:defRPr/>
            </a:pPr>
            <a:r>
              <a:rPr kumimoji="1" lang="en-US" sz="2000" b="0"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never exceed </a:t>
            </a:r>
            <a:r>
              <a:rPr kumimoji="1" lang="en-US" sz="20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Employee Satisfaction</a:t>
            </a:r>
          </a:p>
        </p:txBody>
      </p:sp>
      <p:pic>
        <p:nvPicPr>
          <p:cNvPr id="29" name="Picture 2" descr="Image result for customer and employee">
            <a:extLst>
              <a:ext uri="{FF2B5EF4-FFF2-40B4-BE49-F238E27FC236}">
                <a16:creationId xmlns:a16="http://schemas.microsoft.com/office/drawing/2014/main" id="{5E69AD57-62B4-4319-A236-0CB0F5B8FA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5577" y="3429000"/>
            <a:ext cx="4120907" cy="2060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03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991544" y="1412776"/>
            <a:ext cx="8640960" cy="1944216"/>
          </a:xfrm>
          <a:prstGeom prst="rect">
            <a:avLst/>
          </a:prstGeom>
        </p:spPr>
        <p:txBody>
          <a:bodyPr>
            <a:normAutofit/>
          </a:bodyPr>
          <a:lstStyle>
            <a:lvl1pPr algn="ctr" defTabSz="914400" rtl="0" eaLnBrk="1" latinLnBrk="0" hangingPunct="1">
              <a:spcBef>
                <a:spcPct val="0"/>
              </a:spcBef>
              <a:buNone/>
              <a:defRPr kumimoji="1" sz="4400" kern="1200">
                <a:solidFill>
                  <a:schemeClr val="tx1"/>
                </a:solidFill>
                <a:latin typeface="Arial" panose="020B0604020202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2. The </a:t>
            </a:r>
            <a:r>
              <a:rPr kumimoji="1" lang="en-US" altLang="ja-JP" sz="2400" b="0" i="0" u="none" strike="noStrike" kern="1200" cap="none" spc="0" normalizeH="0" baseline="0" noProof="0" dirty="0">
                <a:ln>
                  <a:noFill/>
                </a:ln>
                <a:solidFill>
                  <a:srgbClr val="FF0000"/>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SOPs</a:t>
            </a: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will keep on improving and keep on</a:t>
            </a:r>
            <a:b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b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evolving based on the Kaizen activities</a:t>
            </a:r>
            <a:b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b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conducted at each outlet.</a:t>
            </a:r>
            <a:endParaRPr kumimoji="1" lang="ja-JP" altLang="en-US"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6" name="正方形/長方形 1">
            <a:extLst>
              <a:ext uri="{FF2B5EF4-FFF2-40B4-BE49-F238E27FC236}">
                <a16:creationId xmlns:a16="http://schemas.microsoft.com/office/drawing/2014/main" id="{6B5CF8F9-AE0E-478D-9EC4-4073D8AC526E}"/>
              </a:ext>
            </a:extLst>
          </p:cNvPr>
          <p:cNvSpPr/>
          <p:nvPr/>
        </p:nvSpPr>
        <p:spPr>
          <a:xfrm>
            <a:off x="1631511" y="692700"/>
            <a:ext cx="2993475" cy="461665"/>
          </a:xfrm>
          <a:custGeom>
            <a:avLst/>
            <a:gdLst>
              <a:gd name="connsiteX0" fmla="*/ 0 w 1872208"/>
              <a:gd name="connsiteY0" fmla="*/ 0 h 648072"/>
              <a:gd name="connsiteX1" fmla="*/ 1872208 w 1872208"/>
              <a:gd name="connsiteY1" fmla="*/ 0 h 648072"/>
              <a:gd name="connsiteX2" fmla="*/ 1872208 w 1872208"/>
              <a:gd name="connsiteY2" fmla="*/ 648072 h 648072"/>
              <a:gd name="connsiteX3" fmla="*/ 0 w 1872208"/>
              <a:gd name="connsiteY3" fmla="*/ 648072 h 648072"/>
              <a:gd name="connsiteX4" fmla="*/ 0 w 1872208"/>
              <a:gd name="connsiteY4" fmla="*/ 0 h 648072"/>
              <a:gd name="connsiteX0" fmla="*/ 1872208 w 1963648"/>
              <a:gd name="connsiteY0" fmla="*/ 648072 h 739512"/>
              <a:gd name="connsiteX1" fmla="*/ 0 w 1963648"/>
              <a:gd name="connsiteY1" fmla="*/ 648072 h 739512"/>
              <a:gd name="connsiteX2" fmla="*/ 0 w 1963648"/>
              <a:gd name="connsiteY2" fmla="*/ 0 h 739512"/>
              <a:gd name="connsiteX3" fmla="*/ 1872208 w 1963648"/>
              <a:gd name="connsiteY3" fmla="*/ 0 h 739512"/>
              <a:gd name="connsiteX4" fmla="*/ 1963648 w 1963648"/>
              <a:gd name="connsiteY4" fmla="*/ 739512 h 739512"/>
              <a:gd name="connsiteX0" fmla="*/ 1872208 w 1872208"/>
              <a:gd name="connsiteY0" fmla="*/ 648072 h 648072"/>
              <a:gd name="connsiteX1" fmla="*/ 0 w 1872208"/>
              <a:gd name="connsiteY1" fmla="*/ 648072 h 648072"/>
              <a:gd name="connsiteX2" fmla="*/ 0 w 1872208"/>
              <a:gd name="connsiteY2" fmla="*/ 0 h 648072"/>
              <a:gd name="connsiteX3" fmla="*/ 1872208 w 1872208"/>
              <a:gd name="connsiteY3" fmla="*/ 0 h 648072"/>
            </a:gdLst>
            <a:ahLst/>
            <a:cxnLst>
              <a:cxn ang="0">
                <a:pos x="connsiteX0" y="connsiteY0"/>
              </a:cxn>
              <a:cxn ang="0">
                <a:pos x="connsiteX1" y="connsiteY1"/>
              </a:cxn>
              <a:cxn ang="0">
                <a:pos x="connsiteX2" y="connsiteY2"/>
              </a:cxn>
              <a:cxn ang="0">
                <a:pos x="connsiteX3" y="connsiteY3"/>
              </a:cxn>
            </a:cxnLst>
            <a:rect l="l" t="t" r="r" b="b"/>
            <a:pathLst>
              <a:path w="1872208" h="648072">
                <a:moveTo>
                  <a:pt x="1872208" y="648072"/>
                </a:moveTo>
                <a:lnTo>
                  <a:pt x="0" y="648072"/>
                </a:lnTo>
                <a:lnTo>
                  <a:pt x="0" y="0"/>
                </a:lnTo>
                <a:lnTo>
                  <a:pt x="1872208" y="0"/>
                </a:lnTo>
              </a:path>
            </a:pathLst>
          </a:custGeom>
          <a:noFill/>
          <a:ln w="25400" cap="flat" cmpd="sng" algn="ctr">
            <a:noFill/>
            <a:prstDash val="solid"/>
            <a:miter lim="800000"/>
            <a:headEnd type="none" w="med" len="med"/>
            <a:tailEnd type="none" w="med" len="med"/>
          </a:ln>
          <a:effectLst/>
        </p:spPr>
        <p:txBody>
          <a:bodyPr wrap="none" lIns="108000" rIns="1800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Ultimate goal of BIT</a:t>
            </a:r>
            <a:endParaRPr kumimoji="1" lang="ja-JP" altLang="en-US"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7" name="TextBox 22">
            <a:extLst>
              <a:ext uri="{FF2B5EF4-FFF2-40B4-BE49-F238E27FC236}">
                <a16:creationId xmlns:a16="http://schemas.microsoft.com/office/drawing/2014/main" id="{BEE14BA2-D492-864D-90E1-B5D3E9E9156D}"/>
              </a:ext>
            </a:extLst>
          </p:cNvPr>
          <p:cNvSpPr txBox="1"/>
          <p:nvPr/>
        </p:nvSpPr>
        <p:spPr>
          <a:xfrm>
            <a:off x="6312024" y="2564904"/>
            <a:ext cx="4392488" cy="707886"/>
          </a:xfrm>
          <a:prstGeom prst="rect">
            <a:avLst/>
          </a:prstGeom>
          <a:noFill/>
        </p:spPr>
        <p:txBody>
          <a:bodyPr wrap="square" rtlCol="0">
            <a:spAutoFit/>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1" lang="en-US" sz="20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Listen to </a:t>
            </a:r>
            <a:r>
              <a:rPr kumimoji="1" lang="en-US" sz="2000" b="0"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Customer voice</a:t>
            </a:r>
          </a:p>
          <a:p>
            <a:pPr marL="0" marR="0" lvl="0" indent="0" algn="l" defTabSz="914333" rtl="0" eaLnBrk="1" fontAlgn="auto" latinLnBrk="0" hangingPunct="1">
              <a:lnSpc>
                <a:spcPct val="100000"/>
              </a:lnSpc>
              <a:spcBef>
                <a:spcPts val="0"/>
              </a:spcBef>
              <a:spcAft>
                <a:spcPts val="0"/>
              </a:spcAft>
              <a:buClrTx/>
              <a:buSzTx/>
              <a:buFontTx/>
              <a:buNone/>
              <a:tabLst/>
              <a:defRPr/>
            </a:pPr>
            <a:r>
              <a:rPr kumimoji="1" lang="en-US" sz="20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a:t>
            </a:r>
            <a:r>
              <a:rPr kumimoji="1" lang="ja-JP" altLang="en-US" sz="20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a:t>
            </a:r>
            <a:r>
              <a:rPr kumimoji="1" lang="en-US" altLang="ja-JP" sz="20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Reflect into Actual Operation</a:t>
            </a:r>
            <a:endParaRPr kumimoji="1" lang="en-US" sz="20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8" name="Picture 54">
            <a:extLst>
              <a:ext uri="{FF2B5EF4-FFF2-40B4-BE49-F238E27FC236}">
                <a16:creationId xmlns:a16="http://schemas.microsoft.com/office/drawing/2014/main" id="{909B90A4-69E3-40EB-9AEE-D51394E773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6041" y="3429001"/>
            <a:ext cx="3572677" cy="2232923"/>
          </a:xfrm>
          <a:prstGeom prst="rect">
            <a:avLst/>
          </a:prstGeom>
        </p:spPr>
      </p:pic>
      <p:pic>
        <p:nvPicPr>
          <p:cNvPr id="5122" name="Picture 2" descr="C:\Users\1470427\AppData\Local\Microsoft\Windows\Temporary Internet Files\Content.Outlook\RHLYVJBH\image1 (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364" y="2852936"/>
            <a:ext cx="5064661" cy="2912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30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063693" y="996810"/>
            <a:ext cx="8640960" cy="2520280"/>
          </a:xfrm>
          <a:prstGeom prst="rect">
            <a:avLst/>
          </a:prstGeom>
        </p:spPr>
        <p:txBody>
          <a:bodyPr>
            <a:noAutofit/>
          </a:bodyPr>
          <a:lstStyle>
            <a:lvl1pPr algn="ctr" defTabSz="914400" rtl="0" eaLnBrk="1" latinLnBrk="0" hangingPunct="1">
              <a:spcBef>
                <a:spcPct val="0"/>
              </a:spcBef>
              <a:buNone/>
              <a:defRPr kumimoji="1" sz="4400" kern="1200">
                <a:solidFill>
                  <a:schemeClr val="tx1"/>
                </a:solidFill>
                <a:latin typeface="Arial" panose="020B0604020202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3. As a result, we’ll continue to realize the </a:t>
            </a:r>
            <a:r>
              <a:rPr kumimoji="1" lang="en-US" altLang="ja-JP" sz="2400" b="0" i="0" u="none" strike="noStrike" kern="1200" cap="none" spc="0" normalizeH="0" baseline="0" noProof="0" dirty="0">
                <a:ln>
                  <a:noFill/>
                </a:ln>
                <a:solidFill>
                  <a:srgbClr val="FF0000"/>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MOST</a:t>
            </a:r>
            <a:br>
              <a:rPr kumimoji="1" lang="en-US" altLang="ja-JP" sz="2400" b="0" i="0" u="none" strike="noStrike" kern="1200" cap="none" spc="0" normalizeH="0" baseline="0" noProof="0" dirty="0">
                <a:ln>
                  <a:noFill/>
                </a:ln>
                <a:solidFill>
                  <a:srgbClr val="FF0000"/>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br>
            <a:r>
              <a:rPr kumimoji="1" lang="en-US" altLang="ja-JP" sz="2400" b="0" i="0" u="none" strike="noStrike" kern="1200" cap="none" spc="0" normalizeH="0" baseline="0" noProof="0" dirty="0">
                <a:ln>
                  <a:noFill/>
                </a:ln>
                <a:solidFill>
                  <a:srgbClr val="FF0000"/>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EFFICIENT</a:t>
            </a: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sales and service operations and</a:t>
            </a:r>
            <a:b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b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will be able to deliver the </a:t>
            </a:r>
            <a:r>
              <a:rPr kumimoji="1" lang="en-US" altLang="ja-JP" sz="2400" b="0" i="0" u="none" strike="noStrike" kern="1200" cap="none" spc="0" normalizeH="0" baseline="0" noProof="0" dirty="0">
                <a:ln>
                  <a:noFill/>
                </a:ln>
                <a:solidFill>
                  <a:srgbClr val="FF0000"/>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BEST CUSTOMER </a:t>
            </a:r>
            <a:br>
              <a:rPr kumimoji="1" lang="en-US" altLang="ja-JP" sz="2400" b="0" i="0" u="none" strike="noStrike" kern="1200" cap="none" spc="0" normalizeH="0" baseline="0" noProof="0" dirty="0">
                <a:ln>
                  <a:noFill/>
                </a:ln>
                <a:solidFill>
                  <a:srgbClr val="FF0000"/>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br>
            <a:r>
              <a:rPr kumimoji="1" lang="en-US" altLang="ja-JP" sz="2400" b="0" i="0" u="none" strike="noStrike" kern="1200" cap="none" spc="0" normalizeH="0" baseline="0" noProof="0" dirty="0">
                <a:ln>
                  <a:noFill/>
                </a:ln>
                <a:solidFill>
                  <a:srgbClr val="FF0000"/>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EXPERIENCE</a:t>
            </a: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by far, making respective sales</a:t>
            </a:r>
            <a:b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b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and service outlets </a:t>
            </a:r>
            <a:r>
              <a:rPr kumimoji="1" lang="en-US" altLang="ja-JP" sz="2400" b="0" i="0" u="none" strike="noStrike" kern="1200" cap="none" spc="0" normalizeH="0" baseline="0" noProof="0" dirty="0">
                <a:ln>
                  <a:noFill/>
                </a:ln>
                <a:solidFill>
                  <a:srgbClr val="FF0000"/>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BEST IN TOWN</a:t>
            </a: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 </a:t>
            </a:r>
            <a:endParaRPr kumimoji="1" lang="ja-JP" altLang="en-US"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6" name="正方形/長方形 1">
            <a:extLst>
              <a:ext uri="{FF2B5EF4-FFF2-40B4-BE49-F238E27FC236}">
                <a16:creationId xmlns:a16="http://schemas.microsoft.com/office/drawing/2014/main" id="{6B5CF8F9-AE0E-478D-9EC4-4073D8AC526E}"/>
              </a:ext>
            </a:extLst>
          </p:cNvPr>
          <p:cNvSpPr/>
          <p:nvPr/>
        </p:nvSpPr>
        <p:spPr>
          <a:xfrm>
            <a:off x="1524001" y="391640"/>
            <a:ext cx="2993475" cy="461665"/>
          </a:xfrm>
          <a:custGeom>
            <a:avLst/>
            <a:gdLst>
              <a:gd name="connsiteX0" fmla="*/ 0 w 1872208"/>
              <a:gd name="connsiteY0" fmla="*/ 0 h 648072"/>
              <a:gd name="connsiteX1" fmla="*/ 1872208 w 1872208"/>
              <a:gd name="connsiteY1" fmla="*/ 0 h 648072"/>
              <a:gd name="connsiteX2" fmla="*/ 1872208 w 1872208"/>
              <a:gd name="connsiteY2" fmla="*/ 648072 h 648072"/>
              <a:gd name="connsiteX3" fmla="*/ 0 w 1872208"/>
              <a:gd name="connsiteY3" fmla="*/ 648072 h 648072"/>
              <a:gd name="connsiteX4" fmla="*/ 0 w 1872208"/>
              <a:gd name="connsiteY4" fmla="*/ 0 h 648072"/>
              <a:gd name="connsiteX0" fmla="*/ 1872208 w 1963648"/>
              <a:gd name="connsiteY0" fmla="*/ 648072 h 739512"/>
              <a:gd name="connsiteX1" fmla="*/ 0 w 1963648"/>
              <a:gd name="connsiteY1" fmla="*/ 648072 h 739512"/>
              <a:gd name="connsiteX2" fmla="*/ 0 w 1963648"/>
              <a:gd name="connsiteY2" fmla="*/ 0 h 739512"/>
              <a:gd name="connsiteX3" fmla="*/ 1872208 w 1963648"/>
              <a:gd name="connsiteY3" fmla="*/ 0 h 739512"/>
              <a:gd name="connsiteX4" fmla="*/ 1963648 w 1963648"/>
              <a:gd name="connsiteY4" fmla="*/ 739512 h 739512"/>
              <a:gd name="connsiteX0" fmla="*/ 1872208 w 1872208"/>
              <a:gd name="connsiteY0" fmla="*/ 648072 h 648072"/>
              <a:gd name="connsiteX1" fmla="*/ 0 w 1872208"/>
              <a:gd name="connsiteY1" fmla="*/ 648072 h 648072"/>
              <a:gd name="connsiteX2" fmla="*/ 0 w 1872208"/>
              <a:gd name="connsiteY2" fmla="*/ 0 h 648072"/>
              <a:gd name="connsiteX3" fmla="*/ 1872208 w 1872208"/>
              <a:gd name="connsiteY3" fmla="*/ 0 h 648072"/>
            </a:gdLst>
            <a:ahLst/>
            <a:cxnLst>
              <a:cxn ang="0">
                <a:pos x="connsiteX0" y="connsiteY0"/>
              </a:cxn>
              <a:cxn ang="0">
                <a:pos x="connsiteX1" y="connsiteY1"/>
              </a:cxn>
              <a:cxn ang="0">
                <a:pos x="connsiteX2" y="connsiteY2"/>
              </a:cxn>
              <a:cxn ang="0">
                <a:pos x="connsiteX3" y="connsiteY3"/>
              </a:cxn>
            </a:cxnLst>
            <a:rect l="l" t="t" r="r" b="b"/>
            <a:pathLst>
              <a:path w="1872208" h="648072">
                <a:moveTo>
                  <a:pt x="1872208" y="648072"/>
                </a:moveTo>
                <a:lnTo>
                  <a:pt x="0" y="648072"/>
                </a:lnTo>
                <a:lnTo>
                  <a:pt x="0" y="0"/>
                </a:lnTo>
                <a:lnTo>
                  <a:pt x="1872208" y="0"/>
                </a:lnTo>
              </a:path>
            </a:pathLst>
          </a:custGeom>
          <a:noFill/>
          <a:ln w="25400" cap="flat" cmpd="sng" algn="ctr">
            <a:noFill/>
            <a:prstDash val="solid"/>
            <a:miter lim="800000"/>
            <a:headEnd type="none" w="med" len="med"/>
            <a:tailEnd type="none" w="med" len="med"/>
          </a:ln>
          <a:effectLst/>
        </p:spPr>
        <p:txBody>
          <a:bodyPr wrap="none" lIns="108000" rIns="18000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rPr>
              <a:t>Ultimate goal of BIT</a:t>
            </a:r>
            <a:endParaRPr kumimoji="1" lang="ja-JP" altLang="en-US" sz="2400" b="0" i="0" u="none" strike="noStrike" kern="1200" cap="none" spc="0" normalizeH="0" baseline="0" noProof="0" dirty="0">
              <a:ln>
                <a:noFill/>
              </a:ln>
              <a:solidFill>
                <a:prstClr val="black"/>
              </a:solidFill>
              <a:effectLst/>
              <a:uLnTx/>
              <a:uFillTx/>
              <a:latin typeface="Arial Unicode MS" panose="020B0604020202020204" pitchFamily="50" charset="-128"/>
              <a:ea typeface="Arial Unicode MS" panose="020B0604020202020204" pitchFamily="50" charset="-128"/>
              <a:cs typeface="Arial Unicode MS" panose="020B0604020202020204" pitchFamily="50" charset="-128"/>
            </a:endParaRPr>
          </a:p>
        </p:txBody>
      </p:sp>
      <p:pic>
        <p:nvPicPr>
          <p:cNvPr id="7" name="図 6"/>
          <p:cNvPicPr>
            <a:picLocks noChangeAspect="1"/>
          </p:cNvPicPr>
          <p:nvPr/>
        </p:nvPicPr>
        <p:blipFill>
          <a:blip r:embed="rId3"/>
          <a:stretch>
            <a:fillRect/>
          </a:stretch>
        </p:blipFill>
        <p:spPr>
          <a:xfrm>
            <a:off x="2063559" y="2924945"/>
            <a:ext cx="5027863" cy="3240869"/>
          </a:xfrm>
          <a:prstGeom prst="rect">
            <a:avLst/>
          </a:prstGeom>
        </p:spPr>
      </p:pic>
      <p:sp>
        <p:nvSpPr>
          <p:cNvPr id="8" name="角丸四角形 7"/>
          <p:cNvSpPr/>
          <p:nvPr/>
        </p:nvSpPr>
        <p:spPr>
          <a:xfrm>
            <a:off x="5795271" y="2839914"/>
            <a:ext cx="1296144" cy="159719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pic>
        <p:nvPicPr>
          <p:cNvPr id="9" name="Picture 59" descr="A picture containing person&#10;&#10;Description generated with high confidence">
            <a:extLst>
              <a:ext uri="{FF2B5EF4-FFF2-40B4-BE49-F238E27FC236}">
                <a16:creationId xmlns:a16="http://schemas.microsoft.com/office/drawing/2014/main" id="{8CCC39F5-E132-4F77-B38B-4949A8A62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8208" y="3789040"/>
            <a:ext cx="2232248" cy="2042270"/>
          </a:xfrm>
          <a:prstGeom prst="rect">
            <a:avLst/>
          </a:prstGeom>
        </p:spPr>
      </p:pic>
    </p:spTree>
    <p:extLst>
      <p:ext uri="{BB962C8B-B14F-4D97-AF65-F5344CB8AC3E}">
        <p14:creationId xmlns:p14="http://schemas.microsoft.com/office/powerpoint/2010/main" val="376321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705</Words>
  <Application>Microsoft Office PowerPoint</Application>
  <PresentationFormat>Widescreen</PresentationFormat>
  <Paragraphs>119</Paragraphs>
  <Slides>9</Slides>
  <Notes>6</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 Unicode MS</vt:lpstr>
      <vt:lpstr>HGPｺﾞｼｯｸE</vt:lpstr>
      <vt:lpstr>Meiryo UI</vt:lpstr>
      <vt:lpstr>ＭＳ Ｐゴシック</vt:lpstr>
      <vt:lpstr>游ゴシック</vt:lpstr>
      <vt:lpstr>Arial</vt:lpstr>
      <vt:lpstr>Arial Black</vt:lpstr>
      <vt:lpstr>Calibri</vt:lpstr>
      <vt:lpstr>Calibri Light</vt:lpstr>
      <vt:lpstr>Office Theme</vt:lpstr>
      <vt:lpstr>Understand Best In Town </vt:lpstr>
      <vt:lpstr>What Is the Meaning of Best In Town?</vt:lpstr>
      <vt:lpstr>As you watch the video,  you should note a few important aspects of being Best in Town:</vt:lpstr>
      <vt:lpstr>MEBIT OVERALL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MEBIT</dc:title>
  <dc:creator>Hasan, Hayman/ＨＡＹＭＡＮ Ｈ．</dc:creator>
  <cp:lastModifiedBy>Hasan, Hayman/ＨＡＹＭＡＮ Ｈ．</cp:lastModifiedBy>
  <cp:revision>14</cp:revision>
  <dcterms:created xsi:type="dcterms:W3CDTF">2020-03-04T04:02:45Z</dcterms:created>
  <dcterms:modified xsi:type="dcterms:W3CDTF">2020-09-08T07:07:45Z</dcterms:modified>
</cp:coreProperties>
</file>