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59" r:id="rId5"/>
    <p:sldId id="263" r:id="rId6"/>
    <p:sldId id="260" r:id="rId7"/>
    <p:sldId id="264" r:id="rId8"/>
    <p:sldId id="274" r:id="rId9"/>
    <p:sldId id="267" r:id="rId10"/>
    <p:sldId id="268" r:id="rId11"/>
    <p:sldId id="275" r:id="rId12"/>
    <p:sldId id="271" r:id="rId13"/>
    <p:sldId id="270"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3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7DCF7-E8A4-6F41-9F8E-7D2FF09A063F}"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2571E-D08F-DB43-B475-944355DC8805}" type="slidenum">
              <a:rPr lang="en-US" smtClean="0"/>
              <a:t>‹#›</a:t>
            </a:fld>
            <a:endParaRPr lang="en-US"/>
          </a:p>
        </p:txBody>
      </p:sp>
    </p:spTree>
    <p:extLst>
      <p:ext uri="{BB962C8B-B14F-4D97-AF65-F5344CB8AC3E}">
        <p14:creationId xmlns:p14="http://schemas.microsoft.com/office/powerpoint/2010/main" val="369317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8/20/12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Advanced </a:t>
            </a:r>
            <a:r>
              <a:rPr lang="en-US" b="1" dirty="0" err="1" smtClean="0"/>
              <a:t>Templating</a:t>
            </a:r>
            <a:r>
              <a:rPr lang="en-US" b="1" dirty="0" smtClean="0"/>
              <a:t> </a:t>
            </a:r>
            <a:r>
              <a:rPr lang="en-US" sz="2400" dirty="0" smtClean="0"/>
              <a:t>with </a:t>
            </a:r>
            <a:r>
              <a:rPr lang="en-US" sz="2400" dirty="0" err="1" smtClean="0"/>
              <a:t>KnockoutJS</a:t>
            </a:r>
            <a:endParaRPr lang="en-US" sz="2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62414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requires </a:t>
            </a:r>
            <a:r>
              <a:rPr lang="en-US" b="1" i="0" u="none" strike="noStrike" baseline="0" dirty="0" smtClean="0">
                <a:solidFill>
                  <a:srgbClr val="345A8A"/>
                </a:solidFill>
                <a:latin typeface="Calibri"/>
                <a:ea typeface="ＭＳ ゴシック"/>
              </a:rPr>
              <a:t>2 parts</a:t>
            </a:r>
          </a:p>
        </p:txBody>
      </p:sp>
      <p:sp>
        <p:nvSpPr>
          <p:cNvPr id="3" name="Text Placeholder 2"/>
          <p:cNvSpPr>
            <a:spLocks noGrp="1"/>
          </p:cNvSpPr>
          <p:nvPr>
            <p:ph type="body" idx="1"/>
          </p:nvPr>
        </p:nvSpPr>
        <p:spPr/>
        <p:txBody>
          <a:bodyPr>
            <a:normAutofit fontScale="70000" lnSpcReduction="20000"/>
          </a:bodyPr>
          <a:lstStyle/>
          <a:p>
            <a:pPr lvl="0"/>
            <a:r>
              <a:rPr lang="en-US" b="1" i="0" u="none" strike="noStrike" baseline="0" dirty="0" smtClean="0">
                <a:solidFill>
                  <a:srgbClr val="4F81BD"/>
                </a:solidFill>
                <a:latin typeface="Calibri"/>
                <a:ea typeface="ＭＳ ゴシック"/>
              </a:rPr>
              <a:t>“template” data-</a:t>
            </a:r>
            <a:r>
              <a:rPr lang="en-US" b="1" dirty="0">
                <a:solidFill>
                  <a:srgbClr val="4F81BD"/>
                </a:solidFill>
                <a:latin typeface="Calibri"/>
                <a:ea typeface="ＭＳ ゴシック"/>
              </a:rPr>
              <a:t>bind ❒</a:t>
            </a:r>
            <a:endParaRPr lang="en-US" b="1" i="0" u="none" strike="noStrike" baseline="0" dirty="0" smtClean="0">
              <a:solidFill>
                <a:srgbClr val="4F81BD"/>
              </a:solidFill>
              <a:latin typeface="Calibri"/>
              <a:ea typeface="ＭＳ ゴシック"/>
            </a:endParaRPr>
          </a:p>
          <a:p>
            <a:pPr lvl="0"/>
            <a:r>
              <a:rPr lang="en-US" b="1" i="0" u="none" strike="noStrike" baseline="0" dirty="0" smtClean="0">
                <a:solidFill>
                  <a:srgbClr val="4F81BD"/>
                </a:solidFill>
                <a:latin typeface="Calibri"/>
                <a:ea typeface="ＭＳ ゴシック"/>
              </a:rPr>
              <a:t>A custom script tag that contains your template </a:t>
            </a:r>
            <a:r>
              <a:rPr lang="en-US" b="1" dirty="0">
                <a:solidFill>
                  <a:srgbClr val="4F81BD"/>
                </a:solidFill>
                <a:latin typeface="Calibri"/>
                <a:ea typeface="ＭＳ ゴシック"/>
              </a:rPr>
              <a:t>content ❒</a:t>
            </a:r>
            <a:endParaRPr lang="en-US" b="1" i="0" u="none" strike="noStrike" baseline="0" dirty="0" smtClean="0">
              <a:solidFill>
                <a:srgbClr val="4F81BD"/>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Combine this with the ‘</a:t>
            </a:r>
            <a:r>
              <a:rPr lang="en-US" b="1" i="0" u="none" strike="noStrike" baseline="0" dirty="0" err="1" smtClean="0">
                <a:solidFill>
                  <a:srgbClr val="4F81BD"/>
                </a:solidFill>
                <a:latin typeface="Calibri"/>
                <a:ea typeface="ＭＳ ゴシック"/>
              </a:rPr>
              <a:t>foreach</a:t>
            </a:r>
            <a:r>
              <a:rPr lang="en-US" b="1" i="0" u="none" strike="noStrike" baseline="0" dirty="0" smtClean="0">
                <a:solidFill>
                  <a:srgbClr val="4F81BD"/>
                </a:solidFill>
                <a:latin typeface="Calibri"/>
                <a:ea typeface="ＭＳ ゴシック"/>
              </a:rPr>
              <a:t>’ property of the template bind and you can render several instances of the same template with different values.</a:t>
            </a:r>
          </a:p>
          <a:p>
            <a:pPr marR="0" lvl="0" rtl="0"/>
            <a:r>
              <a:rPr lang="en-US" b="1" i="0" u="none" strike="noStrike" baseline="0" dirty="0" smtClean="0">
                <a:solidFill>
                  <a:srgbClr val="4F81BD"/>
                </a:solidFill>
                <a:latin typeface="Calibri"/>
                <a:ea typeface="ＭＳ ゴシック"/>
              </a:rPr>
              <a:t>Adding a template bind is simple:</a:t>
            </a:r>
          </a:p>
          <a:p>
            <a:pPr marR="0" lvl="1" rtl="0"/>
            <a:r>
              <a:rPr lang="en-US" b="1" i="0" u="none" strike="noStrike" baseline="0" dirty="0" smtClean="0">
                <a:solidFill>
                  <a:srgbClr val="4F81BD"/>
                </a:solidFill>
                <a:latin typeface="Calibri"/>
                <a:ea typeface="ＭＳ ゴシック"/>
              </a:rPr>
              <a:t>At face value this data bind will find your template with the “</a:t>
            </a:r>
            <a:r>
              <a:rPr lang="en-US" b="1" i="0" u="none" strike="noStrike" baseline="0" dirty="0" err="1" smtClean="0">
                <a:solidFill>
                  <a:srgbClr val="4F81BD"/>
                </a:solidFill>
                <a:latin typeface="Calibri"/>
                <a:ea typeface="ＭＳ ゴシック"/>
              </a:rPr>
              <a:t>myTemplate</a:t>
            </a:r>
            <a:r>
              <a:rPr lang="en-US" b="1" i="0" u="none" strike="noStrike" baseline="0" dirty="0" smtClean="0">
                <a:solidFill>
                  <a:srgbClr val="4F81BD"/>
                </a:solidFill>
                <a:latin typeface="Calibri"/>
                <a:ea typeface="ＭＳ ゴシック"/>
              </a:rPr>
              <a:t>” name and render it in your display</a:t>
            </a:r>
          </a:p>
          <a:p>
            <a:pPr marR="0" lvl="1" rtl="0"/>
            <a:r>
              <a:rPr lang="en-US" b="1" i="0" u="none" strike="noStrike" baseline="0" dirty="0" smtClean="0">
                <a:solidFill>
                  <a:srgbClr val="4F81BD"/>
                </a:solidFill>
                <a:latin typeface="Calibri"/>
                <a:ea typeface="ＭＳ ゴシック"/>
              </a:rPr>
              <a:t>If you don’t provide it a context, it will assume the context of the current level in your view </a:t>
            </a:r>
            <a:r>
              <a:rPr lang="en-US" b="1" i="0" u="none" strike="noStrike" baseline="0" dirty="0" smtClean="0">
                <a:solidFill>
                  <a:srgbClr val="4F81BD"/>
                </a:solidFill>
                <a:latin typeface="Calibri"/>
                <a:ea typeface="ＭＳ ゴシック"/>
              </a:rPr>
              <a:t>model </a:t>
            </a:r>
            <a:endParaRPr lang="en-US" b="1" i="0" u="none" strike="noStrike" baseline="0" dirty="0" smtClean="0">
              <a:solidFill>
                <a:srgbClr val="4F81BD"/>
              </a:solidFill>
              <a:latin typeface="Calibri"/>
              <a:ea typeface="ＭＳ ゴシック"/>
            </a:endParaRPr>
          </a:p>
          <a:p>
            <a:pPr lvl="1"/>
            <a:r>
              <a:rPr lang="en-US" b="1" i="0" u="none" strike="noStrike" baseline="0" dirty="0" smtClean="0">
                <a:solidFill>
                  <a:srgbClr val="4F81BD"/>
                </a:solidFill>
                <a:latin typeface="Calibri"/>
                <a:ea typeface="ＭＳ ゴシック"/>
              </a:rPr>
              <a:t>Control the context of your template by supplying a data parameter</a:t>
            </a:r>
            <a:r>
              <a:rPr lang="en-US" b="1" dirty="0">
                <a:solidFill>
                  <a:srgbClr val="4F81BD"/>
                </a:solidFill>
                <a:latin typeface="Calibri"/>
                <a:ea typeface="ＭＳ ゴシック"/>
              </a:rPr>
              <a:t>: ❒</a:t>
            </a:r>
            <a:endParaRPr lang="en-US" b="1" i="0" u="none" strike="noStrike" baseline="0" dirty="0" smtClean="0">
              <a:solidFill>
                <a:srgbClr val="4F81BD"/>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Any bindings for this instance of the template will be in context of the specific item instead of the root level view model</a:t>
            </a:r>
          </a:p>
          <a:p>
            <a:pPr marR="0" lvl="1" rtl="0"/>
            <a:r>
              <a:rPr lang="en-US" b="1" i="0" u="none" strike="noStrike" baseline="0" dirty="0" smtClean="0">
                <a:solidFill>
                  <a:srgbClr val="4F81BD"/>
                </a:solidFill>
                <a:latin typeface="Calibri"/>
                <a:ea typeface="ＭＳ ゴシック"/>
              </a:rPr>
              <a:t>You can iterate over a collection in your data model to repeat the template for each item</a:t>
            </a:r>
            <a:r>
              <a:rPr lang="en-US" b="1" i="0" u="none" strike="noStrike" baseline="0" dirty="0" smtClean="0">
                <a:solidFill>
                  <a:srgbClr val="4F81BD"/>
                </a:solidFill>
                <a:latin typeface="Calibri"/>
                <a:ea typeface="ＭＳ ゴシック"/>
              </a:rPr>
              <a:t>. </a:t>
            </a:r>
            <a:endParaRPr lang="en-US" b="1" i="0" u="none" strike="noStrike" baseline="0" dirty="0" smtClean="0">
              <a:solidFill>
                <a:srgbClr val="4F81BD"/>
              </a:solidFill>
              <a:latin typeface="Calibri"/>
              <a:ea typeface="ＭＳ ゴシック"/>
            </a:endParaRPr>
          </a:p>
          <a:p>
            <a:pPr lvl="2"/>
            <a:r>
              <a:rPr lang="en-US" b="1" i="1" u="none" strike="noStrike" baseline="0" dirty="0" smtClean="0">
                <a:solidFill>
                  <a:srgbClr val="4F81BD"/>
                </a:solidFill>
                <a:latin typeface="Calibri"/>
                <a:ea typeface="ＭＳ ゴシック"/>
              </a:rPr>
              <a:t>This will repeat the template for each item in the ‘guys’ object and also put the template in the context of ‘guys</a:t>
            </a:r>
            <a:r>
              <a:rPr lang="en-US" b="1" i="1" dirty="0">
                <a:solidFill>
                  <a:srgbClr val="4F81BD"/>
                </a:solidFill>
                <a:latin typeface="Calibri"/>
                <a:ea typeface="ＭＳ ゴシック"/>
              </a:rPr>
              <a:t>’ ❒</a:t>
            </a: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9101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 Advanced </a:t>
            </a:r>
            <a:r>
              <a:rPr lang="en-US" sz="3600" dirty="0" err="1"/>
              <a:t>Templating</a:t>
            </a:r>
            <a:r>
              <a:rPr lang="en-US" sz="3600" dirty="0"/>
              <a:t> Techniques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8676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Dynamic templating</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Observable template names</a:t>
            </a:r>
          </a:p>
          <a:p>
            <a:pPr marR="0" lvl="1" rtl="0"/>
            <a:r>
              <a:rPr lang="en-US" b="1" i="0" u="none" strike="noStrike" baseline="0" dirty="0" smtClean="0">
                <a:solidFill>
                  <a:srgbClr val="4F81BD"/>
                </a:solidFill>
                <a:latin typeface="Calibri"/>
                <a:ea typeface="ＭＳ ゴシック"/>
              </a:rPr>
              <a:t>Just like you can bind other properties to observables, the name property of a template bind is in exception</a:t>
            </a:r>
          </a:p>
          <a:p>
            <a:pPr lvl="2"/>
            <a:r>
              <a:rPr lang="en-US" b="1" i="1" u="none" strike="noStrike" baseline="0" dirty="0" smtClean="0">
                <a:solidFill>
                  <a:srgbClr val="4F81BD"/>
                </a:solidFill>
                <a:latin typeface="Calibri"/>
                <a:ea typeface="ＭＳ ゴシック"/>
              </a:rPr>
              <a:t>What this allows you to do is switch out whole sections of markup in your HTML just by changing one observable value in your view model</a:t>
            </a:r>
            <a:r>
              <a:rPr lang="en-US" b="1" i="1" dirty="0">
                <a:solidFill>
                  <a:srgbClr val="4F81BD"/>
                </a:solidFill>
                <a:latin typeface="Calibri"/>
                <a:ea typeface="ＭＳ ゴシック"/>
              </a:rPr>
              <a:t>. ❒</a:t>
            </a: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412800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Template Nesting</a:t>
            </a:r>
          </a:p>
        </p:txBody>
      </p:sp>
      <p:sp>
        <p:nvSpPr>
          <p:cNvPr id="3" name="Text Placeholder 2"/>
          <p:cNvSpPr>
            <a:spLocks noGrp="1"/>
          </p:cNvSpPr>
          <p:nvPr>
            <p:ph type="body" idx="1"/>
          </p:nvPr>
        </p:nvSpPr>
        <p:spPr/>
        <p:txBody>
          <a:bodyPr/>
          <a:lstStyle/>
          <a:p>
            <a:r>
              <a:rPr lang="en-US" dirty="0" smtClean="0"/>
              <a:t>You can place templates within other templates to render out complex collections containing collections of </a:t>
            </a:r>
            <a:r>
              <a:rPr lang="en-US" dirty="0"/>
              <a:t>their own. ❒</a:t>
            </a:r>
          </a:p>
        </p:txBody>
      </p:sp>
    </p:spTree>
    <p:extLst>
      <p:ext uri="{BB962C8B-B14F-4D97-AF65-F5344CB8AC3E}">
        <p14:creationId xmlns:p14="http://schemas.microsoft.com/office/powerpoint/2010/main" val="369526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solidFill>
                  <a:srgbClr val="345A8A"/>
                </a:solidFill>
                <a:latin typeface="Calibri"/>
                <a:ea typeface="ＭＳ ゴシック"/>
              </a:rPr>
              <a:t>Independent Template Observables</a:t>
            </a:r>
          </a:p>
        </p:txBody>
      </p:sp>
      <p:sp>
        <p:nvSpPr>
          <p:cNvPr id="3" name="Text Placeholder 2"/>
          <p:cNvSpPr>
            <a:spLocks noGrp="1"/>
          </p:cNvSpPr>
          <p:nvPr>
            <p:ph type="body" idx="1"/>
          </p:nvPr>
        </p:nvSpPr>
        <p:spPr/>
        <p:txBody>
          <a:bodyPr/>
          <a:lstStyle/>
          <a:p>
            <a:pPr lvl="0"/>
            <a:r>
              <a:rPr lang="en-US" b="1" i="0" u="none" strike="noStrike" baseline="0" dirty="0" smtClean="0">
                <a:solidFill>
                  <a:srgbClr val="4F81BD"/>
                </a:solidFill>
                <a:latin typeface="Calibri"/>
                <a:ea typeface="ＭＳ ゴシック"/>
              </a:rPr>
              <a:t>If you iterate over a collection and give each item a commonly named observable to track it’s template, you can change each item’s template independently from each </a:t>
            </a:r>
            <a:r>
              <a:rPr lang="en-US" b="1" dirty="0">
                <a:solidFill>
                  <a:srgbClr val="4F81BD"/>
                </a:solidFill>
                <a:latin typeface="Calibri"/>
                <a:ea typeface="ＭＳ ゴシック"/>
              </a:rPr>
              <a:t>other ❒</a:t>
            </a: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3372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Delayed content updating</a:t>
            </a:r>
          </a:p>
        </p:txBody>
      </p:sp>
      <p:sp>
        <p:nvSpPr>
          <p:cNvPr id="3" name="Text Placeholder 2"/>
          <p:cNvSpPr>
            <a:spLocks noGrp="1"/>
          </p:cNvSpPr>
          <p:nvPr>
            <p:ph type="body" idx="1"/>
          </p:nvPr>
        </p:nvSpPr>
        <p:spPr/>
        <p:txBody>
          <a:bodyPr>
            <a:normAutofit fontScale="47500" lnSpcReduction="20000"/>
          </a:bodyPr>
          <a:lstStyle/>
          <a:p>
            <a:pPr marR="0" lvl="0" rtl="0"/>
            <a:r>
              <a:rPr lang="en-US" b="1" i="0" u="none" strike="noStrike" baseline="0" smtClean="0">
                <a:solidFill>
                  <a:srgbClr val="4F81BD"/>
                </a:solidFill>
                <a:latin typeface="Calibri"/>
                <a:ea typeface="ＭＳ ゴシック"/>
              </a:rPr>
              <a:t>Just as you can set a single observable in your view model to change sections of content out dynamically, you can also make it more modular with several instances of a child view model and multiple versions of the same observable</a:t>
            </a:r>
          </a:p>
          <a:p>
            <a:pPr marR="0" lvl="1" rtl="0"/>
            <a:r>
              <a:rPr lang="en-US" b="1" i="0" u="none" strike="noStrike" baseline="0" smtClean="0">
                <a:solidFill>
                  <a:srgbClr val="4F81BD"/>
                </a:solidFill>
                <a:latin typeface="Calibri"/>
                <a:ea typeface="ＭＳ ゴシック"/>
              </a:rPr>
              <a:t>Why would you need to do this?</a:t>
            </a:r>
          </a:p>
          <a:p>
            <a:pPr marR="0" lvl="2" rtl="0"/>
            <a:r>
              <a:rPr lang="en-US" b="1" i="1" u="none" strike="noStrike" baseline="0" smtClean="0">
                <a:solidFill>
                  <a:srgbClr val="4F81BD"/>
                </a:solidFill>
                <a:latin typeface="Calibri"/>
                <a:ea typeface="ＭＳ ゴシック"/>
              </a:rPr>
              <a:t>Say you are using Knockout and you have to deal with a very large data set. Knockout templating is great for minimizing markup and tracking the state of your model, but every system has its limitations.</a:t>
            </a:r>
          </a:p>
          <a:p>
            <a:pPr marR="0" lvl="3" rtl="0"/>
            <a:r>
              <a:rPr lang="en-US" b="0" i="0" u="none" strike="noStrike" baseline="0" smtClean="0">
                <a:solidFill>
                  <a:srgbClr val="243F60"/>
                </a:solidFill>
                <a:latin typeface="Calibri"/>
                <a:ea typeface="ＭＳ ゴシック"/>
              </a:rPr>
              <a:t>So for example, say your large data-set is divided into 30+ categories, and within each of those are a dozen sub-categories, and inside each of those are several dozen database records</a:t>
            </a:r>
          </a:p>
          <a:p>
            <a:pPr marR="0" lvl="3" rtl="0"/>
            <a:r>
              <a:rPr lang="en-US" b="0" i="0" u="none" strike="noStrike" baseline="0" smtClean="0">
                <a:solidFill>
                  <a:srgbClr val="243F60"/>
                </a:solidFill>
                <a:latin typeface="Calibri"/>
                <a:ea typeface="ＭＳ ゴシック"/>
              </a:rPr>
              <a:t>If each of those levels in your data uses its own template and set of observables, loading all of that markup into your DOM at the same time can drastically affect performance</a:t>
            </a:r>
          </a:p>
          <a:p>
            <a:pPr marR="0" lvl="2" rtl="0"/>
            <a:r>
              <a:rPr lang="en-US" b="1" i="1" u="none" strike="noStrike" baseline="0" smtClean="0">
                <a:solidFill>
                  <a:srgbClr val="4F81BD"/>
                </a:solidFill>
                <a:latin typeface="Calibri"/>
                <a:ea typeface="ＭＳ ゴシック"/>
              </a:rPr>
              <a:t>How can you work around this?</a:t>
            </a:r>
          </a:p>
          <a:p>
            <a:pPr marR="0" lvl="3" rtl="0"/>
            <a:r>
              <a:rPr lang="en-US" b="0" i="0" u="none" strike="noStrike" baseline="0" smtClean="0">
                <a:solidFill>
                  <a:srgbClr val="243F60"/>
                </a:solidFill>
                <a:latin typeface="Calibri"/>
                <a:ea typeface="ＭＳ ゴシック"/>
              </a:rPr>
              <a:t>Deferred content updating</a:t>
            </a:r>
          </a:p>
          <a:p>
            <a:pPr marR="0" lvl="4" rtl="0"/>
            <a:r>
              <a:rPr lang="en-US" b="0" i="1" u="none" strike="noStrike" baseline="0" smtClean="0">
                <a:solidFill>
                  <a:srgbClr val="243F60"/>
                </a:solidFill>
                <a:latin typeface="Calibri"/>
                <a:ea typeface="ＭＳ ゴシック"/>
              </a:rPr>
              <a:t>In this example, every top level category in the data is represented by a header that functions as an accordion</a:t>
            </a:r>
          </a:p>
          <a:p>
            <a:pPr marR="0" lvl="4" rtl="0"/>
            <a:r>
              <a:rPr lang="en-US" b="0" i="1" u="none" strike="noStrike" baseline="0" smtClean="0">
                <a:solidFill>
                  <a:srgbClr val="243F60"/>
                </a:solidFill>
                <a:latin typeface="Calibri"/>
                <a:ea typeface="ＭＳ ゴシック"/>
              </a:rPr>
              <a:t>Since the initial state of this template is the header with the accordion collapsed, you can put off displaying all the subsequent data in the DOM until it’s actually needed.</a:t>
            </a:r>
          </a:p>
          <a:p>
            <a:pPr marR="0" lvl="5" rtl="0"/>
            <a:r>
              <a:rPr lang="en-US" b="0" i="1" u="none" strike="noStrike" baseline="0" smtClean="0">
                <a:solidFill>
                  <a:srgbClr val="404040"/>
                </a:solidFill>
                <a:latin typeface="Calibri"/>
                <a:ea typeface="ＭＳ ゴシック"/>
              </a:rPr>
              <a:t>You can still load all the complete data into your model; my experience is the cost to your DOM for that tends to be dramatically less than the display</a:t>
            </a:r>
          </a:p>
          <a:p>
            <a:pPr marR="0" lvl="4" rtl="0"/>
            <a:r>
              <a:rPr lang="en-US" b="0" i="1" u="none" strike="noStrike" baseline="0" smtClean="0">
                <a:solidFill>
                  <a:srgbClr val="243F60"/>
                </a:solidFill>
                <a:latin typeface="Calibri"/>
                <a:ea typeface="ＭＳ ゴシック"/>
              </a:rPr>
              <a:t>Each instance of this top-level category can have it’s own observable that the template bind is using for its name property</a:t>
            </a:r>
            <a:r>
              <a:rPr lang="en-US" b="0" i="1" u="none" strike="noStrike" baseline="0" smtClean="0">
                <a:solidFill>
                  <a:srgbClr val="243F60"/>
                </a:solidFill>
                <a:latin typeface="Times New Roman"/>
                <a:ea typeface="ＭＳ ゴシック"/>
              </a:rPr>
              <a:t>.</a:t>
            </a:r>
          </a:p>
          <a:p>
            <a:pPr marR="0" lvl="4" rtl="0"/>
            <a:r>
              <a:rPr lang="en-US" b="0" i="1" u="none" strike="noStrike" baseline="0" smtClean="0">
                <a:solidFill>
                  <a:srgbClr val="243F60"/>
                </a:solidFill>
                <a:latin typeface="Calibri"/>
                <a:ea typeface="ＭＳ ゴシック"/>
              </a:rPr>
              <a:t>Intitially the DOM will only have to display minimal elements for the complete data set</a:t>
            </a:r>
          </a:p>
          <a:p>
            <a:pPr marR="0" lvl="4" rtl="0"/>
            <a:r>
              <a:rPr lang="en-US" b="0" i="1" u="none" strike="noStrike" baseline="0" smtClean="0">
                <a:solidFill>
                  <a:srgbClr val="243F60"/>
                </a:solidFill>
                <a:latin typeface="Calibri"/>
                <a:ea typeface="ＭＳ ゴシック"/>
              </a:rPr>
              <a:t>Then by using a click event, change templates by changing that individual instance of the template name observable to your new value.</a:t>
            </a:r>
          </a:p>
          <a:p>
            <a:pPr marR="0" lvl="5" rtl="0"/>
            <a:r>
              <a:rPr lang="en-US" b="0" i="1" u="none" strike="noStrike" baseline="0" smtClean="0">
                <a:solidFill>
                  <a:srgbClr val="404040"/>
                </a:solidFill>
                <a:latin typeface="Calibri"/>
                <a:ea typeface="ＭＳ ゴシック"/>
              </a:rPr>
              <a:t>This significantly reduces the load on the performance of the browser</a:t>
            </a:r>
          </a:p>
          <a:p>
            <a:pPr marR="0" lvl="4" rtl="0"/>
            <a:r>
              <a:rPr lang="en-US" b="0" i="1" u="none" strike="noStrike" baseline="0" smtClean="0">
                <a:solidFill>
                  <a:srgbClr val="243F60"/>
                </a:solidFill>
                <a:latin typeface="Calibri"/>
                <a:ea typeface="ＭＳ ゴシック"/>
              </a:rPr>
              <a:t>After the remaining data has been added to the DOM the simplified template isn’t needed anymore. A simple jQuery slideToggle will work just fine.</a:t>
            </a:r>
          </a:p>
          <a:p>
            <a:pPr marR="0" lvl="3" rtl="0"/>
            <a:r>
              <a:rPr lang="en-US" b="0" i="0" u="none" strike="noStrike" baseline="0" smtClean="0">
                <a:solidFill>
                  <a:srgbClr val="243F60"/>
                </a:solidFill>
                <a:latin typeface="Calibri"/>
                <a:ea typeface="ＭＳ ゴシック"/>
              </a:rPr>
              <a:t>If your situation wouldn’t allow for this approach, optimizing large data sets for Knockout would prove more difficult, but I’m sure there could be something to be done.</a:t>
            </a:r>
            <a:endParaRPr lang="en-US" b="0" i="0" u="none" strike="noStrike" baseline="0" smtClean="0">
              <a:solidFill>
                <a:srgbClr val="243F60"/>
              </a:solidFill>
              <a:latin typeface="Times New Roman"/>
              <a:ea typeface="ＭＳ ゴシック"/>
            </a:endParaRPr>
          </a:p>
        </p:txBody>
      </p:sp>
    </p:spTree>
    <p:extLst>
      <p:ext uri="{BB962C8B-B14F-4D97-AF65-F5344CB8AC3E}">
        <p14:creationId xmlns:p14="http://schemas.microsoft.com/office/powerpoint/2010/main" val="40649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Knockout </a:t>
            </a:r>
            <a:r>
              <a:rPr lang="en-US" sz="3600" dirty="0" smtClean="0"/>
              <a:t>Fundamentals</a:t>
            </a: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37927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View Models, Observables and Data-binds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2037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View Models are just data structures to organize your observables and various other parts of your </a:t>
            </a:r>
            <a:r>
              <a:rPr lang="en-US" b="1" i="0" u="none" strike="noStrike" baseline="0" dirty="0" smtClean="0">
                <a:solidFill>
                  <a:srgbClr val="4F81BD"/>
                </a:solidFill>
                <a:latin typeface="Calibri"/>
                <a:ea typeface="ＭＳ ゴシック"/>
              </a:rPr>
              <a:t>JavaScript, </a:t>
            </a:r>
            <a:r>
              <a:rPr lang="en-US" b="1" i="0" u="none" strike="noStrike" baseline="0" dirty="0" smtClean="0">
                <a:solidFill>
                  <a:srgbClr val="4F81BD"/>
                </a:solidFill>
                <a:latin typeface="Calibri"/>
                <a:ea typeface="ＭＳ ゴシック"/>
              </a:rPr>
              <a:t>typically as a JSON object</a:t>
            </a: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endParaRPr lang="en-US" b="0" i="1" u="none" strike="noStrike" dirty="0" smtClean="0">
              <a:solidFill>
                <a:schemeClr val="tx1"/>
              </a:solidFill>
              <a:latin typeface="Calibri"/>
              <a:ea typeface="ＭＳ ゴシック"/>
            </a:endParaRPr>
          </a:p>
          <a:p>
            <a:pPr marL="0" indent="0">
              <a:buNone/>
            </a:pP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8450233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a:t>
            </a: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endParaRPr lang="en-US" b="0" i="1" u="none" strike="noStrike" dirty="0" smtClean="0">
              <a:solidFill>
                <a:schemeClr val="tx1"/>
              </a:solidFill>
              <a:latin typeface="Calibri"/>
              <a:ea typeface="ＭＳ ゴシック"/>
            </a:endParaRPr>
          </a:p>
          <a:p>
            <a:pPr lvl="0"/>
            <a:r>
              <a:rPr lang="en-US" b="1" dirty="0">
                <a:solidFill>
                  <a:srgbClr val="4F81BD"/>
                </a:solidFill>
                <a:latin typeface="Calibri"/>
                <a:ea typeface="ＭＳ ゴシック"/>
              </a:rPr>
              <a:t>This allows you to set up a hierarchy for you to organize how your each component of your data should relate to each other</a:t>
            </a:r>
          </a:p>
          <a:p>
            <a:pPr marL="0" indent="0">
              <a:buNone/>
            </a:pP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19391112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Observables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solidFill>
                  <a:srgbClr val="4F81BD"/>
                </a:solidFill>
                <a:latin typeface="Calibri"/>
                <a:ea typeface="ＭＳ ゴシック"/>
              </a:rPr>
              <a:t>Typically they are just containers for data, like variables or objects</a:t>
            </a:r>
          </a:p>
          <a:p>
            <a:pPr lvl="1"/>
            <a:r>
              <a:rPr lang="en-US" b="1" i="0" u="none" strike="noStrike" baseline="0" dirty="0" smtClean="0">
                <a:solidFill>
                  <a:srgbClr val="4F81BD"/>
                </a:solidFill>
                <a:latin typeface="Calibri"/>
                <a:ea typeface="ＭＳ ゴシック"/>
              </a:rPr>
              <a:t>The main difference is that they come with built-in listeners that will </a:t>
            </a:r>
            <a:r>
              <a:rPr lang="en-US" b="1" dirty="0" smtClean="0">
                <a:solidFill>
                  <a:srgbClr val="4F81BD"/>
                </a:solidFill>
                <a:latin typeface="Calibri"/>
                <a:ea typeface="ＭＳ ゴシック"/>
              </a:rPr>
              <a:t>automatically </a:t>
            </a:r>
            <a:r>
              <a:rPr lang="en-US" b="1" i="0" u="none" strike="noStrike" baseline="0" dirty="0" smtClean="0">
                <a:solidFill>
                  <a:srgbClr val="4F81BD"/>
                </a:solidFill>
                <a:latin typeface="Calibri"/>
                <a:ea typeface="ＭＳ ゴシック"/>
              </a:rPr>
              <a:t>notify </a:t>
            </a:r>
            <a:r>
              <a:rPr lang="en-US" b="1" i="0" u="none" strike="noStrike" baseline="0" dirty="0" smtClean="0">
                <a:solidFill>
                  <a:srgbClr val="4F81BD"/>
                </a:solidFill>
                <a:latin typeface="Calibri"/>
                <a:ea typeface="ＭＳ ゴシック"/>
              </a:rPr>
              <a:t>any other part of your data or display if that value </a:t>
            </a:r>
            <a:r>
              <a:rPr lang="en-US" b="1" i="0" u="none" strike="noStrike" baseline="0" dirty="0" smtClean="0">
                <a:solidFill>
                  <a:srgbClr val="4F81BD"/>
                </a:solidFill>
                <a:latin typeface="Calibri"/>
                <a:ea typeface="ＭＳ ゴシック"/>
              </a:rPr>
              <a:t>changes</a:t>
            </a:r>
            <a:endParaRPr lang="en-US" b="1" i="0" u="none" strike="noStrike" baseline="0" dirty="0" smtClean="0">
              <a:solidFill>
                <a:srgbClr val="4F81BD"/>
              </a:solidFill>
              <a:latin typeface="Calibri"/>
              <a:ea typeface="ＭＳ ゴシック"/>
            </a:endParaRPr>
          </a:p>
          <a:p>
            <a:pPr lvl="2"/>
            <a:r>
              <a:rPr lang="en-US" b="1" i="1" u="none" strike="noStrike" baseline="0" dirty="0" smtClean="0">
                <a:solidFill>
                  <a:srgbClr val="4F81BD"/>
                </a:solidFill>
                <a:latin typeface="Calibri"/>
                <a:ea typeface="ＭＳ ゴシック"/>
              </a:rPr>
              <a:t>Creating an observable is </a:t>
            </a:r>
            <a:r>
              <a:rPr lang="en-US" b="1" i="1" dirty="0">
                <a:solidFill>
                  <a:srgbClr val="4F81BD"/>
                </a:solidFill>
                <a:latin typeface="Calibri"/>
                <a:ea typeface="ＭＳ ゴシック"/>
              </a:rPr>
              <a:t>simple ❑</a:t>
            </a:r>
            <a:endParaRPr lang="en-US" b="1" i="1" u="none" strike="noStrike" baseline="0" dirty="0" smtClean="0">
              <a:solidFill>
                <a:srgbClr val="4F81BD"/>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There </a:t>
            </a:r>
            <a:r>
              <a:rPr lang="en-US" b="1" i="1" u="none" strike="noStrike" baseline="0" dirty="0" smtClean="0">
                <a:solidFill>
                  <a:srgbClr val="4F81BD"/>
                </a:solidFill>
                <a:latin typeface="Calibri"/>
                <a:ea typeface="ＭＳ ゴシック"/>
              </a:rPr>
              <a:t>are also computed observables that allow you set an observable based off of the result of a function and observable arrays, but I won’t go into detail about </a:t>
            </a:r>
            <a:r>
              <a:rPr lang="en-US" b="1" i="1" u="none" strike="noStrike" baseline="0" dirty="0" smtClean="0">
                <a:solidFill>
                  <a:srgbClr val="4F81BD"/>
                </a:solidFill>
                <a:latin typeface="Calibri"/>
                <a:ea typeface="ＭＳ ゴシック"/>
              </a:rPr>
              <a:t>those</a:t>
            </a: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470890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45A8A"/>
                </a:solidFill>
                <a:latin typeface="Calibri"/>
                <a:ea typeface="ＭＳ ゴシック"/>
              </a:rPr>
              <a:t>Data-Binds</a:t>
            </a:r>
            <a:endParaRPr lang="en-US" b="1" dirty="0">
              <a:solidFill>
                <a:srgbClr val="4F81BD"/>
              </a:solidFill>
              <a:latin typeface="Calibri"/>
              <a:ea typeface="ＭＳ ゴシック"/>
            </a:endParaRPr>
          </a:p>
        </p:txBody>
      </p:sp>
      <p:sp>
        <p:nvSpPr>
          <p:cNvPr id="3" name="Text Placeholder 2"/>
          <p:cNvSpPr>
            <a:spLocks noGrp="1"/>
          </p:cNvSpPr>
          <p:nvPr>
            <p:ph type="body" idx="1"/>
          </p:nvPr>
        </p:nvSpPr>
        <p:spPr/>
        <p:txBody>
          <a:bodyPr>
            <a:normAutofit/>
          </a:bodyPr>
          <a:lstStyle/>
          <a:p>
            <a:pPr lvl="1"/>
            <a:r>
              <a:rPr lang="en-US" b="1" i="1" u="none" strike="noStrike" baseline="0" dirty="0" smtClean="0">
                <a:solidFill>
                  <a:srgbClr val="4F81BD"/>
                </a:solidFill>
                <a:latin typeface="Calibri"/>
                <a:ea typeface="ＭＳ ゴシック"/>
              </a:rPr>
              <a:t>So </a:t>
            </a:r>
            <a:r>
              <a:rPr lang="en-US" b="1" i="1" u="none" strike="noStrike" baseline="0" dirty="0" smtClean="0">
                <a:solidFill>
                  <a:srgbClr val="4F81BD"/>
                </a:solidFill>
                <a:latin typeface="Calibri"/>
                <a:ea typeface="ＭＳ ゴシック"/>
              </a:rPr>
              <a:t>now what do you do with these view-models and observables? That’s where data-binds come into play.</a:t>
            </a:r>
          </a:p>
          <a:p>
            <a:pPr lvl="3"/>
            <a:r>
              <a:rPr lang="en-US" b="0" i="0" u="none" strike="noStrike" baseline="0" dirty="0" smtClean="0">
                <a:solidFill>
                  <a:srgbClr val="243F60"/>
                </a:solidFill>
                <a:latin typeface="Calibri"/>
                <a:ea typeface="ＭＳ ゴシック"/>
              </a:rPr>
              <a:t>Just add a new attribute to any HTML </a:t>
            </a:r>
            <a:r>
              <a:rPr lang="en-US" dirty="0">
                <a:solidFill>
                  <a:srgbClr val="243F60"/>
                </a:solidFill>
                <a:latin typeface="Calibri"/>
                <a:ea typeface="ＭＳ ゴシック"/>
              </a:rPr>
              <a:t>tag. ❑</a:t>
            </a:r>
            <a:endParaRPr lang="en-US" b="0" i="0" u="none" strike="noStrike" baseline="0" dirty="0" smtClean="0">
              <a:solidFill>
                <a:srgbClr val="243F60"/>
              </a:solidFill>
              <a:latin typeface="Calibri"/>
              <a:ea typeface="ＭＳ ゴシック"/>
            </a:endParaRPr>
          </a:p>
          <a:p>
            <a:pPr marR="0" lvl="3" rtl="0"/>
            <a:r>
              <a:rPr lang="en-US" b="0" i="0" u="none" strike="noStrike" baseline="0" dirty="0" smtClean="0">
                <a:solidFill>
                  <a:srgbClr val="243F60"/>
                </a:solidFill>
                <a:latin typeface="Calibri"/>
                <a:ea typeface="ＭＳ ゴシック"/>
              </a:rPr>
              <a:t>What </a:t>
            </a:r>
            <a:r>
              <a:rPr lang="en-US" b="0" i="0" u="none" strike="noStrike" baseline="0" dirty="0" smtClean="0">
                <a:solidFill>
                  <a:srgbClr val="243F60"/>
                </a:solidFill>
                <a:latin typeface="Calibri"/>
                <a:ea typeface="ＭＳ ゴシック"/>
              </a:rPr>
              <a:t>this allows you to do is any time </a:t>
            </a:r>
            <a:r>
              <a:rPr lang="en-US" b="0" i="0" u="none" strike="noStrike" baseline="0" dirty="0" smtClean="0">
                <a:solidFill>
                  <a:srgbClr val="243F60"/>
                </a:solidFill>
                <a:latin typeface="Calibri"/>
                <a:ea typeface="ＭＳ ゴシック"/>
              </a:rPr>
              <a:t>“</a:t>
            </a:r>
            <a:r>
              <a:rPr lang="en-US" b="0" i="0" u="none" strike="noStrike" baseline="0" dirty="0" err="1" smtClean="0">
                <a:solidFill>
                  <a:srgbClr val="243F60"/>
                </a:solidFill>
                <a:latin typeface="Calibri"/>
                <a:ea typeface="ＭＳ ゴシック"/>
              </a:rPr>
              <a:t>firstName</a:t>
            </a:r>
            <a:r>
              <a:rPr lang="en-US" b="0" i="0" u="none" strike="noStrike" baseline="0" dirty="0" smtClean="0">
                <a:solidFill>
                  <a:srgbClr val="243F60"/>
                </a:solidFill>
                <a:latin typeface="Calibri"/>
                <a:ea typeface="ＭＳ ゴシック"/>
              </a:rPr>
              <a:t>” </a:t>
            </a:r>
            <a:r>
              <a:rPr lang="en-US" b="0" i="0" u="none" strike="noStrike" baseline="0" dirty="0" smtClean="0">
                <a:solidFill>
                  <a:srgbClr val="243F60"/>
                </a:solidFill>
                <a:latin typeface="Calibri"/>
                <a:ea typeface="ＭＳ ゴシック"/>
              </a:rPr>
              <a:t>changes all elements that are bound to it will update automatically. There’s no need to write any additional code to listen for changes or make updates.</a:t>
            </a:r>
          </a:p>
          <a:p>
            <a:pPr marR="0" lvl="3" rtl="0"/>
            <a:r>
              <a:rPr lang="en-US" b="0" i="0" u="none" strike="noStrike" baseline="0" dirty="0" smtClean="0">
                <a:solidFill>
                  <a:srgbClr val="243F60"/>
                </a:solidFill>
                <a:latin typeface="Calibri"/>
                <a:ea typeface="ＭＳ ゴシック"/>
              </a:rPr>
              <a:t>It may seem counterintuitive to add all this extra markup to you tags, but what you gain by adding it offsets the additional code.</a:t>
            </a:r>
          </a:p>
        </p:txBody>
      </p:sp>
    </p:spTree>
    <p:extLst>
      <p:ext uri="{BB962C8B-B14F-4D97-AF65-F5344CB8AC3E}">
        <p14:creationId xmlns:p14="http://schemas.microsoft.com/office/powerpoint/2010/main" val="25481664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err="1" smtClean="0"/>
              <a:t>Templating</a:t>
            </a: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99905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00183"/>
            <a:ext cx="8042276" cy="3152475"/>
          </a:xfrm>
        </p:spPr>
        <p:txBody>
          <a:bodyPr>
            <a:normAutofit/>
          </a:bodyPr>
          <a:lstStyle/>
          <a:p>
            <a:pPr marR="0" rtl="0"/>
            <a:r>
              <a:rPr lang="en-US" b="1" i="0" u="none" strike="noStrike" baseline="0" dirty="0" smtClean="0">
                <a:solidFill>
                  <a:srgbClr val="345A8A"/>
                </a:solidFill>
                <a:latin typeface="Calibri"/>
                <a:ea typeface="ＭＳ ゴシック"/>
              </a:rPr>
              <a:t>KO </a:t>
            </a:r>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offers a powerful way to reuse and condense your code base</a:t>
            </a:r>
            <a:endParaRPr lang="en-US" b="1" i="0" u="none" strike="noStrike" baseline="0" dirty="0" smtClean="0">
              <a:solidFill>
                <a:srgbClr val="345A8A"/>
              </a:solidFill>
              <a:latin typeface="Times New Roman"/>
              <a:ea typeface="ＭＳ ゴシック"/>
            </a:endParaRPr>
          </a:p>
        </p:txBody>
      </p:sp>
      <p:sp>
        <p:nvSpPr>
          <p:cNvPr id="3" name="Text Placeholder 2"/>
          <p:cNvSpPr>
            <a:spLocks noGrp="1"/>
          </p:cNvSpPr>
          <p:nvPr>
            <p:ph type="body" idx="1"/>
          </p:nvPr>
        </p:nvSpPr>
        <p:spPr>
          <a:xfrm>
            <a:off x="457200" y="2606253"/>
            <a:ext cx="8229600" cy="3519910"/>
          </a:xfrm>
        </p:spPr>
        <p:txBody>
          <a:bodyPr/>
          <a:lstStyle/>
          <a:p>
            <a:pPr marR="0" lvl="0" rtl="0"/>
            <a:r>
              <a:rPr lang="en-US" b="1" i="0" u="none" strike="noStrike" baseline="0" dirty="0" smtClean="0">
                <a:solidFill>
                  <a:srgbClr val="4F81BD"/>
                </a:solidFill>
                <a:latin typeface="Calibri"/>
                <a:ea typeface="ＭＳ ゴシック"/>
              </a:rPr>
              <a:t>KO allows other template engines, but KO has a very handy built in template system</a:t>
            </a:r>
          </a:p>
        </p:txBody>
      </p:sp>
    </p:spTree>
    <p:extLst>
      <p:ext uri="{BB962C8B-B14F-4D97-AF65-F5344CB8AC3E}">
        <p14:creationId xmlns:p14="http://schemas.microsoft.com/office/powerpoint/2010/main" val="2168605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250</TotalTime>
  <Words>999</Words>
  <Application>Microsoft Macintosh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Breeze</vt:lpstr>
      <vt:lpstr>Advanced Templating with KnockoutJS</vt:lpstr>
      <vt:lpstr>Knockout Fundamentals</vt:lpstr>
      <vt:lpstr>View Models, Observables and Data-binds</vt:lpstr>
      <vt:lpstr> View Models</vt:lpstr>
      <vt:lpstr> View Models</vt:lpstr>
      <vt:lpstr>Observables</vt:lpstr>
      <vt:lpstr>Data-Binds</vt:lpstr>
      <vt:lpstr>Templating</vt:lpstr>
      <vt:lpstr>KO Templating offers a powerful way to reuse and condense your code base</vt:lpstr>
      <vt:lpstr>Templating requires 2 parts</vt:lpstr>
      <vt:lpstr> Advanced Templating Techniques</vt:lpstr>
      <vt:lpstr>Dynamic templating</vt:lpstr>
      <vt:lpstr>Template Nesting</vt:lpstr>
      <vt:lpstr>Independent Template Observables</vt:lpstr>
      <vt:lpstr>Delayed content updating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Nau</dc:creator>
  <cp:lastModifiedBy>Sam Nau</cp:lastModifiedBy>
  <cp:revision>15</cp:revision>
  <dcterms:created xsi:type="dcterms:W3CDTF">2012-08-20T18:20:15Z</dcterms:created>
  <dcterms:modified xsi:type="dcterms:W3CDTF">2012-08-20T22:31:12Z</dcterms:modified>
</cp:coreProperties>
</file>