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7" r:id="rId9"/>
    <p:sldId id="276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0175-0C9E-43A8-A53C-DE99A784E33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9A6B-53AA-4016-8300-FD759F99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0175-0C9E-43A8-A53C-DE99A784E33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9A6B-53AA-4016-8300-FD759F99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1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0175-0C9E-43A8-A53C-DE99A784E33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9A6B-53AA-4016-8300-FD759F99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2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0175-0C9E-43A8-A53C-DE99A784E33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9A6B-53AA-4016-8300-FD759F99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1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67123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70514"/>
            <a:ext cx="8042276" cy="531985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774D-9E23-0E4D-8FF5-2F61F268FB10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30AC-4092-AF45-AF5E-255BB691C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0175-0C9E-43A8-A53C-DE99A784E33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9A6B-53AA-4016-8300-FD759F99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8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0175-0C9E-43A8-A53C-DE99A784E33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9A6B-53AA-4016-8300-FD759F99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6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0175-0C9E-43A8-A53C-DE99A784E33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9A6B-53AA-4016-8300-FD759F99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3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0175-0C9E-43A8-A53C-DE99A784E33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9A6B-53AA-4016-8300-FD759F99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0175-0C9E-43A8-A53C-DE99A784E33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9A6B-53AA-4016-8300-FD759F99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0175-0C9E-43A8-A53C-DE99A784E33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9A6B-53AA-4016-8300-FD759F99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678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31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748774D-9E23-0E4D-8FF5-2F61F268FB10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3716" y="6492875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C3530AC-4092-AF45-AF5E-255BB691C17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_foote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86" y="6353355"/>
            <a:ext cx="1332814" cy="470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1" r:id="rId2"/>
    <p:sldLayoutId id="2147483747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icinga.org/icinga2/latest/doc/module/icinga2/chapter/troubleshooting#troubleshooting-cluster-connection-errors" TargetMode="External"/><Relationship Id="rId2" Type="http://schemas.openxmlformats.org/officeDocument/2006/relationships/hyperlink" Target="http://docs.icinga.org/icinga2/latest/doc/module/icinga2/chapter/distributed-monitoring-high-availability#cluster-health-chec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icinga.org/icinga2/latest/doc/module/icinga2/chapter/object-types#objecttype-endpoin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Icinga2 installation and troubleshooting steps 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8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4" y="1038225"/>
            <a:ext cx="8665698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0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26109" y="330261"/>
            <a:ext cx="8464673" cy="60725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501" y="1105470"/>
            <a:ext cx="8290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Icinga2 cluster overview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Icinaga2 Puppet tags usage step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Getting out of Icinga2 hell</a:t>
            </a:r>
          </a:p>
          <a:p>
            <a:r>
              <a:rPr lang="en-US" dirty="0"/>
              <a:t> </a:t>
            </a:r>
            <a:r>
              <a:rPr lang="en-US" dirty="0" smtClean="0"/>
              <a:t>   	a. SSL cert issue</a:t>
            </a:r>
          </a:p>
          <a:p>
            <a:r>
              <a:rPr lang="en-US" dirty="0" smtClean="0"/>
              <a:t>     	b. Cluster member disconnected.</a:t>
            </a:r>
          </a:p>
          <a:p>
            <a:r>
              <a:rPr lang="en-US" dirty="0"/>
              <a:t> </a:t>
            </a:r>
            <a:r>
              <a:rPr lang="en-US" dirty="0" smtClean="0"/>
              <a:t>       c.</a:t>
            </a:r>
            <a:r>
              <a:rPr lang="en-US" dirty="0"/>
              <a:t> </a:t>
            </a:r>
            <a:r>
              <a:rPr lang="en-US" dirty="0" smtClean="0"/>
              <a:t>“/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icinga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/log” </a:t>
            </a:r>
            <a:r>
              <a:rPr lang="en-US" dirty="0" err="1"/>
              <a:t>D</a:t>
            </a:r>
            <a:r>
              <a:rPr lang="en-US" dirty="0" err="1" smtClean="0"/>
              <a:t>ir</a:t>
            </a:r>
            <a:r>
              <a:rPr lang="en-US" dirty="0" smtClean="0"/>
              <a:t> filling fast issue.</a:t>
            </a:r>
          </a:p>
        </p:txBody>
      </p:sp>
      <p:pic>
        <p:nvPicPr>
          <p:cNvPr id="6" name="Picture 4" descr="Image result for icing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708" y="4375492"/>
            <a:ext cx="31432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76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nip Same Side Corner Rectangle 17"/>
          <p:cNvSpPr/>
          <p:nvPr/>
        </p:nvSpPr>
        <p:spPr>
          <a:xfrm>
            <a:off x="5233182" y="3503416"/>
            <a:ext cx="3601330" cy="3108960"/>
          </a:xfrm>
          <a:prstGeom prst="snip2SameRect">
            <a:avLst/>
          </a:prstGeom>
          <a:gradFill>
            <a:gsLst>
              <a:gs pos="0">
                <a:schemeClr val="accent1">
                  <a:shade val="100000"/>
                  <a:satMod val="120000"/>
                </a:schemeClr>
              </a:gs>
              <a:gs pos="0">
                <a:schemeClr val="accent1">
                  <a:tint val="80000"/>
                  <a:shade val="100000"/>
                  <a:satMod val="150000"/>
                </a:schemeClr>
              </a:gs>
              <a:gs pos="1000">
                <a:schemeClr val="accent1">
                  <a:tint val="50000"/>
                  <a:shade val="100000"/>
                  <a:satMod val="150000"/>
                  <a:alpha val="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nip Same Side Corner Rectangle 2"/>
          <p:cNvSpPr/>
          <p:nvPr/>
        </p:nvSpPr>
        <p:spPr>
          <a:xfrm>
            <a:off x="560363" y="3535682"/>
            <a:ext cx="4077286" cy="3108960"/>
          </a:xfrm>
          <a:prstGeom prst="snip2SameRect">
            <a:avLst/>
          </a:prstGeom>
          <a:gradFill>
            <a:gsLst>
              <a:gs pos="0">
                <a:schemeClr val="accent1">
                  <a:shade val="100000"/>
                  <a:satMod val="120000"/>
                </a:schemeClr>
              </a:gs>
              <a:gs pos="0">
                <a:schemeClr val="accent1">
                  <a:tint val="80000"/>
                  <a:shade val="100000"/>
                  <a:satMod val="150000"/>
                </a:schemeClr>
              </a:gs>
              <a:gs pos="1000">
                <a:schemeClr val="accent1">
                  <a:tint val="50000"/>
                  <a:shade val="100000"/>
                  <a:satMod val="150000"/>
                  <a:alpha val="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26110" y="330261"/>
            <a:ext cx="8408402" cy="607258"/>
          </a:xfrm>
        </p:spPr>
        <p:txBody>
          <a:bodyPr/>
          <a:lstStyle/>
          <a:p>
            <a:pPr marL="342900" indent="-342900"/>
            <a:r>
              <a:rPr lang="en-US" sz="2800" dirty="0"/>
              <a:t>Icinga2 cluster overview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76315" y="1345813"/>
            <a:ext cx="2016368" cy="3798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r</a:t>
            </a:r>
            <a:r>
              <a:rPr lang="en-US" sz="1050" dirty="0" smtClean="0">
                <a:solidFill>
                  <a:srgbClr val="FF0000"/>
                </a:solidFill>
              </a:rPr>
              <a:t>estools-ch2d-04c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27010" y="2421987"/>
            <a:ext cx="1153551" cy="3798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Cmcd-03c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47958" y="2417298"/>
            <a:ext cx="1153551" cy="3798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Ch2d-03c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39483" y="3967089"/>
            <a:ext cx="1153551" cy="3798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Ch2d-01c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00469" y="3988191"/>
            <a:ext cx="1533378" cy="3798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resplr-po-05.sys.comcast.net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47182" y="5183947"/>
            <a:ext cx="1153551" cy="3798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Cmcd-04c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39483" y="5214425"/>
            <a:ext cx="1153551" cy="3798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Ch2d-04c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47182" y="3967089"/>
            <a:ext cx="1153551" cy="3798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Cmcd-01c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7182" y="4557932"/>
            <a:ext cx="1153551" cy="3798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Cmcd-02c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39482" y="4564966"/>
            <a:ext cx="1153551" cy="3798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Ch2d-02c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643573" y="1383325"/>
            <a:ext cx="1910866" cy="3798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restool-cmcd-04c</a:t>
            </a:r>
            <a:endParaRPr 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998803" y="3166350"/>
            <a:ext cx="194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Agile Zone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6322" y="3134084"/>
            <a:ext cx="194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Black Zone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186247" y="3988191"/>
            <a:ext cx="1533378" cy="3798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resplr-ch2-05.sys.comcast.net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95780" y="5394960"/>
            <a:ext cx="1533378" cy="3798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resplr-po-06.sys.comcast.net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86247" y="5404339"/>
            <a:ext cx="1533378" cy="3798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resplr-ch2-06.sys.comcast.net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599006" y="2801815"/>
            <a:ext cx="924951" cy="7016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799471" y="2801815"/>
            <a:ext cx="2560320" cy="7016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441853" y="2783337"/>
            <a:ext cx="894469" cy="7200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877998" y="2764806"/>
            <a:ext cx="2450121" cy="7385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804682" y="1715697"/>
            <a:ext cx="924951" cy="7016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061482" y="1725641"/>
            <a:ext cx="816516" cy="7016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02503" y="1881831"/>
            <a:ext cx="1035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DB MySQL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5421" y="2017188"/>
            <a:ext cx="1100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DB MySQL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2027" y="2558757"/>
            <a:ext cx="1100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Icingaweb2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26743" y="2532799"/>
            <a:ext cx="1100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Icingaweb2</a:t>
            </a:r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8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26110" y="330261"/>
            <a:ext cx="8478740" cy="607258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800" dirty="0"/>
              <a:t>Icinaga2 Puppet tags usage step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22" y="1007859"/>
            <a:ext cx="8384344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5422" y="3669881"/>
            <a:ext cx="610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bash -x icinga_cert.sh </a:t>
            </a:r>
            <a:r>
              <a:rPr lang="en-US" b="1" dirty="0" smtClean="0"/>
              <a:t>poller.txt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7822" y="4455327"/>
            <a:ext cx="610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puppet agent </a:t>
            </a:r>
            <a:r>
              <a:rPr lang="en-US" b="1" dirty="0" smtClean="0"/>
              <a:t>--</a:t>
            </a:r>
            <a:r>
              <a:rPr lang="en-US" b="1" dirty="0"/>
              <a:t>test --</a:t>
            </a:r>
            <a:r>
              <a:rPr lang="en-US" b="1" dirty="0" err="1"/>
              <a:t>noop</a:t>
            </a:r>
            <a:r>
              <a:rPr lang="en-US" b="1" dirty="0"/>
              <a:t> --tags icinga2</a:t>
            </a:r>
          </a:p>
        </p:txBody>
      </p:sp>
    </p:spTree>
    <p:extLst>
      <p:ext uri="{BB962C8B-B14F-4D97-AF65-F5344CB8AC3E}">
        <p14:creationId xmlns:p14="http://schemas.microsoft.com/office/powerpoint/2010/main" val="12734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85432" y="2848376"/>
            <a:ext cx="8436537" cy="1006171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Getting out of Icinga2 hell</a:t>
            </a:r>
          </a:p>
        </p:txBody>
      </p:sp>
      <p:pic>
        <p:nvPicPr>
          <p:cNvPr id="1028" name="Picture 4" descr="Image result for icing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48" y="28575"/>
            <a:ext cx="31432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6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26109" y="330261"/>
            <a:ext cx="8422469" cy="607258"/>
          </a:xfrm>
        </p:spPr>
        <p:txBody>
          <a:bodyPr>
            <a:normAutofit/>
          </a:bodyPr>
          <a:lstStyle/>
          <a:p>
            <a:r>
              <a:rPr lang="en-US" sz="2800" dirty="0"/>
              <a:t>a. SSL cert issue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7" y="1060792"/>
            <a:ext cx="874345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6" y="1554920"/>
            <a:ext cx="874345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2124221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openssl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s_client</a:t>
            </a:r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 err="1">
                <a:solidFill>
                  <a:srgbClr val="FF0000"/>
                </a:solidFill>
              </a:rPr>
              <a:t>CAfile</a:t>
            </a:r>
            <a:r>
              <a:rPr lang="en-US" dirty="0">
                <a:solidFill>
                  <a:srgbClr val="FF0000"/>
                </a:solidFill>
              </a:rPr>
              <a:t> 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/icinga2/</a:t>
            </a:r>
            <a:r>
              <a:rPr lang="en-US" dirty="0" err="1">
                <a:solidFill>
                  <a:srgbClr val="FF0000"/>
                </a:solidFill>
              </a:rPr>
              <a:t>pki</a:t>
            </a:r>
            <a:r>
              <a:rPr lang="en-US" dirty="0">
                <a:solidFill>
                  <a:srgbClr val="FF0000"/>
                </a:solidFill>
              </a:rPr>
              <a:t>/ca.crt -cert 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/icinga2/</a:t>
            </a:r>
            <a:r>
              <a:rPr lang="en-US" dirty="0" err="1">
                <a:solidFill>
                  <a:srgbClr val="FF0000"/>
                </a:solidFill>
              </a:rPr>
              <a:t>pki</a:t>
            </a:r>
            <a:r>
              <a:rPr lang="en-US" dirty="0">
                <a:solidFill>
                  <a:srgbClr val="FF0000"/>
                </a:solidFill>
              </a:rPr>
              <a:t>/respoller-cmcd-01c.crt -key 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/icinga2/</a:t>
            </a:r>
            <a:r>
              <a:rPr lang="en-US" dirty="0" err="1">
                <a:solidFill>
                  <a:srgbClr val="FF0000"/>
                </a:solidFill>
              </a:rPr>
              <a:t>pki</a:t>
            </a:r>
            <a:r>
              <a:rPr lang="en-US" dirty="0">
                <a:solidFill>
                  <a:srgbClr val="FF0000"/>
                </a:solidFill>
              </a:rPr>
              <a:t>/respoller-cmcd-01c.key -connect respoller-ch2d-03c:5665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3" y="4797670"/>
            <a:ext cx="873883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6" y="2862885"/>
            <a:ext cx="8743452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5127" y="4138470"/>
            <a:ext cx="903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openssl</a:t>
            </a:r>
            <a:r>
              <a:rPr lang="en-US" dirty="0">
                <a:solidFill>
                  <a:srgbClr val="FF0000"/>
                </a:solidFill>
              </a:rPr>
              <a:t> verify -verbose -</a:t>
            </a:r>
            <a:r>
              <a:rPr lang="en-US" dirty="0" err="1">
                <a:solidFill>
                  <a:srgbClr val="FF0000"/>
                </a:solidFill>
              </a:rPr>
              <a:t>CAfile</a:t>
            </a:r>
            <a:r>
              <a:rPr lang="en-US" dirty="0">
                <a:solidFill>
                  <a:srgbClr val="FF0000"/>
                </a:solidFill>
              </a:rPr>
              <a:t> 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/icinga2/</a:t>
            </a:r>
            <a:r>
              <a:rPr lang="en-US" dirty="0" err="1">
                <a:solidFill>
                  <a:srgbClr val="FF0000"/>
                </a:solidFill>
              </a:rPr>
              <a:t>pki</a:t>
            </a:r>
            <a:r>
              <a:rPr lang="en-US" dirty="0">
                <a:solidFill>
                  <a:srgbClr val="FF0000"/>
                </a:solidFill>
              </a:rPr>
              <a:t>/ca.crt 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/icinga2/</a:t>
            </a:r>
            <a:r>
              <a:rPr lang="en-US" dirty="0" err="1">
                <a:solidFill>
                  <a:srgbClr val="FF0000"/>
                </a:solidFill>
              </a:rPr>
              <a:t>pki</a:t>
            </a:r>
            <a:r>
              <a:rPr lang="en-US" dirty="0">
                <a:solidFill>
                  <a:srgbClr val="FF0000"/>
                </a:solidFill>
              </a:rPr>
              <a:t>/respoller-cmcd-01c.crt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26109" y="330261"/>
            <a:ext cx="8352131" cy="607258"/>
          </a:xfrm>
        </p:spPr>
        <p:txBody>
          <a:bodyPr>
            <a:normAutofit/>
          </a:bodyPr>
          <a:lstStyle/>
          <a:p>
            <a:r>
              <a:rPr lang="en-US" sz="2800" dirty="0"/>
              <a:t>. Cluster member disconnected.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027" y="4031550"/>
            <a:ext cx="827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02027" y="1322363"/>
            <a:ext cx="266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Split-Brain-mode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split b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531" y="705857"/>
            <a:ext cx="1894052" cy="157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9655" y="2461846"/>
            <a:ext cx="5866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preventive check alert: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5" y="2869500"/>
            <a:ext cx="3562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133" y="2869500"/>
            <a:ext cx="32194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5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26109" y="330261"/>
            <a:ext cx="8352131" cy="607258"/>
          </a:xfrm>
        </p:spPr>
        <p:txBody>
          <a:bodyPr>
            <a:normAutofit/>
          </a:bodyPr>
          <a:lstStyle/>
          <a:p>
            <a:r>
              <a:rPr lang="en-US" sz="1800" dirty="0"/>
              <a:t> c. “/</a:t>
            </a:r>
            <a:r>
              <a:rPr lang="en-US" sz="1800" dirty="0" err="1"/>
              <a:t>var</a:t>
            </a:r>
            <a:r>
              <a:rPr lang="en-US" sz="1800" dirty="0"/>
              <a:t>/log/</a:t>
            </a:r>
            <a:r>
              <a:rPr lang="en-US" sz="1800" dirty="0" err="1"/>
              <a:t>icinga</a:t>
            </a:r>
            <a:r>
              <a:rPr lang="en-US" sz="1800" dirty="0"/>
              <a:t>/</a:t>
            </a:r>
            <a:r>
              <a:rPr lang="en-US" sz="1800" dirty="0" err="1"/>
              <a:t>api</a:t>
            </a:r>
            <a:r>
              <a:rPr lang="en-US" sz="1800" dirty="0"/>
              <a:t>/log” </a:t>
            </a:r>
            <a:r>
              <a:rPr lang="en-US" sz="1800" dirty="0" err="1"/>
              <a:t>Dir</a:t>
            </a:r>
            <a:r>
              <a:rPr lang="en-US" sz="1800" dirty="0"/>
              <a:t> filling fast issue.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26109" y="2339596"/>
            <a:ext cx="8352131" cy="6072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/>
            <a:endParaRPr lang="en-US" sz="2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502027" y="1463040"/>
            <a:ext cx="77135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Check the following:</a:t>
            </a:r>
          </a:p>
          <a:p>
            <a:r>
              <a:rPr lang="en-US" b="1" dirty="0">
                <a:solidFill>
                  <a:srgbClr val="00B050"/>
                </a:solidFill>
              </a:rPr>
              <a:t>All clients are connected? (e.g. </a:t>
            </a:r>
            <a:r>
              <a:rPr lang="en-US" b="1" u="sng" dirty="0">
                <a:solidFill>
                  <a:srgbClr val="00B050"/>
                </a:solidFill>
                <a:hlinkClick r:id="rId2"/>
              </a:rPr>
              <a:t>cluster health check</a:t>
            </a:r>
            <a:r>
              <a:rPr lang="en-US" b="1" dirty="0">
                <a:solidFill>
                  <a:srgbClr val="00B050"/>
                </a:solidFill>
              </a:rPr>
              <a:t>).</a:t>
            </a:r>
          </a:p>
          <a:p>
            <a:r>
              <a:rPr lang="en-US" b="1" dirty="0">
                <a:solidFill>
                  <a:srgbClr val="00B050"/>
                </a:solidFill>
              </a:rPr>
              <a:t>Check your </a:t>
            </a:r>
            <a:r>
              <a:rPr lang="en-US" b="1" u="sng" dirty="0">
                <a:solidFill>
                  <a:srgbClr val="00B050"/>
                </a:solidFill>
                <a:hlinkClick r:id="rId3"/>
              </a:rPr>
              <a:t>connection</a:t>
            </a:r>
            <a:r>
              <a:rPr lang="en-US" b="1" dirty="0">
                <a:solidFill>
                  <a:srgbClr val="00B050"/>
                </a:solidFill>
              </a:rPr>
              <a:t> in general.</a:t>
            </a:r>
          </a:p>
          <a:p>
            <a:r>
              <a:rPr lang="en-US" b="1" dirty="0">
                <a:solidFill>
                  <a:srgbClr val="00B050"/>
                </a:solidFill>
              </a:rPr>
              <a:t>Does the log replay work, e.g. are all events processed and the directory gets cleared up over time?</a:t>
            </a:r>
          </a:p>
          <a:p>
            <a:r>
              <a:rPr lang="en-US" b="1" dirty="0">
                <a:solidFill>
                  <a:srgbClr val="00B050"/>
                </a:solidFill>
              </a:rPr>
              <a:t>Decrease the </a:t>
            </a:r>
            <a:r>
              <a:rPr lang="en-US" b="1" dirty="0" err="1">
                <a:solidFill>
                  <a:srgbClr val="FF0000"/>
                </a:solidFill>
              </a:rPr>
              <a:t>log_duration</a:t>
            </a:r>
            <a:r>
              <a:rPr lang="en-US" b="1" dirty="0">
                <a:solidFill>
                  <a:srgbClr val="00B050"/>
                </a:solidFill>
              </a:rPr>
              <a:t> attribute value for that specific </a:t>
            </a:r>
            <a:r>
              <a:rPr lang="en-US" b="1" u="sng" dirty="0">
                <a:solidFill>
                  <a:srgbClr val="00B050"/>
                </a:solidFill>
                <a:hlinkClick r:id="rId4"/>
              </a:rPr>
              <a:t>endpoint</a:t>
            </a:r>
            <a:r>
              <a:rPr lang="en-US" b="1" dirty="0">
                <a:solidFill>
                  <a:srgbClr val="00B05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369" y="407963"/>
            <a:ext cx="718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Really helpful MySQL query: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4" y="2977646"/>
            <a:ext cx="866569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4" y="1050755"/>
            <a:ext cx="866569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2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cast Peacock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mcast Peacock Template.potx" id="{7A682EF3-621E-4A09-B9A6-C3465EA2A6AF}" vid="{64C9E3DF-1410-48F1-BFAD-8F69CBBF94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1275</TotalTime>
  <Words>144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Comcast Peacock Template</vt:lpstr>
      <vt:lpstr>Icinga2 installation and troubleshooting steps KT</vt:lpstr>
      <vt:lpstr>PowerPoint Presentation</vt:lpstr>
      <vt:lpstr>Icinga2 cluster overview</vt:lpstr>
      <vt:lpstr>Icinaga2 Puppet tags usage step </vt:lpstr>
      <vt:lpstr>Getting out of Icinga2 hell</vt:lpstr>
      <vt:lpstr>a. SSL cert issue</vt:lpstr>
      <vt:lpstr>. Cluster member disconnected.</vt:lpstr>
      <vt:lpstr> c. “/var/log/icinga/api/log” Dir filling fast issue.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and Operations of Puppet</dc:title>
  <dc:creator>Biswas, Biplab Kumar (Cognizant)</dc:creator>
  <cp:lastModifiedBy>Windows User</cp:lastModifiedBy>
  <cp:revision>48</cp:revision>
  <dcterms:created xsi:type="dcterms:W3CDTF">2015-09-23T17:46:11Z</dcterms:created>
  <dcterms:modified xsi:type="dcterms:W3CDTF">2015-09-29T11:33:52Z</dcterms:modified>
</cp:coreProperties>
</file>