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69" r:id="rId2"/>
    <p:sldId id="270" r:id="rId3"/>
    <p:sldId id="272" r:id="rId4"/>
    <p:sldId id="279" r:id="rId5"/>
    <p:sldId id="271" r:id="rId6"/>
    <p:sldId id="280" r:id="rId7"/>
    <p:sldId id="281" r:id="rId8"/>
    <p:sldId id="274" r:id="rId9"/>
    <p:sldId id="282" r:id="rId10"/>
    <p:sldId id="275" r:id="rId11"/>
    <p:sldId id="273" r:id="rId12"/>
    <p:sldId id="277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7123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70514"/>
            <a:ext cx="8042276" cy="53198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774D-9E23-0E4D-8FF5-2F61F268FB10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AC-4092-AF45-AF5E-255BB691C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75-0C9E-43A8-A53C-DE99A784E33F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9A6B-53AA-4016-8300-FD759F99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67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31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48774D-9E23-0E4D-8FF5-2F61F268FB1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3716" y="649287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C3530AC-4092-AF45-AF5E-255BB691C17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_foo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6" y="6353355"/>
            <a:ext cx="1332814" cy="470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47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uppetlabs.com/pupp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Icinga2 installation Using </a:t>
            </a:r>
            <a:r>
              <a:rPr lang="en-US" dirty="0" err="1" smtClean="0"/>
              <a:t>Hiera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1213" y="583021"/>
            <a:ext cx="38121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>
                <a:solidFill>
                  <a:srgbClr val="302C6D"/>
                </a:solidFill>
                <a:latin typeface="Open Sans Light"/>
              </a:rPr>
              <a:t>Writing Data </a:t>
            </a:r>
            <a:r>
              <a:rPr lang="en-US" sz="2800" b="1" dirty="0" smtClean="0">
                <a:solidFill>
                  <a:srgbClr val="302C6D"/>
                </a:solidFill>
                <a:latin typeface="Open Sans Light"/>
              </a:rPr>
              <a:t>Sources</a:t>
            </a:r>
          </a:p>
          <a:p>
            <a:pPr fontAlgn="base"/>
            <a:endParaRPr lang="en-US" sz="2800" b="1" i="0" dirty="0">
              <a:solidFill>
                <a:srgbClr val="302C6D"/>
              </a:solidFill>
              <a:effectLst/>
              <a:latin typeface="Open Sans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1" y="1901925"/>
            <a:ext cx="8325418" cy="4594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1213" y="1296537"/>
            <a:ext cx="56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YAML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7" y="882429"/>
            <a:ext cx="807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rpm_hiera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hiera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'icinga2::</a:t>
            </a:r>
            <a:r>
              <a:rPr lang="en-US" dirty="0" err="1">
                <a:solidFill>
                  <a:srgbClr val="FF0000"/>
                </a:solidFill>
              </a:rPr>
              <a:t>icinga_installation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rpm_pre</a:t>
            </a:r>
            <a:r>
              <a:rPr lang="en-US" dirty="0"/>
              <a:t>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477" y="1251761"/>
            <a:ext cx="827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tag_rpm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= { </a:t>
            </a:r>
            <a:r>
              <a:rPr lang="en-US" dirty="0">
                <a:solidFill>
                  <a:srgbClr val="00B0F0"/>
                </a:solidFill>
              </a:rPr>
              <a:t>tag</a:t>
            </a:r>
            <a:r>
              <a:rPr lang="en-US" dirty="0"/>
              <a:t> =&gt; 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FF0000"/>
                </a:solidFill>
              </a:rPr>
              <a:t>rpm</a:t>
            </a:r>
            <a:r>
              <a:rPr lang="en-US" dirty="0" smtClean="0"/>
              <a:t>‘ 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477" y="1784909"/>
            <a:ext cx="8420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create_resources</a:t>
            </a:r>
            <a:r>
              <a:rPr lang="en-US" dirty="0"/>
              <a:t>(icinga2::</a:t>
            </a:r>
            <a:r>
              <a:rPr lang="en-US" dirty="0" err="1"/>
              <a:t>icinga_installation</a:t>
            </a:r>
            <a:r>
              <a:rPr lang="en-US" dirty="0"/>
              <a:t>::packages</a:t>
            </a:r>
            <a:r>
              <a:rPr lang="en-US" dirty="0">
                <a:solidFill>
                  <a:srgbClr val="00B0F0"/>
                </a:solidFill>
              </a:rPr>
              <a:t>,$rpm_</a:t>
            </a:r>
            <a:r>
              <a:rPr lang="en-US" dirty="0" err="1">
                <a:solidFill>
                  <a:srgbClr val="00B0F0"/>
                </a:solidFill>
              </a:rPr>
              <a:t>hiera</a:t>
            </a:r>
            <a:r>
              <a:rPr lang="en-US" dirty="0">
                <a:solidFill>
                  <a:srgbClr val="00B0F0"/>
                </a:solidFill>
              </a:rPr>
              <a:t>,$</a:t>
            </a:r>
            <a:r>
              <a:rPr lang="en-US" dirty="0" err="1">
                <a:solidFill>
                  <a:srgbClr val="00B0F0"/>
                </a:solidFill>
              </a:rPr>
              <a:t>tag_rpm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477" y="2787555"/>
            <a:ext cx="8420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icinga2::</a:t>
            </a:r>
            <a:r>
              <a:rPr lang="en-US" dirty="0" err="1">
                <a:solidFill>
                  <a:srgbClr val="00B050"/>
                </a:solidFill>
              </a:rPr>
              <a:t>icinga_installation</a:t>
            </a:r>
            <a:r>
              <a:rPr lang="en-US" dirty="0">
                <a:solidFill>
                  <a:srgbClr val="00B050"/>
                </a:solidFill>
              </a:rPr>
              <a:t>::packages </a:t>
            </a:r>
            <a:r>
              <a:rPr lang="en-US" dirty="0"/>
              <a:t>($rpm){</a:t>
            </a:r>
          </a:p>
          <a:p>
            <a:r>
              <a:rPr lang="en-US" dirty="0"/>
              <a:t>                package { $rpm:</a:t>
            </a:r>
          </a:p>
          <a:p>
            <a:r>
              <a:rPr lang="en-US" dirty="0"/>
              <a:t>                        ensure =&gt; latest,</a:t>
            </a:r>
          </a:p>
          <a:p>
            <a:r>
              <a:rPr lang="en-US" dirty="0"/>
              <a:t>        </a:t>
            </a:r>
            <a:r>
              <a:rPr lang="en-US" dirty="0" smtClean="0"/>
              <a:t>                       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539" y="4438260"/>
            <a:ext cx="8270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icinga2::</a:t>
            </a:r>
            <a:r>
              <a:rPr lang="en-US" dirty="0" err="1" smtClean="0">
                <a:solidFill>
                  <a:srgbClr val="00B0F0"/>
                </a:solidFill>
              </a:rPr>
              <a:t>icinga_installation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rpm_pre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    </a:t>
            </a:r>
            <a:r>
              <a:rPr lang="en-US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rgbClr val="00B0F0"/>
                </a:solidFill>
              </a:rPr>
              <a:t>rpm</a:t>
            </a:r>
            <a:r>
              <a:rPr lang="en-US" dirty="0" smtClean="0"/>
              <a:t>: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rgbClr val="00B0F0"/>
                </a:solidFill>
              </a:rPr>
              <a:t>rpm</a:t>
            </a:r>
            <a:r>
              <a:rPr lang="en-US" dirty="0" smtClean="0"/>
              <a:t>: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rgbClr val="00B0F0"/>
                </a:solidFill>
              </a:rPr>
              <a:t>rpm</a:t>
            </a:r>
            <a:r>
              <a:rPr lang="en-US" dirty="0" smtClean="0"/>
              <a:t>: </a:t>
            </a:r>
            <a:r>
              <a:rPr lang="en-US" dirty="0" err="1" smtClean="0"/>
              <a:t>glibc</a:t>
            </a:r>
            <a:r>
              <a:rPr lang="en-US" dirty="0" smtClean="0"/>
              <a:t>-common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0594" y="406892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cat </a:t>
            </a:r>
            <a:r>
              <a:rPr lang="en-US" b="1" dirty="0" err="1">
                <a:solidFill>
                  <a:srgbClr val="7030A0"/>
                </a:solidFill>
              </a:rPr>
              <a:t>common.yaml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477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cat </a:t>
            </a:r>
            <a:r>
              <a:rPr lang="en-US" b="1" dirty="0" err="1">
                <a:solidFill>
                  <a:srgbClr val="7030A0"/>
                </a:solidFill>
              </a:rPr>
              <a:t>icinga_installation.pp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icinga2::</a:t>
            </a:r>
            <a:r>
              <a:rPr lang="en-US" dirty="0" err="1" smtClean="0">
                <a:solidFill>
                  <a:srgbClr val="FFC000"/>
                </a:solidFill>
              </a:rPr>
              <a:t>icinga_installation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2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26109" y="330261"/>
            <a:ext cx="8464673" cy="6072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304" y="1105470"/>
            <a:ext cx="8290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 smtClean="0"/>
              <a:t>Hiera</a:t>
            </a:r>
            <a:r>
              <a:rPr lang="en-US" dirty="0" smtClean="0"/>
              <a:t> </a:t>
            </a:r>
            <a:r>
              <a:rPr lang="en-US" dirty="0"/>
              <a:t>1: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hiera.yaml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Hierarchies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Lookup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Writing Data </a:t>
            </a:r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6" name="Picture 4" descr="Image result for icing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08" y="4375492"/>
            <a:ext cx="3143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8" y="4375492"/>
            <a:ext cx="1135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791" y="1141947"/>
            <a:ext cx="79829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777777"/>
              </a:solidFill>
              <a:latin typeface="Open Sans"/>
            </a:endParaRPr>
          </a:p>
          <a:p>
            <a:endParaRPr lang="en-US" dirty="0">
              <a:solidFill>
                <a:srgbClr val="777777"/>
              </a:solidFill>
              <a:latin typeface="Open Sans"/>
            </a:endParaRPr>
          </a:p>
          <a:p>
            <a:r>
              <a:rPr lang="en-US" dirty="0" err="1" smtClean="0">
                <a:solidFill>
                  <a:srgbClr val="777777"/>
                </a:solidFill>
                <a:latin typeface="Open Sans"/>
              </a:rPr>
              <a:t>Hiera</a:t>
            </a:r>
            <a:r>
              <a:rPr lang="en-US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dirty="0">
                <a:solidFill>
                  <a:srgbClr val="777777"/>
                </a:solidFill>
                <a:latin typeface="Open Sans"/>
              </a:rPr>
              <a:t>is a key/value lookup tool for configuration data, built to </a:t>
            </a:r>
            <a:r>
              <a:rPr lang="en-US" b="1" dirty="0">
                <a:solidFill>
                  <a:srgbClr val="777777"/>
                </a:solidFill>
                <a:latin typeface="Open Sans"/>
              </a:rPr>
              <a:t>make </a:t>
            </a:r>
            <a:r>
              <a:rPr lang="en-US" b="1" dirty="0">
                <a:solidFill>
                  <a:srgbClr val="0095DD"/>
                </a:solidFill>
                <a:latin typeface="inherit"/>
                <a:hlinkClick r:id="rId2"/>
              </a:rPr>
              <a:t>Puppet</a:t>
            </a:r>
            <a:r>
              <a:rPr lang="en-US" b="1" dirty="0">
                <a:solidFill>
                  <a:srgbClr val="777777"/>
                </a:solidFill>
                <a:latin typeface="Open Sans"/>
              </a:rPr>
              <a:t> better</a:t>
            </a:r>
            <a:r>
              <a:rPr lang="en-US" dirty="0">
                <a:solidFill>
                  <a:srgbClr val="777777"/>
                </a:solidFill>
                <a:latin typeface="Open Sans"/>
              </a:rPr>
              <a:t> and let you </a:t>
            </a:r>
            <a:r>
              <a:rPr lang="en-US" b="1" dirty="0">
                <a:solidFill>
                  <a:srgbClr val="777777"/>
                </a:solidFill>
                <a:latin typeface="Open Sans"/>
              </a:rPr>
              <a:t>set node-specific data without repeating yourself.</a:t>
            </a:r>
            <a:r>
              <a:rPr lang="en-US" dirty="0">
                <a:solidFill>
                  <a:srgbClr val="777777"/>
                </a:solidFill>
                <a:latin typeface="Open Sans"/>
              </a:rPr>
              <a:t> </a:t>
            </a:r>
            <a:endParaRPr lang="en-US" dirty="0" smtClean="0">
              <a:solidFill>
                <a:srgbClr val="777777"/>
              </a:solidFill>
              <a:latin typeface="Open Sans"/>
            </a:endParaRPr>
          </a:p>
          <a:p>
            <a:endParaRPr lang="en-US" dirty="0">
              <a:solidFill>
                <a:srgbClr val="777777"/>
              </a:solidFill>
              <a:latin typeface="Open Sans"/>
            </a:endParaRPr>
          </a:p>
          <a:p>
            <a:pPr fontAlgn="base"/>
            <a:r>
              <a:rPr lang="en-US" dirty="0" err="1" smtClean="0"/>
              <a:t>Hiera</a:t>
            </a:r>
            <a:r>
              <a:rPr lang="en-US" dirty="0" smtClean="0"/>
              <a:t> </a:t>
            </a:r>
            <a:r>
              <a:rPr lang="en-US" dirty="0"/>
              <a:t>makes Puppet better by </a:t>
            </a:r>
            <a:r>
              <a:rPr lang="en-US" b="1" dirty="0"/>
              <a:t>keeping site-specific data out of your manifests.</a:t>
            </a:r>
            <a:r>
              <a:rPr lang="en-US" dirty="0"/>
              <a:t> Puppet classes can request whatever data they need, and your </a:t>
            </a:r>
            <a:r>
              <a:rPr lang="en-US" dirty="0" err="1"/>
              <a:t>Hiera</a:t>
            </a:r>
            <a:r>
              <a:rPr lang="en-US" dirty="0"/>
              <a:t> data will act like a site-wide </a:t>
            </a:r>
            <a:r>
              <a:rPr lang="en-US" dirty="0" err="1"/>
              <a:t>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00B0F0"/>
                </a:solidFill>
              </a:rPr>
              <a:t>This makes it: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Easier to configure your own nodes: default data with multiple levels of overrides is finally easy.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Easier to re-use public Puppet modules: don’t edit the code, just put the necessary data in </a:t>
            </a:r>
            <a:r>
              <a:rPr lang="en-US" dirty="0" err="1"/>
              <a:t>Hiera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791" y="637612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err="1">
                <a:solidFill>
                  <a:srgbClr val="00B050"/>
                </a:solidFill>
              </a:rPr>
              <a:t>Hiera</a:t>
            </a:r>
            <a:r>
              <a:rPr lang="en-US" sz="2400" b="1" dirty="0">
                <a:solidFill>
                  <a:srgbClr val="00B050"/>
                </a:solidFill>
              </a:rPr>
              <a:t> 1: Overview</a:t>
            </a:r>
          </a:p>
        </p:txBody>
      </p:sp>
    </p:spTree>
    <p:extLst>
      <p:ext uri="{BB962C8B-B14F-4D97-AF65-F5344CB8AC3E}">
        <p14:creationId xmlns:p14="http://schemas.microsoft.com/office/powerpoint/2010/main" val="1273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6945" y="351008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The </a:t>
            </a:r>
            <a:r>
              <a:rPr lang="en-US" sz="2000" b="1" dirty="0" err="1">
                <a:solidFill>
                  <a:srgbClr val="00B050"/>
                </a:solidFill>
              </a:rPr>
              <a:t>hiera.yaml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Config</a:t>
            </a:r>
            <a:r>
              <a:rPr lang="en-US" sz="2000" b="1" dirty="0">
                <a:solidFill>
                  <a:srgbClr val="00B050"/>
                </a:solidFill>
              </a:rPr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5" y="1057630"/>
            <a:ext cx="7124700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5" y="4359966"/>
            <a:ext cx="3705225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263" y="3916907"/>
            <a:ext cx="24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Default </a:t>
            </a:r>
            <a:r>
              <a:rPr lang="en-US" dirty="0" err="1" smtClean="0">
                <a:solidFill>
                  <a:srgbClr val="FF0000"/>
                </a:solidFill>
              </a:rPr>
              <a:t>Hiera.yaml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5" y="659217"/>
            <a:ext cx="7924800" cy="3219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645" y="32754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Comcast </a:t>
            </a:r>
            <a:r>
              <a:rPr lang="en-US" dirty="0" err="1" smtClean="0">
                <a:solidFill>
                  <a:srgbClr val="FF0000"/>
                </a:solidFill>
              </a:rPr>
              <a:t>magnato</a:t>
            </a:r>
            <a:r>
              <a:rPr lang="en-US" dirty="0" smtClean="0">
                <a:solidFill>
                  <a:srgbClr val="FF0000"/>
                </a:solidFill>
              </a:rPr>
              <a:t> puppet </a:t>
            </a:r>
            <a:r>
              <a:rPr lang="en-US" dirty="0" err="1" smtClean="0">
                <a:solidFill>
                  <a:srgbClr val="FF0000"/>
                </a:solidFill>
              </a:rPr>
              <a:t>hiera.yaml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465" y="364656"/>
            <a:ext cx="505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Creating Hierarchies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0" y="1024893"/>
            <a:ext cx="386715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0" y="3197841"/>
            <a:ext cx="2600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168749"/>
            <a:ext cx="6000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7124" y="200883"/>
            <a:ext cx="5812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Lookup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319" y="968991"/>
            <a:ext cx="618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Priority (</a:t>
            </a:r>
            <a:r>
              <a:rPr lang="en-US" dirty="0" smtClean="0"/>
              <a:t>default) (</a:t>
            </a:r>
            <a:r>
              <a:rPr lang="en-US" dirty="0" err="1" smtClean="0"/>
              <a:t>Hiera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Array </a:t>
            </a:r>
            <a:r>
              <a:rPr lang="en-US" dirty="0" smtClean="0"/>
              <a:t>Merge (</a:t>
            </a:r>
            <a:r>
              <a:rPr lang="en-US" dirty="0" err="1" smtClean="0"/>
              <a:t>Hiera_array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Hash </a:t>
            </a:r>
            <a:r>
              <a:rPr lang="en-US" dirty="0" smtClean="0"/>
              <a:t>Merge (</a:t>
            </a:r>
            <a:r>
              <a:rPr lang="en-US" dirty="0" err="1" smtClean="0"/>
              <a:t>Hiera_hash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603" y="4070824"/>
            <a:ext cx="801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hiera</a:t>
            </a:r>
            <a:r>
              <a:rPr lang="en-US" dirty="0" smtClean="0">
                <a:solidFill>
                  <a:srgbClr val="00B0F0"/>
                </a:solidFill>
              </a:rPr>
              <a:t> -h icinga2::</a:t>
            </a:r>
            <a:r>
              <a:rPr lang="en-US" dirty="0" err="1" smtClean="0">
                <a:solidFill>
                  <a:srgbClr val="00B0F0"/>
                </a:solidFill>
              </a:rPr>
              <a:t>icinga_installation</a:t>
            </a:r>
            <a:r>
              <a:rPr lang="en-US" dirty="0" smtClean="0">
                <a:solidFill>
                  <a:srgbClr val="00B0F0"/>
                </a:solidFill>
              </a:rPr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service_restart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{"a"=&gt;{"service"=&gt;"ido2db"}, "b"=&gt;{"service"=&gt;"icinga2"}}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603" y="2198764"/>
            <a:ext cx="8584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hiera</a:t>
            </a:r>
            <a:r>
              <a:rPr lang="en-US" dirty="0">
                <a:solidFill>
                  <a:srgbClr val="00B0F0"/>
                </a:solidFill>
              </a:rPr>
              <a:t> icinga2::</a:t>
            </a:r>
            <a:r>
              <a:rPr lang="en-US" dirty="0" err="1">
                <a:solidFill>
                  <a:srgbClr val="00B0F0"/>
                </a:solidFill>
              </a:rPr>
              <a:t>icinga_installation</a:t>
            </a:r>
            <a:r>
              <a:rPr lang="en-US" dirty="0">
                <a:solidFill>
                  <a:srgbClr val="00B0F0"/>
                </a:solidFill>
              </a:rPr>
              <a:t>::feature fqdn=restool-cmcd-04c.sys.comcast.net</a:t>
            </a:r>
          </a:p>
          <a:p>
            <a:r>
              <a:rPr lang="en-US" dirty="0"/>
              <a:t>{"a"=&gt;{"feature"=&gt;"</a:t>
            </a:r>
            <a:r>
              <a:rPr lang="en-US" dirty="0" err="1"/>
              <a:t>api</a:t>
            </a:r>
            <a:r>
              <a:rPr lang="en-US" dirty="0"/>
              <a:t>"}, "b"=&gt;{"feature"=&gt;"command"}, "c"=&gt;{"feature"=&gt;"</a:t>
            </a:r>
            <a:r>
              <a:rPr lang="en-US" dirty="0" err="1"/>
              <a:t>ido-mysql</a:t>
            </a:r>
            <a:r>
              <a:rPr lang="en-US" dirty="0"/>
              <a:t>"}, "d"=&gt;{"feature"=&gt;"notification"}}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602" y="3267670"/>
            <a:ext cx="7014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restool-cmcd-04c.sys.comcast.net.yaml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706" y="478750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restool-cmcd-04c.sys.comcast.net.yaml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706" y="5060961"/>
            <a:ext cx="23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Common.yaml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304" y="676576"/>
            <a:ext cx="812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hiera</a:t>
            </a:r>
            <a:r>
              <a:rPr lang="en-US" dirty="0">
                <a:solidFill>
                  <a:srgbClr val="00B0F0"/>
                </a:solidFill>
              </a:rPr>
              <a:t> -a classes fqdn=restool-cmcd-04c.sys.comcast.net</a:t>
            </a:r>
          </a:p>
          <a:p>
            <a:r>
              <a:rPr lang="en-US" dirty="0"/>
              <a:t>["a", "b", "c", "d"]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706" y="1781791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restool-cmcd-04c.sys.comcast.net.yaml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06" y="2167635"/>
            <a:ext cx="23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Common.yaml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cast Peacock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cast Peacock Template.potx" id="{7A682EF3-621E-4A09-B9A6-C3465EA2A6AF}" vid="{64C9E3DF-1410-48F1-BFAD-8F69CBBF94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2011</TotalTime>
  <Words>243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inherit</vt:lpstr>
      <vt:lpstr>News Gothic MT</vt:lpstr>
      <vt:lpstr>Open Sans</vt:lpstr>
      <vt:lpstr>Open Sans Light</vt:lpstr>
      <vt:lpstr>Wingdings 2</vt:lpstr>
      <vt:lpstr>Comcast Peacock Template</vt:lpstr>
      <vt:lpstr>Icinga2 installation Using Hiera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and Operations of Puppet</dc:title>
  <dc:creator>Biswas, Biplab Kumar (Cognizant)</dc:creator>
  <cp:lastModifiedBy>Kumar, Santosh (Cognizant)</cp:lastModifiedBy>
  <cp:revision>69</cp:revision>
  <dcterms:created xsi:type="dcterms:W3CDTF">2015-09-23T17:46:11Z</dcterms:created>
  <dcterms:modified xsi:type="dcterms:W3CDTF">2015-10-26T15:04:23Z</dcterms:modified>
</cp:coreProperties>
</file>