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31840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976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403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998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336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767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621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366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34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55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663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1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283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964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538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429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51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247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864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5744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500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413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141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338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19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731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91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57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07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DNA fountain enables a robust and efficient storage architecture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-Yaniv Erlich and  Dina Zielinski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New York Genome Center, New York, NY 10013, USA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Presented BY: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Samarth Desai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 201301456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91225"/>
            <a:ext cx="8520600" cy="49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Encoding in DNA Fountain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0038"/>
            <a:ext cx="8463600" cy="387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arenR"/>
            </a:pPr>
            <a:r>
              <a:rPr lang="en"/>
              <a:t>Preprocessing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In the preprocessing step, they start by packaging the files of interest into a </a:t>
            </a:r>
            <a:r>
              <a:rPr lang="en" b="1" dirty="0"/>
              <a:t>single tape-archive (tar) file</a:t>
            </a:r>
            <a:r>
              <a:rPr lang="en" dirty="0"/>
              <a:t>, which is than compressed using a standard </a:t>
            </a:r>
            <a:r>
              <a:rPr lang="en" b="1" dirty="0"/>
              <a:t>lossless algorithm (e.g. gzip). </a:t>
            </a:r>
            <a:r>
              <a:rPr lang="en" dirty="0"/>
              <a:t>Besides the obvious advantage of reducing the size of the tar file, compression </a:t>
            </a:r>
            <a:r>
              <a:rPr lang="en" b="1" dirty="0"/>
              <a:t>increases the entropy </a:t>
            </a:r>
            <a:r>
              <a:rPr lang="en" dirty="0"/>
              <a:t>of each bit of the input file and </a:t>
            </a:r>
            <a:r>
              <a:rPr lang="en" b="1" dirty="0"/>
              <a:t>reduces local correlations</a:t>
            </a:r>
            <a:r>
              <a:rPr lang="en" dirty="0"/>
              <a:t>, which is important for the screening step.</a:t>
            </a:r>
            <a:br>
              <a:rPr lang="en" dirty="0"/>
            </a:br>
            <a:endParaRPr lang="en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Then, the algorithm logically partitions the compressed file into </a:t>
            </a:r>
            <a:r>
              <a:rPr lang="en" b="1" dirty="0"/>
              <a:t>non-overlapping segments of length L bits</a:t>
            </a:r>
            <a:r>
              <a:rPr lang="en" dirty="0"/>
              <a:t>, which is a user defined parameter. They used </a:t>
            </a:r>
            <a:r>
              <a:rPr lang="en" b="1" dirty="0"/>
              <a:t>L = 256bits (32 bytes) </a:t>
            </a:r>
            <a:r>
              <a:rPr lang="en" dirty="0"/>
              <a:t>for their experiments.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2) Luby Transform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49140" y="94539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Next, it iterates over two computational steps: Luby Transform and screening. The Luby Transform sets the basis for fountain codes. Basically, it </a:t>
            </a:r>
            <a:r>
              <a:rPr lang="en" b="1" dirty="0"/>
              <a:t>packages data into any desired number of short messages, called droplets</a:t>
            </a:r>
            <a:r>
              <a:rPr lang="en" dirty="0"/>
              <a:t>, by selecting a </a:t>
            </a:r>
            <a:r>
              <a:rPr lang="en" b="1" dirty="0"/>
              <a:t>random subset of segment</a:t>
            </a:r>
            <a:r>
              <a:rPr lang="en" dirty="0"/>
              <a:t>s from the file using a special distribution and </a:t>
            </a:r>
            <a:r>
              <a:rPr lang="en" b="1" dirty="0"/>
              <a:t>adding them bitwise together </a:t>
            </a:r>
            <a:r>
              <a:rPr lang="en" dirty="0"/>
              <a:t>under a binary field.</a:t>
            </a:r>
            <a:br>
              <a:rPr lang="en" dirty="0"/>
            </a:br>
            <a:endParaRPr lang="en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 droplet contains two pieces of information: </a:t>
            </a:r>
            <a:r>
              <a:rPr lang="en" b="1" dirty="0"/>
              <a:t>a data payload part </a:t>
            </a:r>
            <a:r>
              <a:rPr lang="en" dirty="0"/>
              <a:t>that holds the result of the addition procedure and </a:t>
            </a:r>
            <a:r>
              <a:rPr lang="en" b="1" dirty="0"/>
              <a:t>a short, fixed-length seed</a:t>
            </a:r>
            <a:r>
              <a:rPr lang="e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25" y="1402625"/>
            <a:ext cx="8359874" cy="214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Contd..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28820" y="88443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This seed corresponds to the state of the random number generator of the transform </a:t>
            </a:r>
            <a:r>
              <a:rPr lang="en" b="1" dirty="0"/>
              <a:t>during the droplet creation </a:t>
            </a:r>
            <a:r>
              <a:rPr lang="en" dirty="0"/>
              <a:t>and allows the </a:t>
            </a:r>
            <a:r>
              <a:rPr lang="en" b="1" dirty="0"/>
              <a:t>decoder algorithm </a:t>
            </a:r>
            <a:r>
              <a:rPr lang="en" dirty="0"/>
              <a:t>to infer </a:t>
            </a:r>
            <a:r>
              <a:rPr lang="en" b="1" dirty="0"/>
              <a:t>the identities of the segments </a:t>
            </a:r>
            <a:r>
              <a:rPr lang="en" dirty="0"/>
              <a:t>in the droplet.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Theoretically, reversing the Luby Transform to recover the file is possible using a </a:t>
            </a:r>
            <a:r>
              <a:rPr lang="en" b="1" dirty="0"/>
              <a:t>highly efficient algorithm </a:t>
            </a:r>
            <a:r>
              <a:rPr lang="en" dirty="0"/>
              <a:t>by collecting any </a:t>
            </a:r>
            <a:r>
              <a:rPr lang="en" b="1" dirty="0"/>
              <a:t>subset of droplets </a:t>
            </a:r>
            <a:r>
              <a:rPr lang="en" dirty="0"/>
              <a:t>as long as the accumulated </a:t>
            </a:r>
            <a:r>
              <a:rPr lang="en" b="1" dirty="0"/>
              <a:t>size of droplets is slightly bigger </a:t>
            </a:r>
            <a:r>
              <a:rPr lang="en" dirty="0"/>
              <a:t>than the size of the </a:t>
            </a:r>
            <a:r>
              <a:rPr lang="en" b="1" dirty="0"/>
              <a:t>original file.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We apply one round of the transform in each iteration to create a single droplet. Next, the algorithm moves to the </a:t>
            </a:r>
            <a:r>
              <a:rPr lang="en" b="1" dirty="0"/>
              <a:t>droplet screening stage</a:t>
            </a:r>
            <a:r>
              <a:rPr lang="e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3) Screening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59300" y="93523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In screening, the algorithm translates </a:t>
            </a:r>
            <a:r>
              <a:rPr lang="en" b="1" dirty="0"/>
              <a:t>the binary droplet to a DNA sequence </a:t>
            </a:r>
            <a:r>
              <a:rPr lang="en" dirty="0"/>
              <a:t>by converting {00,01,10,11} to {A,C,G,T}, respectively. Then, it </a:t>
            </a:r>
            <a:r>
              <a:rPr lang="en" b="1" dirty="0"/>
              <a:t>screens the sequence </a:t>
            </a:r>
            <a:r>
              <a:rPr lang="en" dirty="0"/>
              <a:t>for the desired biochemical properties of </a:t>
            </a:r>
            <a:r>
              <a:rPr lang="en" b="1" dirty="0"/>
              <a:t>GC content </a:t>
            </a:r>
            <a:r>
              <a:rPr lang="en" dirty="0"/>
              <a:t>and </a:t>
            </a:r>
            <a:r>
              <a:rPr lang="en" b="1" dirty="0"/>
              <a:t>homopolymer runs</a:t>
            </a:r>
            <a:r>
              <a:rPr lang="en" dirty="0" smtClean="0"/>
              <a:t>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 </a:t>
            </a:r>
            <a:r>
              <a:rPr lang="en" dirty="0"/>
              <a:t>If the sequence passes the screen, it is considered valid and added to the </a:t>
            </a:r>
            <a:r>
              <a:rPr lang="en" b="1" dirty="0"/>
              <a:t>oligo design file</a:t>
            </a:r>
            <a:r>
              <a:rPr lang="en" dirty="0"/>
              <a:t>; otherwise, the algorithm </a:t>
            </a:r>
            <a:r>
              <a:rPr lang="en" b="1" dirty="0"/>
              <a:t>simply trashes the droplet</a:t>
            </a:r>
            <a:r>
              <a:rPr lang="en" dirty="0"/>
              <a:t>. Since the Luby Transform </a:t>
            </a:r>
            <a:r>
              <a:rPr lang="en" b="1" dirty="0"/>
              <a:t>can create any desired number of droplets</a:t>
            </a:r>
            <a:r>
              <a:rPr lang="en" dirty="0"/>
              <a:t>, we keep iterating over the droplet creation and screening steps </a:t>
            </a:r>
            <a:r>
              <a:rPr lang="en" b="1" dirty="0"/>
              <a:t>until a sufficient number of valid oligos</a:t>
            </a:r>
            <a:r>
              <a:rPr lang="en" dirty="0"/>
              <a:t> are generated. </a:t>
            </a:r>
            <a:br>
              <a:rPr lang="en" dirty="0"/>
            </a:br>
            <a:r>
              <a:rPr lang="en" dirty="0"/>
              <a:t>In practice, we recommend </a:t>
            </a:r>
            <a:r>
              <a:rPr lang="en" b="1" dirty="0"/>
              <a:t>5%-10% more oligos </a:t>
            </a:r>
            <a:r>
              <a:rPr lang="en" dirty="0"/>
              <a:t>than input segments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Decoding from DNA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0" y="10178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First they retained the sequences whose length was still </a:t>
            </a:r>
            <a:r>
              <a:rPr lang="en" b="1" dirty="0"/>
              <a:t>152nt</a:t>
            </a:r>
            <a:r>
              <a:rPr lang="en" dirty="0"/>
              <a:t>.Then they removed the </a:t>
            </a:r>
            <a:r>
              <a:rPr lang="en" b="1" dirty="0"/>
              <a:t>identical sequences </a:t>
            </a:r>
            <a:r>
              <a:rPr lang="en" dirty="0"/>
              <a:t>from the data and lastly sorted the sequences based on </a:t>
            </a:r>
            <a:r>
              <a:rPr lang="en" b="1" dirty="0"/>
              <a:t>their abundance </a:t>
            </a:r>
            <a:r>
              <a:rPr lang="en" dirty="0"/>
              <a:t>so that more </a:t>
            </a:r>
            <a:r>
              <a:rPr lang="en" b="1" dirty="0"/>
              <a:t>prevalent sequences </a:t>
            </a:r>
            <a:r>
              <a:rPr lang="en" dirty="0"/>
              <a:t>appear first.</a:t>
            </a:r>
            <a:br>
              <a:rPr lang="en" dirty="0"/>
            </a:br>
            <a:endParaRPr lang="en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This way the decoder observes the </a:t>
            </a:r>
            <a:r>
              <a:rPr lang="en" b="1" dirty="0"/>
              <a:t>highest quality data first </a:t>
            </a:r>
            <a:r>
              <a:rPr lang="en" dirty="0"/>
              <a:t>and gradually gets sequences with reduced quality. Due to the </a:t>
            </a:r>
            <a:r>
              <a:rPr lang="en" b="1" dirty="0"/>
              <a:t>redundancy of the approach</a:t>
            </a:r>
            <a:r>
              <a:rPr lang="en" dirty="0"/>
              <a:t>, the decoder usually </a:t>
            </a:r>
            <a:r>
              <a:rPr lang="en" b="1" dirty="0"/>
              <a:t>does not need all oligos </a:t>
            </a:r>
            <a:r>
              <a:rPr lang="en" dirty="0"/>
              <a:t>to construct the original file and will usually stop before attempting to decode sequences that were observed </a:t>
            </a:r>
            <a:r>
              <a:rPr lang="en" b="1" dirty="0"/>
              <a:t>a small number of times</a:t>
            </a:r>
            <a:r>
              <a:rPr lang="e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Contd..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From this point the decoder process works sequentially and executes the next two steps on each collapsed sequence until the file is fully resolved: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b="1" dirty="0"/>
              <a:t>1)Droplet Recovery</a:t>
            </a:r>
            <a:br>
              <a:rPr lang="en" b="1" dirty="0"/>
            </a:br>
            <a:r>
              <a:rPr lang="en" b="1" dirty="0"/>
              <a:t/>
            </a:r>
            <a:br>
              <a:rPr lang="en" b="1" dirty="0"/>
            </a:br>
            <a:r>
              <a:rPr lang="en" b="1" dirty="0"/>
              <a:t>2)Segment Inference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21860" y="317275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Droplet Recovery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88180" y="8234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 decoder maps the </a:t>
            </a:r>
            <a:r>
              <a:rPr lang="en" b="1" dirty="0"/>
              <a:t>DNA sequence into a binary format </a:t>
            </a:r>
            <a:r>
              <a:rPr lang="en" dirty="0"/>
              <a:t>by translating {A,C,G,T}, to {0, 1, 2, 3}. Next, it parses the </a:t>
            </a:r>
            <a:r>
              <a:rPr lang="en" b="1" dirty="0"/>
              <a:t>sequence read to extract the seed</a:t>
            </a:r>
            <a:r>
              <a:rPr lang="en" dirty="0"/>
              <a:t>, </a:t>
            </a:r>
            <a:r>
              <a:rPr lang="en" b="1" dirty="0"/>
              <a:t>data payload and the error correcting code</a:t>
            </a:r>
            <a:r>
              <a:rPr lang="en" dirty="0"/>
              <a:t>.The decoder checks whether there are any errors</a:t>
            </a:r>
            <a:r>
              <a:rPr lang="en" dirty="0" smtClean="0"/>
              <a:t>.</a:t>
            </a:r>
            <a:endParaRPr lang="en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 In </a:t>
            </a:r>
            <a:r>
              <a:rPr lang="en" dirty="0" smtClean="0"/>
              <a:t>their  </a:t>
            </a:r>
            <a:r>
              <a:rPr lang="en" dirty="0"/>
              <a:t>experiments, </a:t>
            </a:r>
            <a:r>
              <a:rPr lang="en" dirty="0" smtClean="0"/>
              <a:t>they </a:t>
            </a:r>
            <a:r>
              <a:rPr lang="en" dirty="0"/>
              <a:t>found that most errors were due </a:t>
            </a:r>
            <a:r>
              <a:rPr lang="en" b="1" dirty="0"/>
              <a:t>to short insertions and deletions</a:t>
            </a:r>
            <a:r>
              <a:rPr lang="en" dirty="0"/>
              <a:t>, potentially from the oligo synthesis. </a:t>
            </a:r>
            <a:r>
              <a:rPr lang="en" b="1" dirty="0"/>
              <a:t>ReedSolomon error correcting code </a:t>
            </a:r>
            <a:r>
              <a:rPr lang="en" dirty="0"/>
              <a:t>can only handle substitutions and attempting to correct the sequence is more likely to result </a:t>
            </a:r>
            <a:r>
              <a:rPr lang="en" b="1" dirty="0"/>
              <a:t>in erroneous recovery.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330175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Segment Inference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8660" y="9379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After </a:t>
            </a:r>
            <a:r>
              <a:rPr lang="en" b="1" dirty="0"/>
              <a:t>validating the integrity </a:t>
            </a:r>
            <a:r>
              <a:rPr lang="en" dirty="0"/>
              <a:t>of the binary message, the decoder initializes a pseudorandom number generator with </a:t>
            </a:r>
            <a:r>
              <a:rPr lang="en" b="1" dirty="0"/>
              <a:t>the observed seed</a:t>
            </a:r>
            <a:r>
              <a:rPr lang="en" dirty="0"/>
              <a:t>. This generates a </a:t>
            </a:r>
            <a:r>
              <a:rPr lang="en" b="1" dirty="0"/>
              <a:t>list of input segment identifiers</a:t>
            </a:r>
            <a:r>
              <a:rPr lang="en" dirty="0"/>
              <a:t>.</a:t>
            </a:r>
            <a:br>
              <a:rPr lang="en" dirty="0"/>
            </a:br>
            <a:endParaRPr lang="en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Next</a:t>
            </a:r>
            <a:r>
              <a:rPr lang="en" dirty="0"/>
              <a:t>, it employs </a:t>
            </a:r>
            <a:r>
              <a:rPr lang="en" b="1" dirty="0"/>
              <a:t>one round of a message passing algorithm</a:t>
            </a:r>
            <a:r>
              <a:rPr lang="en" dirty="0"/>
              <a:t>, which works as follows: first, if the </a:t>
            </a:r>
            <a:r>
              <a:rPr lang="en" b="1" dirty="0"/>
              <a:t>droplet contains segments that were already inferred</a:t>
            </a:r>
            <a:r>
              <a:rPr lang="en" dirty="0"/>
              <a:t>, the algorithm will </a:t>
            </a:r>
            <a:r>
              <a:rPr lang="en" b="1" dirty="0"/>
              <a:t>XOR these segments from the droplet and remove them from the identity list of the droplet.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DNA for storage?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8020" y="10178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Humanity </a:t>
            </a:r>
            <a:r>
              <a:rPr lang="en" dirty="0"/>
              <a:t>is currently </a:t>
            </a:r>
            <a:r>
              <a:rPr lang="en" b="1" dirty="0"/>
              <a:t>producing data at exponential rates</a:t>
            </a:r>
            <a:r>
              <a:rPr lang="en" dirty="0"/>
              <a:t>, creating a demand </a:t>
            </a:r>
            <a:r>
              <a:rPr lang="en" b="1" dirty="0"/>
              <a:t>for better storage devices</a:t>
            </a:r>
            <a:r>
              <a:rPr lang="en" dirty="0"/>
              <a:t>. DNA is an excellent medium for data storage with demonstrated </a:t>
            </a:r>
            <a:r>
              <a:rPr lang="en" b="1" dirty="0"/>
              <a:t>information density of petabytes of data per gram</a:t>
            </a:r>
            <a:r>
              <a:rPr lang="en" b="1" dirty="0" smtClean="0"/>
              <a:t>.</a:t>
            </a:r>
            <a:endParaRPr b="1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Also DNA is </a:t>
            </a:r>
            <a:r>
              <a:rPr lang="en" b="1" dirty="0"/>
              <a:t>highly durable </a:t>
            </a:r>
            <a:r>
              <a:rPr lang="en" dirty="0"/>
              <a:t>and can evoltionalize and </a:t>
            </a:r>
            <a:r>
              <a:rPr lang="en" b="1" dirty="0"/>
              <a:t>optimize the machinery </a:t>
            </a:r>
            <a:r>
              <a:rPr lang="en" dirty="0"/>
              <a:t>we are using today. Also recent study and experiments have demonstrated the value of </a:t>
            </a:r>
            <a:r>
              <a:rPr lang="en" b="1" dirty="0"/>
              <a:t>DNA as a storage medium</a:t>
            </a:r>
            <a:r>
              <a:rPr lang="e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Contd..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8340" y="8742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Second, if the </a:t>
            </a:r>
            <a:r>
              <a:rPr lang="en" b="1" dirty="0"/>
              <a:t>droplet has only one segment left in the list</a:t>
            </a:r>
            <a:r>
              <a:rPr lang="en" dirty="0"/>
              <a:t>, the algorithm will set the segment to the droplet’s data payload. Next, the algorithm will </a:t>
            </a:r>
            <a:r>
              <a:rPr lang="en" b="1" dirty="0"/>
              <a:t>propagate the information about the new inferred segment to all previous droplets </a:t>
            </a:r>
            <a:r>
              <a:rPr lang="en" dirty="0"/>
              <a:t>and will repeat the </a:t>
            </a:r>
            <a:r>
              <a:rPr lang="en" b="1" dirty="0"/>
              <a:t>same procedure recursively, until no more updates can be made.</a:t>
            </a:r>
            <a:br>
              <a:rPr lang="en" b="1" dirty="0"/>
            </a:br>
            <a:endParaRPr lang="en" b="1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If the </a:t>
            </a:r>
            <a:r>
              <a:rPr lang="en" b="1" dirty="0"/>
              <a:t>file is not recovered</a:t>
            </a:r>
            <a:r>
              <a:rPr lang="en" dirty="0"/>
              <a:t>, the decoder will </a:t>
            </a:r>
            <a:r>
              <a:rPr lang="en" b="1" dirty="0"/>
              <a:t>move to the next sequence </a:t>
            </a:r>
            <a:r>
              <a:rPr lang="en" dirty="0"/>
              <a:t>in the file and </a:t>
            </a:r>
            <a:r>
              <a:rPr lang="en" b="1" dirty="0"/>
              <a:t>execute the droplet recovery and segment inference steps</a:t>
            </a:r>
            <a:r>
              <a:rPr lang="en" dirty="0"/>
              <a:t>. This process of propagation of information </a:t>
            </a:r>
            <a:r>
              <a:rPr lang="en" b="1" dirty="0"/>
              <a:t>eventually escalates that solves the entire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Complexity and cost of encoding and decoding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0" y="8234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Their experiments </a:t>
            </a:r>
            <a:r>
              <a:rPr lang="en" dirty="0"/>
              <a:t>show that DNA Fountain is </a:t>
            </a:r>
            <a:r>
              <a:rPr lang="en" b="1" dirty="0"/>
              <a:t>feasible for a range of file sizes </a:t>
            </a:r>
            <a:r>
              <a:rPr lang="en" dirty="0"/>
              <a:t>and </a:t>
            </a:r>
            <a:r>
              <a:rPr lang="en" b="1" dirty="0"/>
              <a:t>oligo lengths</a:t>
            </a:r>
            <a:r>
              <a:rPr lang="en" dirty="0"/>
              <a:t>.our encoding strategy </a:t>
            </a:r>
            <a:r>
              <a:rPr lang="en" b="1" dirty="0"/>
              <a:t>scales log-linearly with the input file size </a:t>
            </a:r>
            <a:r>
              <a:rPr lang="en" dirty="0"/>
              <a:t>and empirical tests showed that </a:t>
            </a:r>
            <a:r>
              <a:rPr lang="en" b="1" dirty="0"/>
              <a:t>a 50Mbyte file takes about 1 hour on a single CPU of a standard laptop</a:t>
            </a:r>
            <a:r>
              <a:rPr lang="en" dirty="0"/>
              <a:t>.</a:t>
            </a:r>
            <a:br>
              <a:rPr lang="en" dirty="0"/>
            </a:br>
            <a:endParaRPr lang="en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On the other hand, the </a:t>
            </a:r>
            <a:r>
              <a:rPr lang="en" b="1" dirty="0"/>
              <a:t>complexity scales exponentially with the oligo length </a:t>
            </a:r>
            <a:r>
              <a:rPr lang="en" dirty="0"/>
              <a:t>because </a:t>
            </a:r>
            <a:r>
              <a:rPr lang="en" b="1" dirty="0"/>
              <a:t>it becomes harder to find sequences without homopolymers and increasing numbers of droplets are created only to be destroyed in the screening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Contd..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88180" y="91491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With the current price of </a:t>
            </a:r>
            <a:r>
              <a:rPr lang="en" b="1" dirty="0"/>
              <a:t>$0.5 for one hour of a 40 CPU server </a:t>
            </a:r>
            <a:r>
              <a:rPr lang="en" dirty="0"/>
              <a:t>on Amazon Web Services, we can encode the entire </a:t>
            </a:r>
            <a:r>
              <a:rPr lang="en" b="1" dirty="0"/>
              <a:t>input data of 1 GB for $1.25 in a few hours</a:t>
            </a:r>
            <a:r>
              <a:rPr lang="en" dirty="0"/>
              <a:t>.The price of the </a:t>
            </a:r>
            <a:r>
              <a:rPr lang="en" b="1" dirty="0"/>
              <a:t>computing time is substantially smaller than the cost reduction in the oligo synthesis costs</a:t>
            </a:r>
            <a:r>
              <a:rPr lang="en" dirty="0"/>
              <a:t>.</a:t>
            </a:r>
            <a:br>
              <a:rPr lang="en" dirty="0"/>
            </a:br>
            <a:endParaRPr lang="en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Assuming that </a:t>
            </a:r>
            <a:r>
              <a:rPr lang="en" b="1" dirty="0"/>
              <a:t>oligo synthesis is $640 per 1Mb synthesizing 1Gbyte </a:t>
            </a:r>
            <a:r>
              <a:rPr lang="en" dirty="0"/>
              <a:t>with our scheme would cost approximately </a:t>
            </a:r>
            <a:r>
              <a:rPr lang="en" b="1" dirty="0"/>
              <a:t>$3.27 million</a:t>
            </a:r>
            <a:r>
              <a:rPr lang="en" dirty="0"/>
              <a:t>. However, when using other methods with </a:t>
            </a:r>
            <a:r>
              <a:rPr lang="en" b="1" dirty="0"/>
              <a:t>lower information content of 0.9bit/nt</a:t>
            </a:r>
            <a:r>
              <a:rPr lang="en" dirty="0"/>
              <a:t>, the synthesis price is nearly </a:t>
            </a:r>
            <a:r>
              <a:rPr lang="en" b="1" dirty="0"/>
              <a:t>$5.63 million</a:t>
            </a:r>
            <a:r>
              <a:rPr lang="en" dirty="0"/>
              <a:t>, rendering </a:t>
            </a:r>
            <a:r>
              <a:rPr lang="en" b="1" dirty="0"/>
              <a:t>the computational costs marginals compared to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DNA Fountain’s experiment data(Cost Effeciency)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87" y="1606600"/>
            <a:ext cx="53625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Experiment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8340" y="88443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We used DNA Fountain to </a:t>
            </a:r>
            <a:r>
              <a:rPr lang="en" b="1" dirty="0"/>
              <a:t>encode a single compressed file of 2,146,816 bytes</a:t>
            </a:r>
            <a:r>
              <a:rPr lang="en" dirty="0"/>
              <a:t> in a DNA oligo pool.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 We split the input </a:t>
            </a:r>
            <a:r>
              <a:rPr lang="en" b="1" dirty="0"/>
              <a:t>tarball into 67,088 segments of 32bytes </a:t>
            </a:r>
            <a:r>
              <a:rPr lang="en" dirty="0"/>
              <a:t>and iterated over the steps of DNA Fountain to create valid oligos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/>
              <a:t>Each droplet was 38bytes (304bits</a:t>
            </a:r>
            <a:r>
              <a:rPr lang="en" dirty="0"/>
              <a:t>): 4bytes of the random number generator seed, 32bytes for the data payload, and 2bytes for a Reed-Solomon error correcting code, to reject erroneous oligos in low coverage conditions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 DNA oligos had a length of </a:t>
            </a:r>
            <a:r>
              <a:rPr lang="en" b="1" dirty="0"/>
              <a:t>(304/2)=152nt </a:t>
            </a:r>
            <a:r>
              <a:rPr lang="en" dirty="0"/>
              <a:t>and were screened for </a:t>
            </a:r>
            <a:r>
              <a:rPr lang="en" b="1" dirty="0"/>
              <a:t>homopolymer runs of ≤3nt and GC content of 45%-55%.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Contd..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8340" y="9250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We instructed DNA Fountain to </a:t>
            </a:r>
            <a:r>
              <a:rPr lang="en" b="1" dirty="0"/>
              <a:t>generate 72,000 oligos</a:t>
            </a:r>
            <a:r>
              <a:rPr lang="en" dirty="0"/>
              <a:t>, yielding a redundancy </a:t>
            </a:r>
            <a:r>
              <a:rPr lang="en" b="1" dirty="0"/>
              <a:t>of (72,000/67,088-1)=7%. </a:t>
            </a:r>
            <a:r>
              <a:rPr lang="en" dirty="0"/>
              <a:t>We selected this number of oligos due to the price structure offered by the manufacturer, allowing us to </a:t>
            </a:r>
            <a:r>
              <a:rPr lang="en" b="1" dirty="0"/>
              <a:t>maximize the number of oligos per dollar</a:t>
            </a:r>
            <a:r>
              <a:rPr lang="en" dirty="0"/>
              <a:t>.</a:t>
            </a:r>
            <a:br>
              <a:rPr lang="en" dirty="0"/>
            </a:br>
            <a:endParaRPr lang="en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/>
              <a:t>Encoding took 2.5min on a single CPU of a standard laptop</a:t>
            </a:r>
            <a:r>
              <a:rPr lang="en" dirty="0"/>
              <a:t>. Importantly, we achieved an information density </a:t>
            </a:r>
            <a:r>
              <a:rPr lang="en" b="1" dirty="0"/>
              <a:t>of 1.57bit/nt, only 14% from the Shannon capacity of DNA storage(1.83b/nt) and 60% more than previous studies with a similar scale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Contd..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18660" y="89459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Sequencing and decoding the oligo </a:t>
            </a:r>
            <a:r>
              <a:rPr lang="en" b="1" dirty="0"/>
              <a:t>pool fully recovered the entire input file with zero errors</a:t>
            </a:r>
            <a:r>
              <a:rPr lang="en" dirty="0"/>
              <a:t>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 decoding took </a:t>
            </a:r>
            <a:r>
              <a:rPr lang="en" b="1" dirty="0"/>
              <a:t>approximately 9min with a Python script on a single CPU of a standard laptop.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 decoder recovered the information with </a:t>
            </a:r>
            <a:r>
              <a:rPr lang="en" b="1" dirty="0"/>
              <a:t>100% accuracy </a:t>
            </a:r>
            <a:r>
              <a:rPr lang="en" dirty="0"/>
              <a:t>after observing only </a:t>
            </a:r>
            <a:r>
              <a:rPr lang="en" b="1" dirty="0"/>
              <a:t>69,870 oligos out of the 72,000 </a:t>
            </a:r>
            <a:r>
              <a:rPr lang="en" dirty="0"/>
              <a:t>in our library.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These results indicate </a:t>
            </a:r>
            <a:r>
              <a:rPr lang="en" b="1" dirty="0"/>
              <a:t>that beyond its high information density</a:t>
            </a:r>
            <a:r>
              <a:rPr lang="en" dirty="0"/>
              <a:t>, DNA Fountain also </a:t>
            </a:r>
            <a:r>
              <a:rPr lang="en" b="1" dirty="0"/>
              <a:t>reduces the amount of sequencing required </a:t>
            </a:r>
            <a:r>
              <a:rPr lang="en" dirty="0"/>
              <a:t>for data retrieval, which is </a:t>
            </a:r>
            <a:r>
              <a:rPr lang="en" b="1" dirty="0"/>
              <a:t>beneficial when storing large-scale information</a:t>
            </a:r>
            <a:r>
              <a:rPr lang="e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Comparision with other meathods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86181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391525" y="2063675"/>
            <a:ext cx="8520600" cy="66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11700" y="2063675"/>
            <a:ext cx="8520600" cy="83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practical is the use of DNA?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8340" y="10178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To understand the potential of DNA storage </a:t>
            </a:r>
            <a:r>
              <a:rPr lang="en" dirty="0" smtClean="0"/>
              <a:t>they </a:t>
            </a:r>
            <a:r>
              <a:rPr lang="en" dirty="0"/>
              <a:t>explored </a:t>
            </a:r>
            <a:r>
              <a:rPr lang="en" b="1" dirty="0"/>
              <a:t>the Shannon Information Capacity. </a:t>
            </a:r>
            <a:r>
              <a:rPr lang="en" dirty="0"/>
              <a:t>This measure sets a tight upper bound on the amount of information that can be reliably stored in each nucleotide.The theoretical max. </a:t>
            </a:r>
            <a:r>
              <a:rPr lang="en" dirty="0" smtClean="0"/>
              <a:t>we </a:t>
            </a:r>
            <a:r>
              <a:rPr lang="en" dirty="0"/>
              <a:t>can store is </a:t>
            </a:r>
            <a:r>
              <a:rPr lang="en" b="1" dirty="0"/>
              <a:t>2 </a:t>
            </a:r>
            <a:r>
              <a:rPr lang="en" b="1" dirty="0" smtClean="0"/>
              <a:t>bits</a:t>
            </a:r>
            <a:r>
              <a:rPr lang="en" dirty="0" smtClean="0"/>
              <a:t>.</a:t>
            </a:r>
            <a:endParaRPr lang="en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 However DNA encoding faces several practical limitations.Mainly </a:t>
            </a:r>
            <a:r>
              <a:rPr lang="en" b="1" dirty="0"/>
              <a:t>Biochemical constrains</a:t>
            </a:r>
            <a:r>
              <a:rPr lang="en" dirty="0"/>
              <a:t> and </a:t>
            </a:r>
            <a:r>
              <a:rPr lang="en" b="1" dirty="0"/>
              <a:t>Oligo synthesis problems</a:t>
            </a:r>
            <a:r>
              <a:rPr lang="en" dirty="0"/>
              <a:t>.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(oligo is short for Oligonucleotides)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Biochemical Constraints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818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It dictates that a DNA sequence with </a:t>
            </a:r>
            <a:r>
              <a:rPr lang="en" b="1" dirty="0"/>
              <a:t>high GC content </a:t>
            </a:r>
            <a:r>
              <a:rPr lang="en" dirty="0"/>
              <a:t>or </a:t>
            </a:r>
            <a:r>
              <a:rPr lang="en" b="1" dirty="0"/>
              <a:t>long homopolymer </a:t>
            </a:r>
            <a:r>
              <a:rPr lang="en" dirty="0"/>
              <a:t>runs (e.g. AAAAAA…) should be avoided as they are difficult to synthesize and prone to sequencing errors.</a:t>
            </a:r>
            <a:br>
              <a:rPr lang="en" dirty="0"/>
            </a:br>
            <a:endParaRPr lang="en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Quantitative analysis shows that the biochemical constraints reduce the </a:t>
            </a:r>
            <a:r>
              <a:rPr lang="en" dirty="0" smtClean="0"/>
              <a:t>storage </a:t>
            </a:r>
            <a:r>
              <a:rPr lang="en" dirty="0"/>
              <a:t>potential of each nucleotide to </a:t>
            </a:r>
            <a:r>
              <a:rPr lang="en" b="1" dirty="0"/>
              <a:t>1.98bits from 2bits</a:t>
            </a:r>
            <a:r>
              <a:rPr lang="en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Oligo synthesis problems and Dropouts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8180" y="111811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In addition to biochemical constraints, oligos are sequenced in a pool and </a:t>
            </a:r>
            <a:r>
              <a:rPr lang="en" b="1" dirty="0"/>
              <a:t>necessitate indexing to infer their order</a:t>
            </a:r>
            <a:r>
              <a:rPr lang="en" dirty="0"/>
              <a:t>, which further limits the number of available nucleotides for encoding information.</a:t>
            </a:r>
            <a:br>
              <a:rPr lang="en" dirty="0"/>
            </a:br>
            <a:endParaRPr lang="en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Also </a:t>
            </a:r>
            <a:r>
              <a:rPr lang="en" b="1" dirty="0"/>
              <a:t>PCR amplification </a:t>
            </a:r>
            <a:r>
              <a:rPr lang="en" dirty="0"/>
              <a:t>and </a:t>
            </a:r>
            <a:r>
              <a:rPr lang="en" b="1" dirty="0"/>
              <a:t>decay of DNA during storage </a:t>
            </a:r>
            <a:r>
              <a:rPr lang="en" dirty="0"/>
              <a:t>can induce uneven representation of the oligos. After combining the expected dropout rates and barcoding demand, the overall </a:t>
            </a:r>
            <a:r>
              <a:rPr lang="en" b="1" dirty="0"/>
              <a:t>Shannon information capacity </a:t>
            </a:r>
            <a:r>
              <a:rPr lang="en" dirty="0"/>
              <a:t>of a DNA storage device is around </a:t>
            </a:r>
            <a:r>
              <a:rPr lang="en" b="1" dirty="0"/>
              <a:t>1.83bits per nucleotide </a:t>
            </a:r>
            <a:r>
              <a:rPr lang="en" dirty="0"/>
              <a:t>for a range of practical architectures.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Furhter Limitations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8180" y="10178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Previous studies of DNA storage realized </a:t>
            </a:r>
            <a:r>
              <a:rPr lang="en" b="1" dirty="0"/>
              <a:t>about half of the Shannon information capacity </a:t>
            </a:r>
            <a:r>
              <a:rPr lang="en" dirty="0"/>
              <a:t>of DNA molecules and in some cases reported </a:t>
            </a:r>
            <a:r>
              <a:rPr lang="en" b="1" dirty="0"/>
              <a:t>challenges to perfectly retrieve the information.</a:t>
            </a:r>
            <a:br>
              <a:rPr lang="en" b="1" dirty="0"/>
            </a:br>
            <a:endParaRPr lang="en" b="1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E.G.:-  two previous studies attempted to address oligo dropout by dividing the original file into </a:t>
            </a:r>
            <a:r>
              <a:rPr lang="en" b="1" dirty="0"/>
              <a:t>overlapping segments </a:t>
            </a:r>
            <a:r>
              <a:rPr lang="en" dirty="0"/>
              <a:t>so that each input bit is represented by multiple oligos. However, this </a:t>
            </a:r>
            <a:r>
              <a:rPr lang="en" b="1" dirty="0"/>
              <a:t>repetitive coding procedure </a:t>
            </a:r>
            <a:r>
              <a:rPr lang="en" dirty="0"/>
              <a:t>generates a loss of information content and is poorly scalable.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Continued..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08500" y="93523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Other studies explored the usage of </a:t>
            </a:r>
            <a:r>
              <a:rPr lang="en" b="1" dirty="0"/>
              <a:t>Reed-Solomon (RS) code </a:t>
            </a:r>
            <a:r>
              <a:rPr lang="en" dirty="0"/>
              <a:t>on small blocks of the input data in order </a:t>
            </a:r>
            <a:r>
              <a:rPr lang="en" b="1" dirty="0"/>
              <a:t>to recover dropouts</a:t>
            </a:r>
            <a:r>
              <a:rPr lang="en" dirty="0"/>
              <a:t>. While these studies were able to perfectly retrieve the data, they were still far from realizing the capacity. </a:t>
            </a:r>
            <a:br>
              <a:rPr lang="en" dirty="0"/>
            </a:br>
            <a:endParaRPr lang="en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Moreover, testing this strategy on a large file size highlighted difficulties in decoding the data due </a:t>
            </a:r>
            <a:r>
              <a:rPr lang="en" b="1" dirty="0"/>
              <a:t>to local correlations </a:t>
            </a:r>
            <a:r>
              <a:rPr lang="en" dirty="0"/>
              <a:t>and </a:t>
            </a:r>
            <a:r>
              <a:rPr lang="en" b="1" dirty="0"/>
              <a:t>large variations in the dropout rates</a:t>
            </a:r>
            <a:r>
              <a:rPr lang="en" dirty="0"/>
              <a:t> within each protected block.</a:t>
            </a:r>
            <a:br>
              <a:rPr lang="en" dirty="0"/>
            </a:b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DNA Fountain is developed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98340" y="93523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Taken together, these results inspired </a:t>
            </a:r>
            <a:r>
              <a:rPr lang="en" dirty="0" smtClean="0"/>
              <a:t>them </a:t>
            </a:r>
            <a:r>
              <a:rPr lang="en" dirty="0"/>
              <a:t>to seek a coding strategy that can </a:t>
            </a:r>
            <a:r>
              <a:rPr lang="en" b="1" dirty="0"/>
              <a:t>better utilize the information capacity </a:t>
            </a:r>
            <a:r>
              <a:rPr lang="en" dirty="0"/>
              <a:t>of DNA storage devices while showing </a:t>
            </a:r>
            <a:r>
              <a:rPr lang="en" b="1" dirty="0"/>
              <a:t>higher data retrieval reliability</a:t>
            </a:r>
            <a:r>
              <a:rPr lang="en" dirty="0"/>
              <a:t>.</a:t>
            </a:r>
            <a:br>
              <a:rPr lang="en" dirty="0"/>
            </a:br>
            <a:endParaRPr lang="en"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They devised a strategy for DNA storage devices, called </a:t>
            </a:r>
            <a:r>
              <a:rPr lang="en" b="1" dirty="0"/>
              <a:t>DNA Fountain</a:t>
            </a:r>
            <a:r>
              <a:rPr lang="en" dirty="0"/>
              <a:t>, that approaches the Shannon capacity(1.83 b/nt) while providing strong robustness against data corruption.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DNA Fountain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8340" y="10178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 This strategy harnesses fountain codes which allows </a:t>
            </a:r>
            <a:r>
              <a:rPr lang="en" b="1" dirty="0"/>
              <a:t>reliable and effective unicasting</a:t>
            </a:r>
            <a:r>
              <a:rPr lang="en" dirty="0"/>
              <a:t> of information over channels that are subject to dropouts e.g. mobile TV.</a:t>
            </a:r>
            <a:br>
              <a:rPr lang="en" dirty="0"/>
            </a:br>
            <a:endParaRPr lang="en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In their design, they carefully adapted the power of fountain codes to </a:t>
            </a:r>
            <a:r>
              <a:rPr lang="en" b="1" dirty="0"/>
              <a:t>overcome</a:t>
            </a:r>
            <a:r>
              <a:rPr lang="en" dirty="0"/>
              <a:t> both </a:t>
            </a:r>
            <a:r>
              <a:rPr lang="en" b="1" dirty="0"/>
              <a:t>oligo dropouts </a:t>
            </a:r>
            <a:r>
              <a:rPr lang="en" dirty="0"/>
              <a:t>and the </a:t>
            </a:r>
            <a:r>
              <a:rPr lang="en" b="1" dirty="0"/>
              <a:t>biochemical constraints </a:t>
            </a:r>
            <a:r>
              <a:rPr lang="en" dirty="0"/>
              <a:t>of DNA storage. The encoder works in three steps </a:t>
            </a:r>
            <a:br>
              <a:rPr lang="en" dirty="0"/>
            </a:br>
            <a:r>
              <a:rPr lang="en" dirty="0"/>
              <a:t>		</a:t>
            </a:r>
            <a:r>
              <a:rPr lang="en" b="1" dirty="0"/>
              <a:t>1)Preprocessing</a:t>
            </a:r>
            <a:br>
              <a:rPr lang="en" b="1" dirty="0"/>
            </a:br>
            <a:r>
              <a:rPr lang="en" b="1" dirty="0"/>
              <a:t>		2)Luby Transform</a:t>
            </a:r>
            <a:br>
              <a:rPr lang="en" b="1" dirty="0"/>
            </a:br>
            <a:r>
              <a:rPr lang="en" b="1" dirty="0"/>
              <a:t>		3)Screening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1374</Words>
  <Application>Microsoft Office PowerPoint</Application>
  <PresentationFormat>On-screen Show (16:9)</PresentationFormat>
  <Paragraphs>84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Roboto</vt:lpstr>
      <vt:lpstr>geometric</vt:lpstr>
      <vt:lpstr>DNA fountain enables a robust and efficient storage architecture</vt:lpstr>
      <vt:lpstr>Why DNA for storage?</vt:lpstr>
      <vt:lpstr>How practical is the use of DNA?</vt:lpstr>
      <vt:lpstr>Biochemical Constraints</vt:lpstr>
      <vt:lpstr>Oligo synthesis problems and Dropouts</vt:lpstr>
      <vt:lpstr>Furhter Limitations </vt:lpstr>
      <vt:lpstr>Continued..</vt:lpstr>
      <vt:lpstr>DNA Fountain is developed</vt:lpstr>
      <vt:lpstr>DNA Fountain</vt:lpstr>
      <vt:lpstr>Encoding in DNA Fountain</vt:lpstr>
      <vt:lpstr>Preprocessing</vt:lpstr>
      <vt:lpstr>2) Luby Transform</vt:lpstr>
      <vt:lpstr>PowerPoint Presentation</vt:lpstr>
      <vt:lpstr>Contd..</vt:lpstr>
      <vt:lpstr>3) Screening</vt:lpstr>
      <vt:lpstr>Decoding from DNA</vt:lpstr>
      <vt:lpstr>Contd..</vt:lpstr>
      <vt:lpstr>Droplet Recovery</vt:lpstr>
      <vt:lpstr>Segment Inference</vt:lpstr>
      <vt:lpstr>Contd..</vt:lpstr>
      <vt:lpstr>Time Complexity and cost of encoding and decoding</vt:lpstr>
      <vt:lpstr>Contd..</vt:lpstr>
      <vt:lpstr>DNA Fountain’s experiment data(Cost Effeciency) </vt:lpstr>
      <vt:lpstr>An Experiment</vt:lpstr>
      <vt:lpstr>Contd..</vt:lpstr>
      <vt:lpstr>Contd..</vt:lpstr>
      <vt:lpstr>Comparision with other meathods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fountain enables a robust and efficient storage architecture</dc:title>
  <cp:lastModifiedBy>Samarth Desai</cp:lastModifiedBy>
  <cp:revision>11</cp:revision>
  <dcterms:modified xsi:type="dcterms:W3CDTF">2017-03-29T02:53:47Z</dcterms:modified>
</cp:coreProperties>
</file>