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17"/>
  </p:notesMasterIdLst>
  <p:sldIdLst>
    <p:sldId id="256" r:id="rId2"/>
    <p:sldId id="257" r:id="rId3"/>
    <p:sldId id="258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00" r:id="rId15"/>
    <p:sldId id="311" r:id="rId16"/>
  </p:sldIdLst>
  <p:sldSz cx="9144000" cy="5143500" type="screen16x9"/>
  <p:notesSz cx="6858000" cy="9144000"/>
  <p:embeddedFontLst>
    <p:embeddedFont>
      <p:font typeface="Assistant" pitchFamily="2" charset="-79"/>
      <p:regular r:id="rId18"/>
      <p:bold r:id="rId19"/>
    </p:embeddedFont>
    <p:embeddedFont>
      <p:font typeface="Geologica" panose="020B0604020202020204" charset="0"/>
      <p:regular r:id="rId20"/>
      <p:bold r:id="rId21"/>
    </p:embeddedFont>
    <p:embeddedFont>
      <p:font typeface="Geologica Medium" panose="020B0604020202020204" charset="0"/>
      <p:regular r:id="rId22"/>
      <p:bold r:id="rId23"/>
    </p:embeddedFont>
    <p:embeddedFont>
      <p:font typeface="Livvic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B16"/>
    <a:srgbClr val="D9951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C89A47-267D-42B8-9ED0-050251733BCD}">
  <a:tblStyle styleId="{20C89A47-267D-42B8-9ED0-050251733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13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Business%20intelligence%20program\Capstone%20project\Data\Cha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F-49C5-978B-889E59F3142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F-49C5-978B-889E59F3142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0.1246</c:v>
                </c:pt>
                <c:pt idx="1">
                  <c:v>0.87539999999999996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55D-471D-A99A-226094032B0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55D-471D-A99A-226094032B0D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0.9627</c:v>
                </c:pt>
                <c:pt idx="1">
                  <c:v>3.73E-2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rgbClr val="D9951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ED-4724-8B1F-B113B6FB6C72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ED-4724-8B1F-B113B6FB6C72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0ED-4724-8B1F-B113B6FB6C7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Sheet3!$A$2:$A$4</c:f>
              <c:strCache>
                <c:ptCount val="3"/>
                <c:pt idx="0">
                  <c:v>Europe</c:v>
                </c:pt>
                <c:pt idx="1">
                  <c:v>South America</c:v>
                </c:pt>
                <c:pt idx="2">
                  <c:v>North America</c:v>
                </c:pt>
              </c:strCache>
            </c:strRef>
          </c:cat>
          <c:val>
            <c:numRef>
              <c:f>Sheet3!$B$2:$B$4</c:f>
              <c:numCache>
                <c:formatCode>General</c:formatCode>
                <c:ptCount val="3"/>
                <c:pt idx="0">
                  <c:v>187</c:v>
                </c:pt>
                <c:pt idx="1">
                  <c:v>61</c:v>
                </c:pt>
                <c:pt idx="2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ED-4724-8B1F-B113B6FB6C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3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F-49C5-978B-889E59F3142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F-49C5-978B-889E59F3142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-5.6899999999999999E-2</c:v>
                </c:pt>
                <c:pt idx="1">
                  <c:v>0.87539999999999996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238-4DF0-AB51-E0A13A62BC2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238-4DF0-AB51-E0A13A62BC2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 formatCode="0.00%">
                  <c:v>1.0812999999999999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F8F-49C5-978B-889E59F3142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F8F-49C5-978B-889E59F31427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0.2364</c:v>
                </c:pt>
                <c:pt idx="1">
                  <c:v>0.76359999999999995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rgbClr val="D9951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CC1-4DAC-AB87-57E4C9FEFCB0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CC1-4DAC-AB87-57E4C9FEFCB0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00D-4E9D-A68A-FC20EFD16BC8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00D-4E9D-A68A-FC20EFD16BC8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0.00%</c:formatCode>
                <c:ptCount val="4"/>
                <c:pt idx="0">
                  <c:v>-4.9500000000000002E-2</c:v>
                </c:pt>
                <c:pt idx="1">
                  <c:v>1.0495000000000001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C1-4DAC-AB87-57E4C9FEFC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53a35c1e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53a35c1e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43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370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92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8116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53a35c1e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53a35c1e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43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b53a35c1e0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b53a35c1e0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83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997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140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2467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43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358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53a35c1e0_0_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53a35c1e0_0_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610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02850" y="1245300"/>
            <a:ext cx="3431100" cy="22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02850" y="3526800"/>
            <a:ext cx="3431100" cy="37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1625125" y="1523550"/>
            <a:ext cx="3759300" cy="118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625125" y="2774538"/>
            <a:ext cx="3759300" cy="84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119275" y="2469263"/>
            <a:ext cx="3943500" cy="13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4119275" y="1346138"/>
            <a:ext cx="1878000" cy="101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1015100" y="588450"/>
            <a:ext cx="2824800" cy="396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40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4866287" y="2421757"/>
            <a:ext cx="2619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2"/>
          </p:nvPr>
        </p:nvSpPr>
        <p:spPr>
          <a:xfrm>
            <a:off x="1658412" y="2421757"/>
            <a:ext cx="2619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3"/>
          </p:nvPr>
        </p:nvSpPr>
        <p:spPr>
          <a:xfrm>
            <a:off x="1658412" y="1771900"/>
            <a:ext cx="261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4"/>
          </p:nvPr>
        </p:nvSpPr>
        <p:spPr>
          <a:xfrm>
            <a:off x="4866288" y="1771900"/>
            <a:ext cx="26193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Geologica Medium"/>
              <a:buNone/>
              <a:defRPr sz="2000"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1123200" y="787625"/>
            <a:ext cx="3735900" cy="11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123200" y="2066275"/>
            <a:ext cx="3735900" cy="228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>
            <a:spLocks noGrp="1"/>
          </p:cNvSpPr>
          <p:nvPr>
            <p:ph type="pic" idx="2"/>
          </p:nvPr>
        </p:nvSpPr>
        <p:spPr>
          <a:xfrm>
            <a:off x="5289050" y="615750"/>
            <a:ext cx="2824800" cy="391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1427575" y="1782900"/>
            <a:ext cx="61137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453550" y="1549763"/>
            <a:ext cx="4480200" cy="153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453550" y="3184238"/>
            <a:ext cx="44802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1586875" y="4119200"/>
            <a:ext cx="5956500" cy="4893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logica Medium"/>
              <a:buNone/>
              <a:defRPr sz="28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eologica Medium"/>
              <a:buNone/>
              <a:defRPr sz="35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3" r:id="rId12"/>
    <p:sldLayoutId id="2147483664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2.tmp"/><Relationship Id="rId4" Type="http://schemas.openxmlformats.org/officeDocument/2006/relationships/chart" Target="../charts/char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tmp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2.tmp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ctrTitle"/>
          </p:nvPr>
        </p:nvSpPr>
        <p:spPr>
          <a:xfrm>
            <a:off x="1608996" y="1992168"/>
            <a:ext cx="5926009" cy="817199"/>
          </a:xfrm>
          <a:prstGeom prst="rect">
            <a:avLst/>
          </a:prstGeom>
          <a:ln>
            <a:solidFill>
              <a:schemeClr val="accent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0 w 5926009"/>
                      <a:gd name="connsiteY0" fmla="*/ 0 h 817199"/>
                      <a:gd name="connsiteX1" fmla="*/ 5926009 w 5926009"/>
                      <a:gd name="connsiteY1" fmla="*/ 0 h 817199"/>
                      <a:gd name="connsiteX2" fmla="*/ 5926009 w 5926009"/>
                      <a:gd name="connsiteY2" fmla="*/ 817199 h 817199"/>
                      <a:gd name="connsiteX3" fmla="*/ 0 w 5926009"/>
                      <a:gd name="connsiteY3" fmla="*/ 817199 h 817199"/>
                      <a:gd name="connsiteX4" fmla="*/ 0 w 5926009"/>
                      <a:gd name="connsiteY4" fmla="*/ 0 h 8171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926009" h="817199" extrusionOk="0">
                        <a:moveTo>
                          <a:pt x="0" y="0"/>
                        </a:moveTo>
                        <a:cubicBezTo>
                          <a:pt x="2701060" y="-5264"/>
                          <a:pt x="3527314" y="84467"/>
                          <a:pt x="5926009" y="0"/>
                        </a:cubicBezTo>
                        <a:cubicBezTo>
                          <a:pt x="5900524" y="254759"/>
                          <a:pt x="5920736" y="470744"/>
                          <a:pt x="5926009" y="817199"/>
                        </a:cubicBezTo>
                        <a:cubicBezTo>
                          <a:pt x="5243692" y="923519"/>
                          <a:pt x="2349658" y="809550"/>
                          <a:pt x="0" y="817199"/>
                        </a:cubicBezTo>
                        <a:cubicBezTo>
                          <a:pt x="10649" y="634989"/>
                          <a:pt x="-57779" y="35021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CAPSTONE PROJECT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2407182" y="3013154"/>
            <a:ext cx="4329637" cy="635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Dataset: Northwinds from Datawarehouse Sample</a:t>
            </a:r>
            <a:br>
              <a:rPr lang="en"/>
            </a:br>
            <a:r>
              <a:rPr lang="en"/>
              <a:t>K45_Nguyen Thi Ngoc Sam</a:t>
            </a:r>
            <a:endParaRPr/>
          </a:p>
        </p:txBody>
      </p:sp>
      <p:grpSp>
        <p:nvGrpSpPr>
          <p:cNvPr id="2" name="Google Shape;110;p18">
            <a:extLst>
              <a:ext uri="{FF2B5EF4-FFF2-40B4-BE49-F238E27FC236}">
                <a16:creationId xmlns:a16="http://schemas.microsoft.com/office/drawing/2014/main" id="{610FABB5-7744-8E1B-825A-AD5ACCB33386}"/>
              </a:ext>
            </a:extLst>
          </p:cNvPr>
          <p:cNvGrpSpPr/>
          <p:nvPr/>
        </p:nvGrpSpPr>
        <p:grpSpPr>
          <a:xfrm>
            <a:off x="-50" y="0"/>
            <a:ext cx="9153925" cy="5143400"/>
            <a:chOff x="-50" y="0"/>
            <a:chExt cx="9153925" cy="5143400"/>
          </a:xfrm>
        </p:grpSpPr>
        <p:sp>
          <p:nvSpPr>
            <p:cNvPr id="3" name="Google Shape;111;p18">
              <a:extLst>
                <a:ext uri="{FF2B5EF4-FFF2-40B4-BE49-F238E27FC236}">
                  <a16:creationId xmlns:a16="http://schemas.microsoft.com/office/drawing/2014/main" id="{1E6885D8-9228-6FC1-E3B1-F3631A5005E7}"/>
                </a:ext>
              </a:extLst>
            </p:cNvPr>
            <p:cNvSpPr/>
            <p:nvPr/>
          </p:nvSpPr>
          <p:spPr>
            <a:xfrm>
              <a:off x="0" y="4326200"/>
              <a:ext cx="9088200" cy="817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4" name="Google Shape;112;p18">
              <a:extLst>
                <a:ext uri="{FF2B5EF4-FFF2-40B4-BE49-F238E27FC236}">
                  <a16:creationId xmlns:a16="http://schemas.microsoft.com/office/drawing/2014/main" id="{9340C13A-CDAA-7EB1-6803-2FF26FC42712}"/>
                </a:ext>
              </a:extLst>
            </p:cNvPr>
            <p:cNvSpPr/>
            <p:nvPr/>
          </p:nvSpPr>
          <p:spPr>
            <a:xfrm rot="10800000">
              <a:off x="3421775" y="0"/>
              <a:ext cx="5732100" cy="718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5" name="Google Shape;113;p18">
              <a:extLst>
                <a:ext uri="{FF2B5EF4-FFF2-40B4-BE49-F238E27FC236}">
                  <a16:creationId xmlns:a16="http://schemas.microsoft.com/office/drawing/2014/main" id="{B94EC578-46D5-0BA8-70E1-4A2864413F9B}"/>
                </a:ext>
              </a:extLst>
            </p:cNvPr>
            <p:cNvSpPr/>
            <p:nvPr/>
          </p:nvSpPr>
          <p:spPr>
            <a:xfrm rot="5400000">
              <a:off x="-1367600" y="1367550"/>
              <a:ext cx="3770400" cy="10353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1F8E061-D40E-9CE8-448A-65A86A042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3180"/>
              </p:ext>
            </p:extLst>
          </p:nvPr>
        </p:nvGraphicFramePr>
        <p:xfrm>
          <a:off x="6546812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B9BD076-5E50-97ED-DB19-94292145F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9785959"/>
              </p:ext>
            </p:extLst>
          </p:nvPr>
        </p:nvGraphicFramePr>
        <p:xfrm>
          <a:off x="4621300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20000" y="1818781"/>
            <a:ext cx="3149706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Average quantity per product and average unit price in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20000" y="931170"/>
            <a:ext cx="7806780" cy="484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increase in the average revenue per product order in the first four months of 1998 was primarily driven by a surge of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23.64% in average unit price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 This growth offset a 4.95% decrease in the average quantity per product during the same period.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2194560"/>
            <a:ext cx="3149706" cy="26136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892C-4DD7-9324-9C25-560744D0EB69}"/>
              </a:ext>
            </a:extLst>
          </p:cNvPr>
          <p:cNvSpPr txBox="1"/>
          <p:nvPr/>
        </p:nvSpPr>
        <p:spPr>
          <a:xfrm>
            <a:off x="4933538" y="3300945"/>
            <a:ext cx="103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-4.95%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FAE06-5494-FF7A-B8C4-B072B2F6DE0E}"/>
              </a:ext>
            </a:extLst>
          </p:cNvPr>
          <p:cNvSpPr txBox="1"/>
          <p:nvPr/>
        </p:nvSpPr>
        <p:spPr>
          <a:xfrm>
            <a:off x="6874381" y="3300945"/>
            <a:ext cx="103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23.64%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08440" y="1818781"/>
            <a:ext cx="194523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average quantity per product during the first four months</a:t>
            </a:r>
          </a:p>
        </p:txBody>
      </p:sp>
      <p:sp>
        <p:nvSpPr>
          <p:cNvPr id="18" name="Google Shape;213;p25">
            <a:extLst>
              <a:ext uri="{FF2B5EF4-FFF2-40B4-BE49-F238E27FC236}">
                <a16:creationId xmlns:a16="http://schemas.microsoft.com/office/drawing/2014/main" id="{61584B50-B868-45D8-6CB4-737EFC1E462F}"/>
              </a:ext>
            </a:extLst>
          </p:cNvPr>
          <p:cNvSpPr txBox="1"/>
          <p:nvPr/>
        </p:nvSpPr>
        <p:spPr>
          <a:xfrm>
            <a:off x="6427102" y="1818781"/>
            <a:ext cx="204522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average unit price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677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Average revenue per product order increased slightly due to…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2193780"/>
            <a:ext cx="4144164" cy="26144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Google Shape;213;p25">
            <a:extLst>
              <a:ext uri="{FF2B5EF4-FFF2-40B4-BE49-F238E27FC236}">
                <a16:creationId xmlns:a16="http://schemas.microsoft.com/office/drawing/2014/main" id="{3BEDABCF-6492-4A41-5640-28E2456C5C4F}"/>
              </a:ext>
            </a:extLst>
          </p:cNvPr>
          <p:cNvSpPr txBox="1"/>
          <p:nvPr/>
        </p:nvSpPr>
        <p:spPr>
          <a:xfrm>
            <a:off x="2371788" y="1467710"/>
            <a:ext cx="5172012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Average revenue per product order = Average quantity per product x </a:t>
            </a:r>
            <a:r>
              <a:rPr lang="en-US" sz="1000" b="1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Average unit price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A87C4-2B60-7F89-60E4-BF899443E08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892"/>
          <a:stretch/>
        </p:blipFill>
        <p:spPr>
          <a:xfrm>
            <a:off x="933552" y="2498109"/>
            <a:ext cx="2722602" cy="20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24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F3F10D2-2AD1-0C15-E796-EB510103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635" y="1099603"/>
            <a:ext cx="1589250" cy="137566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171CDB7-3DFE-E218-BFE3-2E636BE92AA4}"/>
              </a:ext>
            </a:extLst>
          </p:cNvPr>
          <p:cNvSpPr/>
          <p:nvPr/>
        </p:nvSpPr>
        <p:spPr>
          <a:xfrm>
            <a:off x="768299" y="2557140"/>
            <a:ext cx="2644268" cy="141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08A1FA-6422-E348-EAC6-E60B6C72D09D}"/>
              </a:ext>
            </a:extLst>
          </p:cNvPr>
          <p:cNvSpPr/>
          <p:nvPr/>
        </p:nvSpPr>
        <p:spPr>
          <a:xfrm>
            <a:off x="768298" y="1078773"/>
            <a:ext cx="2644268" cy="1417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2282746" y="1456293"/>
            <a:ext cx="1178118" cy="662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The average unit price of confection products during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19999" y="4212330"/>
            <a:ext cx="7752321" cy="484268"/>
          </a:xfrm>
          <a:prstGeom prst="roundRect">
            <a:avLst>
              <a:gd name="adj" fmla="val 15094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40" tIns="91425" rIns="9144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average unit price of confection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and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meat/poultry products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first four months of 1998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both increased significantly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compared to 1997, with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growth rate of 54.56% and 47.92%,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respectively. If these growth rates continue, confection and meat/poultry products will contribute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 additional $53K to the revenue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for the first four months of 2010.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017726"/>
            <a:ext cx="2743200" cy="30177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3521486" y="2942517"/>
            <a:ext cx="1328833" cy="623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average unit price of each product category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#3: Increase the unit price of confection and meat/poultry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3516026" y="1017726"/>
            <a:ext cx="3200400" cy="301778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9F3C3A-1641-912B-DF83-10B1FFC774E8}"/>
              </a:ext>
            </a:extLst>
          </p:cNvPr>
          <p:cNvSpPr/>
          <p:nvPr/>
        </p:nvSpPr>
        <p:spPr>
          <a:xfrm>
            <a:off x="7027211" y="3322359"/>
            <a:ext cx="1205079" cy="558938"/>
          </a:xfrm>
          <a:prstGeom prst="roundRec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+53K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25C7B-C5CE-4490-135C-83267EE1B8BA}"/>
              </a:ext>
            </a:extLst>
          </p:cNvPr>
          <p:cNvSpPr/>
          <p:nvPr/>
        </p:nvSpPr>
        <p:spPr>
          <a:xfrm>
            <a:off x="7027211" y="1970736"/>
            <a:ext cx="1205078" cy="558938"/>
          </a:xfrm>
          <a:prstGeom prst="roundRec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103K</a:t>
            </a:r>
          </a:p>
        </p:txBody>
      </p:sp>
      <p:sp>
        <p:nvSpPr>
          <p:cNvPr id="9" name="Google Shape;213;p25">
            <a:extLst>
              <a:ext uri="{FF2B5EF4-FFF2-40B4-BE49-F238E27FC236}">
                <a16:creationId xmlns:a16="http://schemas.microsoft.com/office/drawing/2014/main" id="{5544E366-BEAB-2DDC-772B-CE13DC7CE531}"/>
              </a:ext>
            </a:extLst>
          </p:cNvPr>
          <p:cNvSpPr txBox="1"/>
          <p:nvPr/>
        </p:nvSpPr>
        <p:spPr>
          <a:xfrm>
            <a:off x="6787181" y="1448313"/>
            <a:ext cx="1685139" cy="36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confection and meat/poultry during the first four months of 1998</a:t>
            </a:r>
          </a:p>
        </p:txBody>
      </p:sp>
      <p:sp>
        <p:nvSpPr>
          <p:cNvPr id="10" name="Google Shape;213;p25">
            <a:extLst>
              <a:ext uri="{FF2B5EF4-FFF2-40B4-BE49-F238E27FC236}">
                <a16:creationId xmlns:a16="http://schemas.microsoft.com/office/drawing/2014/main" id="{16A50CB6-5056-1917-5B46-C90F5D533305}"/>
              </a:ext>
            </a:extLst>
          </p:cNvPr>
          <p:cNvSpPr txBox="1"/>
          <p:nvPr/>
        </p:nvSpPr>
        <p:spPr>
          <a:xfrm>
            <a:off x="6725390" y="2683883"/>
            <a:ext cx="1816629" cy="48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Expected revenue increase contributed by confection and meat/poultry in the first four months of 1999 compared to 1998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D6BAA-3F9C-2C4B-7DEB-048B3A211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298" y="1101061"/>
            <a:ext cx="1514448" cy="1372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72012-5A84-24C1-32B6-64C86B6F8E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52" r="1"/>
          <a:stretch/>
        </p:blipFill>
        <p:spPr>
          <a:xfrm>
            <a:off x="1934995" y="2597281"/>
            <a:ext cx="1481724" cy="1337038"/>
          </a:xfrm>
          <a:prstGeom prst="rect">
            <a:avLst/>
          </a:prstGeom>
        </p:spPr>
      </p:pic>
      <p:sp>
        <p:nvSpPr>
          <p:cNvPr id="7" name="Google Shape;213;p25">
            <a:extLst>
              <a:ext uri="{FF2B5EF4-FFF2-40B4-BE49-F238E27FC236}">
                <a16:creationId xmlns:a16="http://schemas.microsoft.com/office/drawing/2014/main" id="{799078ED-B597-FABF-E78C-56BB02DFEDF0}"/>
              </a:ext>
            </a:extLst>
          </p:cNvPr>
          <p:cNvSpPr txBox="1"/>
          <p:nvPr/>
        </p:nvSpPr>
        <p:spPr>
          <a:xfrm>
            <a:off x="764147" y="2942517"/>
            <a:ext cx="1170848" cy="64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The average unit price of meat/poultry during the first four months of 1997 compared to 1998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DBF1C9-A4BF-9352-C33D-91096B373E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1104" y="2636360"/>
            <a:ext cx="1350082" cy="1338099"/>
          </a:xfrm>
          <a:prstGeom prst="rect">
            <a:avLst/>
          </a:prstGeom>
        </p:spPr>
      </p:pic>
      <p:sp>
        <p:nvSpPr>
          <p:cNvPr id="22" name="Google Shape;213;p25">
            <a:extLst>
              <a:ext uri="{FF2B5EF4-FFF2-40B4-BE49-F238E27FC236}">
                <a16:creationId xmlns:a16="http://schemas.microsoft.com/office/drawing/2014/main" id="{580081C4-7960-EAD6-F95F-87DF524B3182}"/>
              </a:ext>
            </a:extLst>
          </p:cNvPr>
          <p:cNvSpPr txBox="1"/>
          <p:nvPr/>
        </p:nvSpPr>
        <p:spPr>
          <a:xfrm>
            <a:off x="5265271" y="1456293"/>
            <a:ext cx="1438709" cy="477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each product category during the first four months of 1998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1D46B5-53BA-6539-E704-ADB124210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2764" y="2844096"/>
            <a:ext cx="420639" cy="80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7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19999" y="923550"/>
            <a:ext cx="2057401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The average quantity per seafood product during the first four months of 1997 vs.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19999" y="4212330"/>
            <a:ext cx="7752321" cy="484268"/>
          </a:xfrm>
          <a:prstGeom prst="roundRect">
            <a:avLst>
              <a:gd name="adj" fmla="val 22961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40" tIns="91425" rIns="9144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While the overall average quantity per product decreased in the first four months of 1998 compared to 1997,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seafood category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was the only one to see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significant increase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with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growth rate of 43.5%.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Customers showed a preference for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buying larger quantities of seafood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during this period. If this trend continues, seafood products could add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$19K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 revenue in the first four months of 2010.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294104"/>
            <a:ext cx="205740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5546240" y="931170"/>
            <a:ext cx="292608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average quantity per each product category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#4: Increase average quantity per seafood product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9F3C3A-1641-912B-DF83-10B1FFC774E8}"/>
              </a:ext>
            </a:extLst>
          </p:cNvPr>
          <p:cNvSpPr/>
          <p:nvPr/>
        </p:nvSpPr>
        <p:spPr>
          <a:xfrm>
            <a:off x="7581900" y="4137660"/>
            <a:ext cx="890420" cy="558938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+19K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 1999</a:t>
            </a:r>
            <a:endParaRPr lang="en-GB" sz="90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77238-56C8-3B41-768D-EDFAAD72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9693" y="1684278"/>
            <a:ext cx="2484254" cy="1961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80F31-2067-F81C-6313-88D3D4A05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4757" y="1621745"/>
            <a:ext cx="2173322" cy="2086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19C358-4B06-611F-E027-8D377FB863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8082" y="2133515"/>
            <a:ext cx="549978" cy="106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2C4C2-AD44-BED4-FACC-64D20D01D9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051" y="1664743"/>
            <a:ext cx="1886023" cy="20001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C9E5CE-5647-2EB5-9016-5EA4AEA1E36F}"/>
              </a:ext>
            </a:extLst>
          </p:cNvPr>
          <p:cNvSpPr/>
          <p:nvPr/>
        </p:nvSpPr>
        <p:spPr>
          <a:xfrm>
            <a:off x="2881660" y="1294104"/>
            <a:ext cx="256032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F177D-2384-C534-53F5-3CC2BC29727A}"/>
              </a:ext>
            </a:extLst>
          </p:cNvPr>
          <p:cNvSpPr/>
          <p:nvPr/>
        </p:nvSpPr>
        <p:spPr>
          <a:xfrm>
            <a:off x="5546240" y="1294104"/>
            <a:ext cx="292608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oogle Shape;213;p25">
            <a:extLst>
              <a:ext uri="{FF2B5EF4-FFF2-40B4-BE49-F238E27FC236}">
                <a16:creationId xmlns:a16="http://schemas.microsoft.com/office/drawing/2014/main" id="{C5F6665C-E758-E9A3-8D1E-ECE992CEFB11}"/>
              </a:ext>
            </a:extLst>
          </p:cNvPr>
          <p:cNvSpPr txBox="1"/>
          <p:nvPr/>
        </p:nvSpPr>
        <p:spPr>
          <a:xfrm>
            <a:off x="3133120" y="931170"/>
            <a:ext cx="2057401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each product category during the first four months of 1998</a:t>
            </a:r>
          </a:p>
        </p:txBody>
      </p:sp>
    </p:spTree>
    <p:extLst>
      <p:ext uri="{BB962C8B-B14F-4D97-AF65-F5344CB8AC3E}">
        <p14:creationId xmlns:p14="http://schemas.microsoft.com/office/powerpoint/2010/main" val="98880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Aha moment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" name="Google Shape;213;p25">
            <a:extLst>
              <a:ext uri="{FF2B5EF4-FFF2-40B4-BE49-F238E27FC236}">
                <a16:creationId xmlns:a16="http://schemas.microsoft.com/office/drawing/2014/main" id="{2015B9F6-763E-65D3-774E-F9A05B2476A8}"/>
              </a:ext>
            </a:extLst>
          </p:cNvPr>
          <p:cNvSpPr txBox="1"/>
          <p:nvPr/>
        </p:nvSpPr>
        <p:spPr>
          <a:xfrm>
            <a:off x="2318339" y="2500139"/>
            <a:ext cx="4706929" cy="817200"/>
          </a:xfrm>
          <a:prstGeom prst="roundRect">
            <a:avLst>
              <a:gd name="adj" fmla="val 15094"/>
            </a:avLst>
          </a:prstGeom>
          <a:noFill/>
          <a:ln>
            <a:noFill/>
          </a:ln>
        </p:spPr>
        <p:txBody>
          <a:bodyPr spcFirstLastPara="1" wrap="square" lIns="91440" tIns="91425" rIns="9144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Focusing on key products and markets could increase revenue by an additional $428K in the first four months of 1999.</a:t>
            </a:r>
          </a:p>
        </p:txBody>
      </p:sp>
      <p:sp>
        <p:nvSpPr>
          <p:cNvPr id="3" name="Google Shape;247;p26">
            <a:extLst>
              <a:ext uri="{FF2B5EF4-FFF2-40B4-BE49-F238E27FC236}">
                <a16:creationId xmlns:a16="http://schemas.microsoft.com/office/drawing/2014/main" id="{1BCDE69C-C8A0-DD9F-5DE2-A78A16B8FD47}"/>
              </a:ext>
            </a:extLst>
          </p:cNvPr>
          <p:cNvSpPr txBox="1"/>
          <p:nvPr/>
        </p:nvSpPr>
        <p:spPr>
          <a:xfrm>
            <a:off x="3190297" y="1833604"/>
            <a:ext cx="2763407" cy="653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rPr>
              <a:t>$428,000</a:t>
            </a:r>
            <a:endParaRPr sz="4000">
              <a:solidFill>
                <a:schemeClr val="dk1"/>
              </a:solidFill>
              <a:latin typeface="Geologica Medium"/>
              <a:ea typeface="Geologica Medium"/>
              <a:cs typeface="Geologica Medium"/>
              <a:sym typeface="Geologica Medium"/>
            </a:endParaRPr>
          </a:p>
        </p:txBody>
      </p:sp>
      <p:grpSp>
        <p:nvGrpSpPr>
          <p:cNvPr id="4" name="Google Shape;110;p18">
            <a:extLst>
              <a:ext uri="{FF2B5EF4-FFF2-40B4-BE49-F238E27FC236}">
                <a16:creationId xmlns:a16="http://schemas.microsoft.com/office/drawing/2014/main" id="{BABE580A-8231-DFA0-66D1-1ED539AF32CF}"/>
              </a:ext>
            </a:extLst>
          </p:cNvPr>
          <p:cNvGrpSpPr/>
          <p:nvPr/>
        </p:nvGrpSpPr>
        <p:grpSpPr>
          <a:xfrm>
            <a:off x="-50" y="0"/>
            <a:ext cx="9153925" cy="5143400"/>
            <a:chOff x="-50" y="0"/>
            <a:chExt cx="9153925" cy="5143400"/>
          </a:xfrm>
        </p:grpSpPr>
        <p:sp>
          <p:nvSpPr>
            <p:cNvPr id="5" name="Google Shape;111;p18">
              <a:extLst>
                <a:ext uri="{FF2B5EF4-FFF2-40B4-BE49-F238E27FC236}">
                  <a16:creationId xmlns:a16="http://schemas.microsoft.com/office/drawing/2014/main" id="{E237C267-68F3-785C-F542-9EF9AC2DD577}"/>
                </a:ext>
              </a:extLst>
            </p:cNvPr>
            <p:cNvSpPr/>
            <p:nvPr/>
          </p:nvSpPr>
          <p:spPr>
            <a:xfrm>
              <a:off x="0" y="4326200"/>
              <a:ext cx="9088200" cy="817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6" name="Google Shape;112;p18">
              <a:extLst>
                <a:ext uri="{FF2B5EF4-FFF2-40B4-BE49-F238E27FC236}">
                  <a16:creationId xmlns:a16="http://schemas.microsoft.com/office/drawing/2014/main" id="{F203C987-4F3A-7691-BE14-3B95D4E6CF6F}"/>
                </a:ext>
              </a:extLst>
            </p:cNvPr>
            <p:cNvSpPr/>
            <p:nvPr/>
          </p:nvSpPr>
          <p:spPr>
            <a:xfrm rot="10800000">
              <a:off x="3421775" y="0"/>
              <a:ext cx="5732100" cy="718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7" name="Google Shape;113;p18">
              <a:extLst>
                <a:ext uri="{FF2B5EF4-FFF2-40B4-BE49-F238E27FC236}">
                  <a16:creationId xmlns:a16="http://schemas.microsoft.com/office/drawing/2014/main" id="{561DE437-C347-4C5B-6EAB-030119998A29}"/>
                </a:ext>
              </a:extLst>
            </p:cNvPr>
            <p:cNvSpPr/>
            <p:nvPr/>
          </p:nvSpPr>
          <p:spPr>
            <a:xfrm rot="5400000">
              <a:off x="-1367600" y="1367550"/>
              <a:ext cx="3770400" cy="10353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93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0B9771D-34A3-73D7-A686-95403C339E5D}"/>
              </a:ext>
            </a:extLst>
          </p:cNvPr>
          <p:cNvGrpSpPr/>
          <p:nvPr/>
        </p:nvGrpSpPr>
        <p:grpSpPr>
          <a:xfrm>
            <a:off x="3258648" y="1258400"/>
            <a:ext cx="2626704" cy="2626703"/>
            <a:chOff x="3258648" y="1258400"/>
            <a:chExt cx="2626704" cy="2626703"/>
          </a:xfrm>
        </p:grpSpPr>
        <p:sp>
          <p:nvSpPr>
            <p:cNvPr id="126" name="Google Shape;126;p22"/>
            <p:cNvSpPr/>
            <p:nvPr/>
          </p:nvSpPr>
          <p:spPr>
            <a:xfrm>
              <a:off x="3258648" y="1258400"/>
              <a:ext cx="1313553" cy="1313154"/>
            </a:xfrm>
            <a:custGeom>
              <a:avLst/>
              <a:gdLst/>
              <a:ahLst/>
              <a:cxnLst/>
              <a:rect l="l" t="t" r="r" b="b"/>
              <a:pathLst>
                <a:path w="3291" h="3290" extrusionOk="0">
                  <a:moveTo>
                    <a:pt x="964" y="964"/>
                  </a:moveTo>
                  <a:cubicBezTo>
                    <a:pt x="368" y="1559"/>
                    <a:pt x="0" y="2382"/>
                    <a:pt x="0" y="3290"/>
                  </a:cubicBezTo>
                  <a:lnTo>
                    <a:pt x="1244" y="3290"/>
                  </a:lnTo>
                  <a:cubicBezTo>
                    <a:pt x="1244" y="2725"/>
                    <a:pt x="1472" y="2213"/>
                    <a:pt x="1843" y="1843"/>
                  </a:cubicBezTo>
                  <a:cubicBezTo>
                    <a:pt x="2213" y="1472"/>
                    <a:pt x="2725" y="1243"/>
                    <a:pt x="3291" y="1243"/>
                  </a:cubicBezTo>
                  <a:lnTo>
                    <a:pt x="3291" y="0"/>
                  </a:lnTo>
                  <a:cubicBezTo>
                    <a:pt x="2382" y="0"/>
                    <a:pt x="1559" y="368"/>
                    <a:pt x="964" y="96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4572198" y="1258400"/>
              <a:ext cx="1313154" cy="1313154"/>
            </a:xfrm>
            <a:custGeom>
              <a:avLst/>
              <a:gdLst/>
              <a:ahLst/>
              <a:cxnLst/>
              <a:rect l="l" t="t" r="r" b="b"/>
              <a:pathLst>
                <a:path w="3290" h="3290" extrusionOk="0">
                  <a:moveTo>
                    <a:pt x="2326" y="964"/>
                  </a:moveTo>
                  <a:cubicBezTo>
                    <a:pt x="1731" y="368"/>
                    <a:pt x="908" y="0"/>
                    <a:pt x="0" y="0"/>
                  </a:cubicBezTo>
                  <a:lnTo>
                    <a:pt x="0" y="1243"/>
                  </a:lnTo>
                  <a:cubicBezTo>
                    <a:pt x="565" y="1243"/>
                    <a:pt x="1076" y="1472"/>
                    <a:pt x="1447" y="1843"/>
                  </a:cubicBezTo>
                  <a:cubicBezTo>
                    <a:pt x="1817" y="2213"/>
                    <a:pt x="2047" y="2725"/>
                    <a:pt x="2047" y="3290"/>
                  </a:cubicBezTo>
                  <a:lnTo>
                    <a:pt x="3290" y="3290"/>
                  </a:lnTo>
                  <a:cubicBezTo>
                    <a:pt x="3290" y="2382"/>
                    <a:pt x="2922" y="1559"/>
                    <a:pt x="2326" y="96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2"/>
            <p:cNvSpPr/>
            <p:nvPr/>
          </p:nvSpPr>
          <p:spPr>
            <a:xfrm>
              <a:off x="4572198" y="2571550"/>
              <a:ext cx="1313154" cy="1313553"/>
            </a:xfrm>
            <a:custGeom>
              <a:avLst/>
              <a:gdLst/>
              <a:ahLst/>
              <a:cxnLst/>
              <a:rect l="l" t="t" r="r" b="b"/>
              <a:pathLst>
                <a:path w="3290" h="3291" extrusionOk="0">
                  <a:moveTo>
                    <a:pt x="2047" y="0"/>
                  </a:moveTo>
                  <a:cubicBezTo>
                    <a:pt x="2047" y="566"/>
                    <a:pt x="1817" y="1077"/>
                    <a:pt x="1447" y="1448"/>
                  </a:cubicBezTo>
                  <a:cubicBezTo>
                    <a:pt x="1076" y="1818"/>
                    <a:pt x="565" y="2047"/>
                    <a:pt x="0" y="2047"/>
                  </a:cubicBezTo>
                  <a:lnTo>
                    <a:pt x="0" y="3291"/>
                  </a:lnTo>
                  <a:cubicBezTo>
                    <a:pt x="908" y="3291"/>
                    <a:pt x="1731" y="2922"/>
                    <a:pt x="2326" y="2327"/>
                  </a:cubicBezTo>
                  <a:cubicBezTo>
                    <a:pt x="2922" y="1732"/>
                    <a:pt x="3290" y="909"/>
                    <a:pt x="3290" y="0"/>
                  </a:cubicBezTo>
                  <a:lnTo>
                    <a:pt x="2047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2"/>
            <p:cNvSpPr/>
            <p:nvPr/>
          </p:nvSpPr>
          <p:spPr>
            <a:xfrm>
              <a:off x="3258648" y="2571550"/>
              <a:ext cx="1313553" cy="1313553"/>
            </a:xfrm>
            <a:custGeom>
              <a:avLst/>
              <a:gdLst/>
              <a:ahLst/>
              <a:cxnLst/>
              <a:rect l="l" t="t" r="r" b="b"/>
              <a:pathLst>
                <a:path w="3291" h="3291" extrusionOk="0">
                  <a:moveTo>
                    <a:pt x="1843" y="1448"/>
                  </a:moveTo>
                  <a:cubicBezTo>
                    <a:pt x="1473" y="1077"/>
                    <a:pt x="1244" y="566"/>
                    <a:pt x="1244" y="0"/>
                  </a:cubicBezTo>
                  <a:lnTo>
                    <a:pt x="0" y="0"/>
                  </a:lnTo>
                  <a:cubicBezTo>
                    <a:pt x="0" y="909"/>
                    <a:pt x="368" y="1732"/>
                    <a:pt x="964" y="2327"/>
                  </a:cubicBezTo>
                  <a:cubicBezTo>
                    <a:pt x="1559" y="2922"/>
                    <a:pt x="2382" y="3291"/>
                    <a:pt x="3291" y="3291"/>
                  </a:cubicBezTo>
                  <a:lnTo>
                    <a:pt x="3291" y="2047"/>
                  </a:lnTo>
                  <a:cubicBezTo>
                    <a:pt x="2725" y="2047"/>
                    <a:pt x="2214" y="1818"/>
                    <a:pt x="1843" y="144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2"/>
            <p:cNvSpPr/>
            <p:nvPr/>
          </p:nvSpPr>
          <p:spPr>
            <a:xfrm>
              <a:off x="3755171" y="1754523"/>
              <a:ext cx="817029" cy="817029"/>
            </a:xfrm>
            <a:custGeom>
              <a:avLst/>
              <a:gdLst/>
              <a:ahLst/>
              <a:cxnLst/>
              <a:rect l="l" t="t" r="r" b="b"/>
              <a:pathLst>
                <a:path w="2047" h="2047" extrusionOk="0">
                  <a:moveTo>
                    <a:pt x="599" y="600"/>
                  </a:moveTo>
                  <a:cubicBezTo>
                    <a:pt x="229" y="970"/>
                    <a:pt x="0" y="1482"/>
                    <a:pt x="0" y="2047"/>
                  </a:cubicBezTo>
                  <a:lnTo>
                    <a:pt x="370" y="2047"/>
                  </a:lnTo>
                  <a:cubicBezTo>
                    <a:pt x="370" y="1584"/>
                    <a:pt x="557" y="1165"/>
                    <a:pt x="861" y="862"/>
                  </a:cubicBezTo>
                  <a:cubicBezTo>
                    <a:pt x="1164" y="559"/>
                    <a:pt x="1584" y="371"/>
                    <a:pt x="2047" y="371"/>
                  </a:cubicBezTo>
                  <a:lnTo>
                    <a:pt x="2047" y="0"/>
                  </a:lnTo>
                  <a:cubicBezTo>
                    <a:pt x="1481" y="0"/>
                    <a:pt x="970" y="229"/>
                    <a:pt x="599" y="60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2"/>
            <p:cNvSpPr/>
            <p:nvPr/>
          </p:nvSpPr>
          <p:spPr>
            <a:xfrm>
              <a:off x="4572198" y="1754523"/>
              <a:ext cx="817029" cy="817029"/>
            </a:xfrm>
            <a:custGeom>
              <a:avLst/>
              <a:gdLst/>
              <a:ahLst/>
              <a:cxnLst/>
              <a:rect l="l" t="t" r="r" b="b"/>
              <a:pathLst>
                <a:path w="2047" h="2047" extrusionOk="0">
                  <a:moveTo>
                    <a:pt x="1447" y="600"/>
                  </a:moveTo>
                  <a:cubicBezTo>
                    <a:pt x="1077" y="229"/>
                    <a:pt x="565" y="0"/>
                    <a:pt x="0" y="0"/>
                  </a:cubicBezTo>
                  <a:lnTo>
                    <a:pt x="0" y="371"/>
                  </a:lnTo>
                  <a:cubicBezTo>
                    <a:pt x="463" y="371"/>
                    <a:pt x="882" y="559"/>
                    <a:pt x="1185" y="862"/>
                  </a:cubicBezTo>
                  <a:cubicBezTo>
                    <a:pt x="1488" y="1165"/>
                    <a:pt x="1676" y="1584"/>
                    <a:pt x="1676" y="2047"/>
                  </a:cubicBezTo>
                  <a:lnTo>
                    <a:pt x="2047" y="2047"/>
                  </a:lnTo>
                  <a:cubicBezTo>
                    <a:pt x="2047" y="1482"/>
                    <a:pt x="1818" y="970"/>
                    <a:pt x="1447" y="6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2"/>
            <p:cNvSpPr/>
            <p:nvPr/>
          </p:nvSpPr>
          <p:spPr>
            <a:xfrm>
              <a:off x="3755171" y="2571550"/>
              <a:ext cx="817029" cy="817029"/>
            </a:xfrm>
            <a:custGeom>
              <a:avLst/>
              <a:gdLst/>
              <a:ahLst/>
              <a:cxnLst/>
              <a:rect l="l" t="t" r="r" b="b"/>
              <a:pathLst>
                <a:path w="2047" h="2047" extrusionOk="0">
                  <a:moveTo>
                    <a:pt x="861" y="1186"/>
                  </a:moveTo>
                  <a:cubicBezTo>
                    <a:pt x="558" y="882"/>
                    <a:pt x="370" y="463"/>
                    <a:pt x="370" y="0"/>
                  </a:cubicBezTo>
                  <a:lnTo>
                    <a:pt x="0" y="0"/>
                  </a:lnTo>
                  <a:cubicBezTo>
                    <a:pt x="0" y="566"/>
                    <a:pt x="228" y="1077"/>
                    <a:pt x="599" y="1448"/>
                  </a:cubicBezTo>
                  <a:cubicBezTo>
                    <a:pt x="969" y="1818"/>
                    <a:pt x="1481" y="2047"/>
                    <a:pt x="2047" y="2047"/>
                  </a:cubicBezTo>
                  <a:lnTo>
                    <a:pt x="2047" y="1677"/>
                  </a:lnTo>
                  <a:cubicBezTo>
                    <a:pt x="1584" y="1677"/>
                    <a:pt x="1165" y="1489"/>
                    <a:pt x="861" y="118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2"/>
            <p:cNvSpPr/>
            <p:nvPr/>
          </p:nvSpPr>
          <p:spPr>
            <a:xfrm>
              <a:off x="4572198" y="2571550"/>
              <a:ext cx="817029" cy="817029"/>
            </a:xfrm>
            <a:custGeom>
              <a:avLst/>
              <a:gdLst/>
              <a:ahLst/>
              <a:cxnLst/>
              <a:rect l="l" t="t" r="r" b="b"/>
              <a:pathLst>
                <a:path w="2047" h="2047" extrusionOk="0">
                  <a:moveTo>
                    <a:pt x="1676" y="0"/>
                  </a:moveTo>
                  <a:cubicBezTo>
                    <a:pt x="1676" y="463"/>
                    <a:pt x="1488" y="882"/>
                    <a:pt x="1185" y="1186"/>
                  </a:cubicBezTo>
                  <a:cubicBezTo>
                    <a:pt x="882" y="1489"/>
                    <a:pt x="463" y="1676"/>
                    <a:pt x="0" y="1676"/>
                  </a:cubicBezTo>
                  <a:lnTo>
                    <a:pt x="0" y="2047"/>
                  </a:lnTo>
                  <a:cubicBezTo>
                    <a:pt x="565" y="2047"/>
                    <a:pt x="1076" y="1818"/>
                    <a:pt x="1447" y="1448"/>
                  </a:cubicBezTo>
                  <a:cubicBezTo>
                    <a:pt x="1817" y="1077"/>
                    <a:pt x="2047" y="566"/>
                    <a:pt x="2047" y="0"/>
                  </a:cubicBezTo>
                  <a:lnTo>
                    <a:pt x="1676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2"/>
            <p:cNvSpPr/>
            <p:nvPr/>
          </p:nvSpPr>
          <p:spPr>
            <a:xfrm>
              <a:off x="3329299" y="1427938"/>
              <a:ext cx="557100" cy="557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Geologica"/>
                  <a:ea typeface="Geologica"/>
                  <a:cs typeface="Geologica"/>
                  <a:sym typeface="Geologica"/>
                </a:rPr>
                <a:t>1</a:t>
              </a:r>
              <a:endParaRPr sz="2000" b="1">
                <a:solidFill>
                  <a:schemeClr val="accent2"/>
                </a:solidFill>
                <a:latin typeface="Geologica"/>
                <a:ea typeface="Geologica"/>
                <a:cs typeface="Geologica"/>
                <a:sym typeface="Geologica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3329299" y="3181150"/>
              <a:ext cx="557100" cy="557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Geologica"/>
                  <a:ea typeface="Geologica"/>
                  <a:cs typeface="Geologica"/>
                  <a:sym typeface="Geologica"/>
                </a:rPr>
                <a:t>4</a:t>
              </a:r>
              <a:endParaRPr sz="2000" b="1">
                <a:solidFill>
                  <a:schemeClr val="accent2"/>
                </a:solidFill>
                <a:latin typeface="Geologica"/>
                <a:ea typeface="Geologica"/>
                <a:cs typeface="Geologica"/>
                <a:sym typeface="Geologica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5257999" y="1427938"/>
              <a:ext cx="557100" cy="557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Geologica"/>
                  <a:ea typeface="Geologica"/>
                  <a:cs typeface="Geologica"/>
                  <a:sym typeface="Geologica"/>
                </a:rPr>
                <a:t>2</a:t>
              </a:r>
              <a:endParaRPr sz="2000" b="1">
                <a:solidFill>
                  <a:schemeClr val="accent2"/>
                </a:solidFill>
                <a:latin typeface="Geologica"/>
                <a:ea typeface="Geologica"/>
                <a:cs typeface="Geologica"/>
                <a:sym typeface="Geologica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5257999" y="3181150"/>
              <a:ext cx="557100" cy="557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chemeClr val="accent2">
                  <a:alpha val="2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accent2"/>
                  </a:solidFill>
                  <a:latin typeface="Geologica"/>
                  <a:ea typeface="Geologica"/>
                  <a:cs typeface="Geologica"/>
                  <a:sym typeface="Geologica"/>
                </a:rPr>
                <a:t>3</a:t>
              </a:r>
              <a:endParaRPr sz="2000" b="1">
                <a:solidFill>
                  <a:schemeClr val="accent2"/>
                </a:solidFill>
                <a:latin typeface="Geologica"/>
                <a:ea typeface="Geologica"/>
                <a:cs typeface="Geologica"/>
                <a:sym typeface="Geologica"/>
              </a:endParaRPr>
            </a:p>
          </p:txBody>
        </p:sp>
        <p:grpSp>
          <p:nvGrpSpPr>
            <p:cNvPr id="138" name="Google Shape;138;p22"/>
            <p:cNvGrpSpPr/>
            <p:nvPr/>
          </p:nvGrpSpPr>
          <p:grpSpPr>
            <a:xfrm>
              <a:off x="4357891" y="2358533"/>
              <a:ext cx="418549" cy="426432"/>
              <a:chOff x="5429646" y="2095288"/>
              <a:chExt cx="433415" cy="441578"/>
            </a:xfrm>
          </p:grpSpPr>
          <p:sp>
            <p:nvSpPr>
              <p:cNvPr id="139" name="Google Shape;139;p22"/>
              <p:cNvSpPr/>
              <p:nvPr/>
            </p:nvSpPr>
            <p:spPr>
              <a:xfrm>
                <a:off x="5429646" y="2095288"/>
                <a:ext cx="433415" cy="441578"/>
              </a:xfrm>
              <a:custGeom>
                <a:avLst/>
                <a:gdLst/>
                <a:ahLst/>
                <a:cxnLst/>
                <a:rect l="l" t="t" r="r" b="b"/>
                <a:pathLst>
                  <a:path w="1699" h="1731" extrusionOk="0">
                    <a:moveTo>
                      <a:pt x="1692" y="118"/>
                    </a:moveTo>
                    <a:cubicBezTo>
                      <a:pt x="1688" y="113"/>
                      <a:pt x="1682" y="110"/>
                      <a:pt x="1675" y="109"/>
                    </a:cubicBezTo>
                    <a:lnTo>
                      <a:pt x="1298" y="77"/>
                    </a:lnTo>
                    <a:lnTo>
                      <a:pt x="1291" y="23"/>
                    </a:lnTo>
                    <a:cubicBezTo>
                      <a:pt x="1290" y="9"/>
                      <a:pt x="1277" y="-1"/>
                      <a:pt x="1263" y="1"/>
                    </a:cubicBezTo>
                    <a:lnTo>
                      <a:pt x="913" y="45"/>
                    </a:lnTo>
                    <a:cubicBezTo>
                      <a:pt x="912" y="44"/>
                      <a:pt x="911" y="44"/>
                      <a:pt x="909" y="44"/>
                    </a:cubicBezTo>
                    <a:lnTo>
                      <a:pt x="429" y="3"/>
                    </a:lnTo>
                    <a:cubicBezTo>
                      <a:pt x="415" y="2"/>
                      <a:pt x="402" y="12"/>
                      <a:pt x="401" y="26"/>
                    </a:cubicBezTo>
                    <a:lnTo>
                      <a:pt x="394" y="110"/>
                    </a:lnTo>
                    <a:lnTo>
                      <a:pt x="22" y="157"/>
                    </a:lnTo>
                    <a:cubicBezTo>
                      <a:pt x="8" y="158"/>
                      <a:pt x="-2" y="171"/>
                      <a:pt x="0" y="185"/>
                    </a:cubicBezTo>
                    <a:lnTo>
                      <a:pt x="190" y="1696"/>
                    </a:lnTo>
                    <a:cubicBezTo>
                      <a:pt x="191" y="1705"/>
                      <a:pt x="188" y="1714"/>
                      <a:pt x="198" y="1724"/>
                    </a:cubicBezTo>
                    <a:cubicBezTo>
                      <a:pt x="203" y="1729"/>
                      <a:pt x="210" y="1731"/>
                      <a:pt x="218" y="1731"/>
                    </a:cubicBezTo>
                    <a:lnTo>
                      <a:pt x="1466" y="1731"/>
                    </a:lnTo>
                    <a:cubicBezTo>
                      <a:pt x="1480" y="1731"/>
                      <a:pt x="1492" y="1720"/>
                      <a:pt x="1492" y="1706"/>
                    </a:cubicBezTo>
                    <a:lnTo>
                      <a:pt x="1492" y="1673"/>
                    </a:lnTo>
                    <a:lnTo>
                      <a:pt x="1541" y="1677"/>
                    </a:lnTo>
                    <a:cubicBezTo>
                      <a:pt x="1555" y="1678"/>
                      <a:pt x="1567" y="1668"/>
                      <a:pt x="1569" y="1654"/>
                    </a:cubicBezTo>
                    <a:lnTo>
                      <a:pt x="1698" y="137"/>
                    </a:lnTo>
                    <a:cubicBezTo>
                      <a:pt x="1699" y="130"/>
                      <a:pt x="1697" y="123"/>
                      <a:pt x="1692" y="118"/>
                    </a:cubicBezTo>
                    <a:moveTo>
                      <a:pt x="190" y="1290"/>
                    </a:moveTo>
                    <a:lnTo>
                      <a:pt x="54" y="205"/>
                    </a:lnTo>
                    <a:lnTo>
                      <a:pt x="190" y="188"/>
                    </a:lnTo>
                    <a:lnTo>
                      <a:pt x="190" y="1290"/>
                    </a:lnTo>
                    <a:moveTo>
                      <a:pt x="450" y="57"/>
                    </a:moveTo>
                    <a:lnTo>
                      <a:pt x="673" y="76"/>
                    </a:lnTo>
                    <a:lnTo>
                      <a:pt x="446" y="104"/>
                    </a:lnTo>
                    <a:lnTo>
                      <a:pt x="450" y="57"/>
                    </a:lnTo>
                    <a:moveTo>
                      <a:pt x="1244" y="56"/>
                    </a:moveTo>
                    <a:lnTo>
                      <a:pt x="1257" y="159"/>
                    </a:lnTo>
                    <a:lnTo>
                      <a:pt x="420" y="159"/>
                    </a:lnTo>
                    <a:lnTo>
                      <a:pt x="1244" y="56"/>
                    </a:lnTo>
                    <a:moveTo>
                      <a:pt x="1520" y="1618"/>
                    </a:moveTo>
                    <a:lnTo>
                      <a:pt x="1492" y="1615"/>
                    </a:lnTo>
                    <a:lnTo>
                      <a:pt x="1492" y="876"/>
                    </a:lnTo>
                    <a:cubicBezTo>
                      <a:pt x="1492" y="862"/>
                      <a:pt x="1481" y="849"/>
                      <a:pt x="1467" y="849"/>
                    </a:cubicBezTo>
                    <a:cubicBezTo>
                      <a:pt x="1453" y="849"/>
                      <a:pt x="1441" y="860"/>
                      <a:pt x="1441" y="874"/>
                    </a:cubicBezTo>
                    <a:lnTo>
                      <a:pt x="1441" y="1681"/>
                    </a:lnTo>
                    <a:lnTo>
                      <a:pt x="241" y="1681"/>
                    </a:lnTo>
                    <a:lnTo>
                      <a:pt x="241" y="210"/>
                    </a:lnTo>
                    <a:lnTo>
                      <a:pt x="1441" y="210"/>
                    </a:lnTo>
                    <a:lnTo>
                      <a:pt x="1441" y="755"/>
                    </a:lnTo>
                    <a:cubicBezTo>
                      <a:pt x="1441" y="769"/>
                      <a:pt x="1452" y="781"/>
                      <a:pt x="1466" y="781"/>
                    </a:cubicBezTo>
                    <a:cubicBezTo>
                      <a:pt x="1480" y="782"/>
                      <a:pt x="1492" y="770"/>
                      <a:pt x="1492" y="756"/>
                    </a:cubicBezTo>
                    <a:lnTo>
                      <a:pt x="1492" y="185"/>
                    </a:lnTo>
                    <a:cubicBezTo>
                      <a:pt x="1492" y="171"/>
                      <a:pt x="1480" y="159"/>
                      <a:pt x="1466" y="159"/>
                    </a:cubicBezTo>
                    <a:lnTo>
                      <a:pt x="1309" y="159"/>
                    </a:lnTo>
                    <a:lnTo>
                      <a:pt x="1306" y="130"/>
                    </a:lnTo>
                    <a:lnTo>
                      <a:pt x="1645" y="159"/>
                    </a:lnTo>
                    <a:lnTo>
                      <a:pt x="1520" y="16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22"/>
              <p:cNvSpPr/>
              <p:nvPr/>
            </p:nvSpPr>
            <p:spPr>
              <a:xfrm>
                <a:off x="5651583" y="2170542"/>
                <a:ext cx="123213" cy="110203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32" extrusionOk="0">
                    <a:moveTo>
                      <a:pt x="458" y="0"/>
                    </a:moveTo>
                    <a:lnTo>
                      <a:pt x="323" y="0"/>
                    </a:lnTo>
                    <a:cubicBezTo>
                      <a:pt x="314" y="0"/>
                      <a:pt x="306" y="4"/>
                      <a:pt x="301" y="11"/>
                    </a:cubicBezTo>
                    <a:lnTo>
                      <a:pt x="244" y="97"/>
                    </a:lnTo>
                    <a:cubicBezTo>
                      <a:pt x="182" y="53"/>
                      <a:pt x="107" y="27"/>
                      <a:pt x="25" y="27"/>
                    </a:cubicBezTo>
                    <a:cubicBezTo>
                      <a:pt x="11" y="27"/>
                      <a:pt x="0" y="38"/>
                      <a:pt x="0" y="52"/>
                    </a:cubicBezTo>
                    <a:lnTo>
                      <a:pt x="0" y="407"/>
                    </a:lnTo>
                    <a:cubicBezTo>
                      <a:pt x="0" y="421"/>
                      <a:pt x="11" y="432"/>
                      <a:pt x="25" y="432"/>
                    </a:cubicBezTo>
                    <a:lnTo>
                      <a:pt x="380" y="432"/>
                    </a:lnTo>
                    <a:cubicBezTo>
                      <a:pt x="394" y="432"/>
                      <a:pt x="406" y="421"/>
                      <a:pt x="406" y="407"/>
                    </a:cubicBezTo>
                    <a:cubicBezTo>
                      <a:pt x="406" y="298"/>
                      <a:pt x="360" y="199"/>
                      <a:pt x="286" y="130"/>
                    </a:cubicBezTo>
                    <a:lnTo>
                      <a:pt x="339" y="50"/>
                    </a:lnTo>
                    <a:lnTo>
                      <a:pt x="457" y="50"/>
                    </a:lnTo>
                    <a:cubicBezTo>
                      <a:pt x="471" y="50"/>
                      <a:pt x="483" y="39"/>
                      <a:pt x="483" y="26"/>
                    </a:cubicBezTo>
                    <a:cubicBezTo>
                      <a:pt x="483" y="11"/>
                      <a:pt x="472" y="0"/>
                      <a:pt x="458" y="0"/>
                    </a:cubicBezTo>
                    <a:moveTo>
                      <a:pt x="352" y="382"/>
                    </a:moveTo>
                    <a:lnTo>
                      <a:pt x="50" y="382"/>
                    </a:lnTo>
                    <a:lnTo>
                      <a:pt x="50" y="80"/>
                    </a:lnTo>
                    <a:cubicBezTo>
                      <a:pt x="112" y="85"/>
                      <a:pt x="169" y="107"/>
                      <a:pt x="217" y="141"/>
                    </a:cubicBezTo>
                    <a:lnTo>
                      <a:pt x="194" y="176"/>
                    </a:lnTo>
                    <a:cubicBezTo>
                      <a:pt x="185" y="189"/>
                      <a:pt x="190" y="208"/>
                      <a:pt x="206" y="214"/>
                    </a:cubicBezTo>
                    <a:cubicBezTo>
                      <a:pt x="218" y="218"/>
                      <a:pt x="230" y="213"/>
                      <a:pt x="237" y="203"/>
                    </a:cubicBezTo>
                    <a:lnTo>
                      <a:pt x="256" y="175"/>
                    </a:lnTo>
                    <a:cubicBezTo>
                      <a:pt x="310" y="228"/>
                      <a:pt x="346" y="301"/>
                      <a:pt x="352" y="3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2"/>
              <p:cNvSpPr/>
              <p:nvPr/>
            </p:nvSpPr>
            <p:spPr>
              <a:xfrm>
                <a:off x="5533471" y="2205236"/>
                <a:ext cx="242090" cy="193366"/>
              </a:xfrm>
              <a:custGeom>
                <a:avLst/>
                <a:gdLst/>
                <a:ahLst/>
                <a:cxnLst/>
                <a:rect l="l" t="t" r="r" b="b"/>
                <a:pathLst>
                  <a:path w="949" h="758" extrusionOk="0">
                    <a:moveTo>
                      <a:pt x="923" y="709"/>
                    </a:moveTo>
                    <a:lnTo>
                      <a:pt x="694" y="709"/>
                    </a:lnTo>
                    <a:lnTo>
                      <a:pt x="653" y="644"/>
                    </a:lnTo>
                    <a:cubicBezTo>
                      <a:pt x="719" y="575"/>
                      <a:pt x="760" y="482"/>
                      <a:pt x="760" y="379"/>
                    </a:cubicBezTo>
                    <a:cubicBezTo>
                      <a:pt x="760" y="365"/>
                      <a:pt x="749" y="354"/>
                      <a:pt x="735" y="354"/>
                    </a:cubicBezTo>
                    <a:lnTo>
                      <a:pt x="405" y="354"/>
                    </a:lnTo>
                    <a:lnTo>
                      <a:pt x="405" y="25"/>
                    </a:lnTo>
                    <a:cubicBezTo>
                      <a:pt x="405" y="25"/>
                      <a:pt x="393" y="0"/>
                      <a:pt x="379" y="0"/>
                    </a:cubicBezTo>
                    <a:cubicBezTo>
                      <a:pt x="170" y="0"/>
                      <a:pt x="0" y="170"/>
                      <a:pt x="0" y="379"/>
                    </a:cubicBezTo>
                    <a:cubicBezTo>
                      <a:pt x="0" y="588"/>
                      <a:pt x="170" y="758"/>
                      <a:pt x="379" y="758"/>
                    </a:cubicBezTo>
                    <a:cubicBezTo>
                      <a:pt x="468" y="758"/>
                      <a:pt x="549" y="727"/>
                      <a:pt x="614" y="676"/>
                    </a:cubicBezTo>
                    <a:lnTo>
                      <a:pt x="657" y="746"/>
                    </a:lnTo>
                    <a:cubicBezTo>
                      <a:pt x="661" y="753"/>
                      <a:pt x="670" y="758"/>
                      <a:pt x="678" y="756"/>
                    </a:cubicBezTo>
                    <a:lnTo>
                      <a:pt x="923" y="756"/>
                    </a:lnTo>
                    <a:cubicBezTo>
                      <a:pt x="937" y="758"/>
                      <a:pt x="949" y="746"/>
                      <a:pt x="949" y="732"/>
                    </a:cubicBezTo>
                    <a:cubicBezTo>
                      <a:pt x="949" y="718"/>
                      <a:pt x="923" y="709"/>
                      <a:pt x="923" y="709"/>
                    </a:cubicBezTo>
                    <a:moveTo>
                      <a:pt x="565" y="501"/>
                    </a:moveTo>
                    <a:cubicBezTo>
                      <a:pt x="556" y="488"/>
                      <a:pt x="537" y="485"/>
                      <a:pt x="525" y="497"/>
                    </a:cubicBezTo>
                    <a:cubicBezTo>
                      <a:pt x="516" y="505"/>
                      <a:pt x="515" y="519"/>
                      <a:pt x="522" y="529"/>
                    </a:cubicBezTo>
                    <a:lnTo>
                      <a:pt x="587" y="633"/>
                    </a:lnTo>
                    <a:cubicBezTo>
                      <a:pt x="529" y="681"/>
                      <a:pt x="455" y="708"/>
                      <a:pt x="374" y="707"/>
                    </a:cubicBezTo>
                    <a:cubicBezTo>
                      <a:pt x="201" y="704"/>
                      <a:pt x="59" y="564"/>
                      <a:pt x="52" y="391"/>
                    </a:cubicBezTo>
                    <a:cubicBezTo>
                      <a:pt x="46" y="214"/>
                      <a:pt x="181" y="65"/>
                      <a:pt x="354" y="52"/>
                    </a:cubicBezTo>
                    <a:lnTo>
                      <a:pt x="354" y="379"/>
                    </a:lnTo>
                    <a:cubicBezTo>
                      <a:pt x="354" y="393"/>
                      <a:pt x="366" y="404"/>
                      <a:pt x="380" y="404"/>
                    </a:cubicBezTo>
                    <a:lnTo>
                      <a:pt x="707" y="404"/>
                    </a:lnTo>
                    <a:cubicBezTo>
                      <a:pt x="701" y="478"/>
                      <a:pt x="671" y="545"/>
                      <a:pt x="624" y="597"/>
                    </a:cubicBezTo>
                    <a:lnTo>
                      <a:pt x="565" y="50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2"/>
              <p:cNvSpPr/>
              <p:nvPr/>
            </p:nvSpPr>
            <p:spPr>
              <a:xfrm>
                <a:off x="5513063" y="2420541"/>
                <a:ext cx="68112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51" extrusionOk="0">
                    <a:moveTo>
                      <a:pt x="241" y="0"/>
                    </a:moveTo>
                    <a:lnTo>
                      <a:pt x="26" y="0"/>
                    </a:lnTo>
                    <a:cubicBezTo>
                      <a:pt x="12" y="0"/>
                      <a:pt x="0" y="11"/>
                      <a:pt x="0" y="25"/>
                    </a:cubicBezTo>
                    <a:cubicBezTo>
                      <a:pt x="-1" y="39"/>
                      <a:pt x="11" y="51"/>
                      <a:pt x="25" y="51"/>
                    </a:cubicBezTo>
                    <a:lnTo>
                      <a:pt x="240" y="51"/>
                    </a:lnTo>
                    <a:cubicBezTo>
                      <a:pt x="254" y="51"/>
                      <a:pt x="266" y="40"/>
                      <a:pt x="267" y="26"/>
                    </a:cubicBezTo>
                    <a:cubicBezTo>
                      <a:pt x="267" y="12"/>
                      <a:pt x="256" y="0"/>
                      <a:pt x="2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2"/>
              <p:cNvSpPr/>
              <p:nvPr/>
            </p:nvSpPr>
            <p:spPr>
              <a:xfrm>
                <a:off x="5596226" y="2420541"/>
                <a:ext cx="68112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267" h="51" extrusionOk="0">
                    <a:moveTo>
                      <a:pt x="242" y="0"/>
                    </a:moveTo>
                    <a:lnTo>
                      <a:pt x="26" y="0"/>
                    </a:lnTo>
                    <a:cubicBezTo>
                      <a:pt x="12" y="0"/>
                      <a:pt x="0" y="11"/>
                      <a:pt x="0" y="25"/>
                    </a:cubicBezTo>
                    <a:cubicBezTo>
                      <a:pt x="-1" y="39"/>
                      <a:pt x="11" y="51"/>
                      <a:pt x="25" y="51"/>
                    </a:cubicBezTo>
                    <a:lnTo>
                      <a:pt x="240" y="51"/>
                    </a:lnTo>
                    <a:cubicBezTo>
                      <a:pt x="254" y="51"/>
                      <a:pt x="267" y="40"/>
                      <a:pt x="267" y="26"/>
                    </a:cubicBezTo>
                    <a:cubicBezTo>
                      <a:pt x="267" y="12"/>
                      <a:pt x="25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2"/>
              <p:cNvSpPr/>
              <p:nvPr/>
            </p:nvSpPr>
            <p:spPr>
              <a:xfrm>
                <a:off x="5513063" y="2454980"/>
                <a:ext cx="102550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402" h="51" extrusionOk="0">
                    <a:moveTo>
                      <a:pt x="377" y="0"/>
                    </a:moveTo>
                    <a:lnTo>
                      <a:pt x="26" y="0"/>
                    </a:lnTo>
                    <a:cubicBezTo>
                      <a:pt x="12" y="0"/>
                      <a:pt x="0" y="11"/>
                      <a:pt x="0" y="25"/>
                    </a:cubicBezTo>
                    <a:cubicBezTo>
                      <a:pt x="0" y="39"/>
                      <a:pt x="11" y="51"/>
                      <a:pt x="25" y="51"/>
                    </a:cubicBezTo>
                    <a:lnTo>
                      <a:pt x="376" y="51"/>
                    </a:lnTo>
                    <a:cubicBezTo>
                      <a:pt x="390" y="51"/>
                      <a:pt x="402" y="40"/>
                      <a:pt x="402" y="26"/>
                    </a:cubicBezTo>
                    <a:cubicBezTo>
                      <a:pt x="403" y="12"/>
                      <a:pt x="391" y="0"/>
                      <a:pt x="3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>
                <a:off x="5630664" y="2454980"/>
                <a:ext cx="33673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51" extrusionOk="0">
                    <a:moveTo>
                      <a:pt x="107" y="0"/>
                    </a:moveTo>
                    <a:lnTo>
                      <a:pt x="27" y="0"/>
                    </a:lnTo>
                    <a:cubicBezTo>
                      <a:pt x="13" y="0"/>
                      <a:pt x="1" y="11"/>
                      <a:pt x="0" y="25"/>
                    </a:cubicBezTo>
                    <a:cubicBezTo>
                      <a:pt x="0" y="39"/>
                      <a:pt x="12" y="51"/>
                      <a:pt x="26" y="51"/>
                    </a:cubicBezTo>
                    <a:lnTo>
                      <a:pt x="106" y="51"/>
                    </a:lnTo>
                    <a:cubicBezTo>
                      <a:pt x="120" y="51"/>
                      <a:pt x="132" y="40"/>
                      <a:pt x="132" y="26"/>
                    </a:cubicBezTo>
                    <a:cubicBezTo>
                      <a:pt x="133" y="12"/>
                      <a:pt x="121" y="0"/>
                      <a:pt x="1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2"/>
              <p:cNvSpPr/>
              <p:nvPr/>
            </p:nvSpPr>
            <p:spPr>
              <a:xfrm>
                <a:off x="5512808" y="2489418"/>
                <a:ext cx="40561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159" h="51" extrusionOk="0">
                    <a:moveTo>
                      <a:pt x="134" y="0"/>
                    </a:moveTo>
                    <a:lnTo>
                      <a:pt x="27" y="0"/>
                    </a:lnTo>
                    <a:cubicBezTo>
                      <a:pt x="13" y="0"/>
                      <a:pt x="1" y="11"/>
                      <a:pt x="0" y="25"/>
                    </a:cubicBezTo>
                    <a:cubicBezTo>
                      <a:pt x="0" y="39"/>
                      <a:pt x="11" y="51"/>
                      <a:pt x="26" y="51"/>
                    </a:cubicBezTo>
                    <a:lnTo>
                      <a:pt x="133" y="51"/>
                    </a:lnTo>
                    <a:cubicBezTo>
                      <a:pt x="147" y="51"/>
                      <a:pt x="159" y="40"/>
                      <a:pt x="159" y="27"/>
                    </a:cubicBezTo>
                    <a:cubicBezTo>
                      <a:pt x="160" y="12"/>
                      <a:pt x="148" y="0"/>
                      <a:pt x="1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2"/>
              <p:cNvSpPr/>
              <p:nvPr/>
            </p:nvSpPr>
            <p:spPr>
              <a:xfrm>
                <a:off x="5568420" y="2489418"/>
                <a:ext cx="95918" cy="13010"/>
              </a:xfrm>
              <a:custGeom>
                <a:avLst/>
                <a:gdLst/>
                <a:ahLst/>
                <a:cxnLst/>
                <a:rect l="l" t="t" r="r" b="b"/>
                <a:pathLst>
                  <a:path w="376" h="51" extrusionOk="0">
                    <a:moveTo>
                      <a:pt x="350" y="0"/>
                    </a:moveTo>
                    <a:lnTo>
                      <a:pt x="27" y="0"/>
                    </a:lnTo>
                    <a:cubicBezTo>
                      <a:pt x="13" y="0"/>
                      <a:pt x="1" y="11"/>
                      <a:pt x="0" y="25"/>
                    </a:cubicBezTo>
                    <a:cubicBezTo>
                      <a:pt x="0" y="39"/>
                      <a:pt x="11" y="51"/>
                      <a:pt x="26" y="51"/>
                    </a:cubicBezTo>
                    <a:lnTo>
                      <a:pt x="349" y="51"/>
                    </a:lnTo>
                    <a:cubicBezTo>
                      <a:pt x="363" y="51"/>
                      <a:pt x="375" y="40"/>
                      <a:pt x="376" y="27"/>
                    </a:cubicBezTo>
                    <a:cubicBezTo>
                      <a:pt x="376" y="12"/>
                      <a:pt x="364" y="0"/>
                      <a:pt x="3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" name="Google Shape;161;p24">
            <a:extLst>
              <a:ext uri="{FF2B5EF4-FFF2-40B4-BE49-F238E27FC236}">
                <a16:creationId xmlns:a16="http://schemas.microsoft.com/office/drawing/2014/main" id="{8FECA157-3EC2-9FDD-5623-D9FCC4C51F71}"/>
              </a:ext>
            </a:extLst>
          </p:cNvPr>
          <p:cNvSpPr txBox="1">
            <a:spLocks/>
          </p:cNvSpPr>
          <p:nvPr/>
        </p:nvSpPr>
        <p:spPr>
          <a:xfrm>
            <a:off x="104078" y="1533263"/>
            <a:ext cx="3100033" cy="36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38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pPr algn="ctr"/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Increase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beverage orders </a:t>
            </a:r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from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Europe</a:t>
            </a:r>
          </a:p>
        </p:txBody>
      </p:sp>
      <p:sp>
        <p:nvSpPr>
          <p:cNvPr id="9" name="Google Shape;161;p24">
            <a:extLst>
              <a:ext uri="{FF2B5EF4-FFF2-40B4-BE49-F238E27FC236}">
                <a16:creationId xmlns:a16="http://schemas.microsoft.com/office/drawing/2014/main" id="{9E3ACCDD-AB84-9204-512D-69430569F5BF}"/>
              </a:ext>
            </a:extLst>
          </p:cNvPr>
          <p:cNvSpPr txBox="1">
            <a:spLocks/>
          </p:cNvSpPr>
          <p:nvPr/>
        </p:nvSpPr>
        <p:spPr>
          <a:xfrm>
            <a:off x="5937391" y="1421067"/>
            <a:ext cx="2626746" cy="58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38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Increase orders from the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USA</a:t>
            </a:r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 and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South America</a:t>
            </a:r>
          </a:p>
        </p:txBody>
      </p:sp>
      <p:sp>
        <p:nvSpPr>
          <p:cNvPr id="10" name="Google Shape;161;p24">
            <a:extLst>
              <a:ext uri="{FF2B5EF4-FFF2-40B4-BE49-F238E27FC236}">
                <a16:creationId xmlns:a16="http://schemas.microsoft.com/office/drawing/2014/main" id="{4D5FE05E-9F29-A004-3EF2-6AA7D6ECF16E}"/>
              </a:ext>
            </a:extLst>
          </p:cNvPr>
          <p:cNvSpPr txBox="1">
            <a:spLocks/>
          </p:cNvSpPr>
          <p:nvPr/>
        </p:nvSpPr>
        <p:spPr>
          <a:xfrm>
            <a:off x="5937391" y="3264390"/>
            <a:ext cx="2842335" cy="47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38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Increase the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unit price </a:t>
            </a:r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of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confection </a:t>
            </a:r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and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meat/poultry</a:t>
            </a:r>
          </a:p>
        </p:txBody>
      </p:sp>
      <p:sp>
        <p:nvSpPr>
          <p:cNvPr id="11" name="Google Shape;161;p24">
            <a:extLst>
              <a:ext uri="{FF2B5EF4-FFF2-40B4-BE49-F238E27FC236}">
                <a16:creationId xmlns:a16="http://schemas.microsoft.com/office/drawing/2014/main" id="{AAD3092B-9455-9CCF-5237-DA430C4D2D06}"/>
              </a:ext>
            </a:extLst>
          </p:cNvPr>
          <p:cNvSpPr txBox="1">
            <a:spLocks/>
          </p:cNvSpPr>
          <p:nvPr/>
        </p:nvSpPr>
        <p:spPr>
          <a:xfrm>
            <a:off x="327099" y="3264390"/>
            <a:ext cx="28770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38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pPr algn="r"/>
            <a:r>
              <a:rPr lang="en-US" sz="13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Increase the </a:t>
            </a:r>
            <a:r>
              <a:rPr lang="en-US" sz="13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average quantity per seafood product</a:t>
            </a:r>
          </a:p>
        </p:txBody>
      </p:sp>
      <p:sp>
        <p:nvSpPr>
          <p:cNvPr id="12" name="Google Shape;152;p23">
            <a:extLst>
              <a:ext uri="{FF2B5EF4-FFF2-40B4-BE49-F238E27FC236}">
                <a16:creationId xmlns:a16="http://schemas.microsoft.com/office/drawing/2014/main" id="{A8BCAF89-2134-7964-0469-FF7950271425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38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Geologica Medium"/>
              <a:buNone/>
              <a:defRPr sz="5200" b="0" i="0" u="none" strike="noStrike" cap="none">
                <a:solidFill>
                  <a:schemeClr val="dk1"/>
                </a:solidFill>
                <a:latin typeface="Geologica Medium"/>
                <a:ea typeface="Geologica Medium"/>
                <a:cs typeface="Geologica Medium"/>
                <a:sym typeface="Geologica Medium"/>
              </a:defRPr>
            </a:lvl9pPr>
          </a:lstStyle>
          <a:p>
            <a:pPr algn="ctr"/>
            <a:r>
              <a:rPr lang="en-GB" sz="2800">
                <a:solidFill>
                  <a:schemeClr val="accent2"/>
                </a:solidFill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17882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08;p36">
            <a:extLst>
              <a:ext uri="{FF2B5EF4-FFF2-40B4-BE49-F238E27FC236}">
                <a16:creationId xmlns:a16="http://schemas.microsoft.com/office/drawing/2014/main" id="{1765199B-0229-EE35-9A0F-894FB21273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580600" y="2160750"/>
            <a:ext cx="3982800" cy="8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1"/>
                </a:solidFill>
              </a:rPr>
              <a:t>Thank you!</a:t>
            </a:r>
            <a:endParaRPr>
              <a:solidFill>
                <a:schemeClr val="tx1"/>
              </a:solidFill>
            </a:endParaRPr>
          </a:p>
        </p:txBody>
      </p:sp>
      <p:grpSp>
        <p:nvGrpSpPr>
          <p:cNvPr id="3" name="Google Shape;110;p18">
            <a:extLst>
              <a:ext uri="{FF2B5EF4-FFF2-40B4-BE49-F238E27FC236}">
                <a16:creationId xmlns:a16="http://schemas.microsoft.com/office/drawing/2014/main" id="{17F41C31-AE42-C98C-C1AE-33558D832848}"/>
              </a:ext>
            </a:extLst>
          </p:cNvPr>
          <p:cNvGrpSpPr/>
          <p:nvPr/>
        </p:nvGrpSpPr>
        <p:grpSpPr>
          <a:xfrm>
            <a:off x="-50" y="0"/>
            <a:ext cx="9153925" cy="5143400"/>
            <a:chOff x="-50" y="0"/>
            <a:chExt cx="9153925" cy="5143400"/>
          </a:xfrm>
        </p:grpSpPr>
        <p:sp>
          <p:nvSpPr>
            <p:cNvPr id="4" name="Google Shape;111;p18">
              <a:extLst>
                <a:ext uri="{FF2B5EF4-FFF2-40B4-BE49-F238E27FC236}">
                  <a16:creationId xmlns:a16="http://schemas.microsoft.com/office/drawing/2014/main" id="{2EE30148-49F4-D68F-90F6-0488AA2CCE34}"/>
                </a:ext>
              </a:extLst>
            </p:cNvPr>
            <p:cNvSpPr/>
            <p:nvPr/>
          </p:nvSpPr>
          <p:spPr>
            <a:xfrm>
              <a:off x="0" y="4326200"/>
              <a:ext cx="9088200" cy="8172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5" name="Google Shape;112;p18">
              <a:extLst>
                <a:ext uri="{FF2B5EF4-FFF2-40B4-BE49-F238E27FC236}">
                  <a16:creationId xmlns:a16="http://schemas.microsoft.com/office/drawing/2014/main" id="{5425CFD6-C817-60ED-DAF1-AB32B055680E}"/>
                </a:ext>
              </a:extLst>
            </p:cNvPr>
            <p:cNvSpPr/>
            <p:nvPr/>
          </p:nvSpPr>
          <p:spPr>
            <a:xfrm rot="10800000">
              <a:off x="3421775" y="0"/>
              <a:ext cx="5732100" cy="7185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  <p:sp>
          <p:nvSpPr>
            <p:cNvPr id="6" name="Google Shape;113;p18">
              <a:extLst>
                <a:ext uri="{FF2B5EF4-FFF2-40B4-BE49-F238E27FC236}">
                  <a16:creationId xmlns:a16="http://schemas.microsoft.com/office/drawing/2014/main" id="{93EE184F-FA16-3A77-6A32-F7E810DE2E38}"/>
                </a:ext>
              </a:extLst>
            </p:cNvPr>
            <p:cNvSpPr/>
            <p:nvPr/>
          </p:nvSpPr>
          <p:spPr>
            <a:xfrm rot="5400000">
              <a:off x="-1367600" y="1367550"/>
              <a:ext cx="3770400" cy="10353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ivvic"/>
                <a:ea typeface="Livvic"/>
                <a:cs typeface="Livvic"/>
                <a:sym typeface="Livv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6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Executive Summary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30A65B-35A2-6C87-085E-D73918014BEE}"/>
              </a:ext>
            </a:extLst>
          </p:cNvPr>
          <p:cNvSpPr/>
          <p:nvPr/>
        </p:nvSpPr>
        <p:spPr>
          <a:xfrm>
            <a:off x="809210" y="1412485"/>
            <a:ext cx="1599453" cy="454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Audience</a:t>
            </a:r>
            <a:endParaRPr lang="en-GB" sz="1200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28BEB1-FEF2-FEDD-4E70-3F7631895101}"/>
              </a:ext>
            </a:extLst>
          </p:cNvPr>
          <p:cNvSpPr/>
          <p:nvPr/>
        </p:nvSpPr>
        <p:spPr>
          <a:xfrm>
            <a:off x="809210" y="2175363"/>
            <a:ext cx="1599453" cy="454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Type of Analysis</a:t>
            </a:r>
            <a:endParaRPr lang="en-GB" sz="1200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71689B-693A-BBA9-8508-D9B1736BAB1B}"/>
              </a:ext>
            </a:extLst>
          </p:cNvPr>
          <p:cNvSpPr/>
          <p:nvPr/>
        </p:nvSpPr>
        <p:spPr>
          <a:xfrm>
            <a:off x="809210" y="2938241"/>
            <a:ext cx="1599453" cy="454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Context</a:t>
            </a:r>
            <a:endParaRPr lang="en-GB" sz="1200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A15F9-A60A-F72F-B2EA-C31FFE9188C8}"/>
              </a:ext>
            </a:extLst>
          </p:cNvPr>
          <p:cNvSpPr/>
          <p:nvPr/>
        </p:nvSpPr>
        <p:spPr>
          <a:xfrm>
            <a:off x="809210" y="3701120"/>
            <a:ext cx="1599453" cy="4545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Aha Moment</a:t>
            </a:r>
            <a:endParaRPr lang="en-GB" sz="1200" b="1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BD5C8B-64BF-9F48-B8D7-FA677724D074}"/>
              </a:ext>
            </a:extLst>
          </p:cNvPr>
          <p:cNvSpPr/>
          <p:nvPr/>
        </p:nvSpPr>
        <p:spPr>
          <a:xfrm>
            <a:off x="2916790" y="1412485"/>
            <a:ext cx="5641024" cy="454565"/>
          </a:xfrm>
          <a:prstGeom prst="rect">
            <a:avLst/>
          </a:prstGeom>
          <a:noFill/>
          <a:ln w="12700">
            <a:solidFill>
              <a:schemeClr val="bg1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Sale Department</a:t>
            </a:r>
            <a:endParaRPr lang="en-GB" sz="110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95822-05CB-BC22-E8DB-DA8B0AE52EB8}"/>
              </a:ext>
            </a:extLst>
          </p:cNvPr>
          <p:cNvSpPr/>
          <p:nvPr/>
        </p:nvSpPr>
        <p:spPr>
          <a:xfrm>
            <a:off x="2916790" y="2175363"/>
            <a:ext cx="5641024" cy="454565"/>
          </a:xfrm>
          <a:prstGeom prst="rect">
            <a:avLst/>
          </a:prstGeom>
          <a:noFill/>
          <a:ln w="12700">
            <a:solidFill>
              <a:schemeClr val="bg1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Sale 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669246-C413-8408-369C-D558EFB95199}"/>
              </a:ext>
            </a:extLst>
          </p:cNvPr>
          <p:cNvSpPr/>
          <p:nvPr/>
        </p:nvSpPr>
        <p:spPr>
          <a:xfrm>
            <a:off x="2916790" y="2938241"/>
            <a:ext cx="5641024" cy="454565"/>
          </a:xfrm>
          <a:prstGeom prst="rect">
            <a:avLst/>
          </a:prstGeom>
          <a:noFill/>
          <a:ln w="12700">
            <a:solidFill>
              <a:schemeClr val="bg1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Which are the Product Categories/ Markets that contributed to the significant revenue growth in the first fourth months of 1998 compared to the same period in the previous year?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B59227-643F-643E-0B5E-CE84305B05FF}"/>
              </a:ext>
            </a:extLst>
          </p:cNvPr>
          <p:cNvSpPr/>
          <p:nvPr/>
        </p:nvSpPr>
        <p:spPr>
          <a:xfrm>
            <a:off x="2916790" y="3701120"/>
            <a:ext cx="5641024" cy="454565"/>
          </a:xfrm>
          <a:prstGeom prst="rect">
            <a:avLst/>
          </a:prstGeom>
          <a:noFill/>
          <a:ln w="12700">
            <a:solidFill>
              <a:schemeClr val="bg1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Focusing on key products and markets could increase revenue by an additional $428K in the first four months of 1999.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Revenue increased significantly at the beginning of 1998 </a:t>
            </a:r>
            <a:endParaRPr sz="2000">
              <a:solidFill>
                <a:schemeClr val="accent2"/>
              </a:solidFill>
            </a:endParaRPr>
          </a:p>
        </p:txBody>
      </p:sp>
      <p:pic>
        <p:nvPicPr>
          <p:cNvPr id="6" name="Picture 5" descr="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AEA80C77-10E1-6CA5-5D64-0754BFAC3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9"/>
          <a:stretch/>
        </p:blipFill>
        <p:spPr>
          <a:xfrm>
            <a:off x="4491010" y="2753186"/>
            <a:ext cx="3987074" cy="1136972"/>
          </a:xfrm>
          <a:prstGeom prst="rect">
            <a:avLst/>
          </a:prstGeom>
        </p:spPr>
      </p:pic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20000" y="1559701"/>
            <a:ext cx="333384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Total revenue generated in the first four months of 1998 versus that of 1997</a:t>
            </a:r>
            <a:endParaRPr sz="800">
              <a:solidFill>
                <a:schemeClr val="tx1">
                  <a:lumMod val="90000"/>
                  <a:lumOff val="10000"/>
                </a:schemeClr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" name="Google Shape;213;p25">
            <a:extLst>
              <a:ext uri="{FF2B5EF4-FFF2-40B4-BE49-F238E27FC236}">
                <a16:creationId xmlns:a16="http://schemas.microsoft.com/office/drawing/2014/main" id="{C380FEF1-1CA7-7BEB-45DF-944AC2620775}"/>
              </a:ext>
            </a:extLst>
          </p:cNvPr>
          <p:cNvSpPr txBox="1"/>
          <p:nvPr/>
        </p:nvSpPr>
        <p:spPr>
          <a:xfrm>
            <a:off x="4462515" y="1559701"/>
            <a:ext cx="387545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generated by each month in the first four months of 1998 versus that of 1997</a:t>
            </a:r>
            <a:endParaRPr sz="800">
              <a:solidFill>
                <a:schemeClr val="tx1">
                  <a:lumMod val="90000"/>
                  <a:lumOff val="10000"/>
                </a:schemeClr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F2398FC-DA80-DC4B-4D31-1E059862D74E}"/>
              </a:ext>
            </a:extLst>
          </p:cNvPr>
          <p:cNvGrpSpPr/>
          <p:nvPr/>
        </p:nvGrpSpPr>
        <p:grpSpPr>
          <a:xfrm>
            <a:off x="1225792" y="1911324"/>
            <a:ext cx="2249776" cy="2863351"/>
            <a:chOff x="1215350" y="1378411"/>
            <a:chExt cx="2249776" cy="2863351"/>
          </a:xfrm>
        </p:grpSpPr>
        <p:pic>
          <p:nvPicPr>
            <p:cNvPr id="17" name="Picture 16" descr="A graph of a bar&#10;&#10;Description automatically generated with medium confidence">
              <a:extLst>
                <a:ext uri="{FF2B5EF4-FFF2-40B4-BE49-F238E27FC236}">
                  <a16:creationId xmlns:a16="http://schemas.microsoft.com/office/drawing/2014/main" id="{F5323EBD-4EAE-A5E8-AE9A-B5E389F45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15350" y="1378411"/>
              <a:ext cx="2249776" cy="2863351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3E2AB1-208E-9998-8AA1-4D49B86333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9741" y="1538898"/>
              <a:ext cx="1162947" cy="139480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213;p25">
              <a:extLst>
                <a:ext uri="{FF2B5EF4-FFF2-40B4-BE49-F238E27FC236}">
                  <a16:creationId xmlns:a16="http://schemas.microsoft.com/office/drawing/2014/main" id="{2ABEF5FB-FBF3-DFE0-0A59-0ABE18121EE0}"/>
                </a:ext>
              </a:extLst>
            </p:cNvPr>
            <p:cNvSpPr txBox="1"/>
            <p:nvPr/>
          </p:nvSpPr>
          <p:spPr>
            <a:xfrm>
              <a:off x="1729741" y="2045508"/>
              <a:ext cx="655320" cy="38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accent5"/>
                  </a:solidFill>
                  <a:latin typeface="Assistant"/>
                  <a:ea typeface="Assistant"/>
                  <a:cs typeface="Assistant"/>
                  <a:sym typeface="Assistant"/>
                </a:rPr>
                <a:t>2.2x</a:t>
              </a:r>
              <a:endParaRPr sz="1200" b="1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20000" y="931170"/>
            <a:ext cx="7758084" cy="484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total revenue generated in the first four months of 1998 was </a:t>
            </a:r>
            <a:r>
              <a:rPr lang="en-US" sz="10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double </a:t>
            </a:r>
            <a:r>
              <a:rPr lang="en-US" sz="10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that of 1997. Notably, the revenue for February, March, and April 1998 was more than twice as high as in the same months of 1997.</a:t>
            </a:r>
            <a:endParaRPr sz="10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835124"/>
            <a:ext cx="3261360" cy="2973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542561-1387-298D-E945-15F18FC14007}"/>
              </a:ext>
            </a:extLst>
          </p:cNvPr>
          <p:cNvSpPr/>
          <p:nvPr/>
        </p:nvSpPr>
        <p:spPr>
          <a:xfrm>
            <a:off x="4328160" y="1835124"/>
            <a:ext cx="4144164" cy="2973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1F8E061-D40E-9CE8-448A-65A86A042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59363"/>
              </p:ext>
            </p:extLst>
          </p:nvPr>
        </p:nvGraphicFramePr>
        <p:xfrm>
          <a:off x="6546812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B9BD076-5E50-97ED-DB19-94292145F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937204"/>
              </p:ext>
            </p:extLst>
          </p:nvPr>
        </p:nvGraphicFramePr>
        <p:xfrm>
          <a:off x="4621300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20000" y="1818781"/>
            <a:ext cx="3149706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Number of product orders and average revenue per product order in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20000" y="931170"/>
            <a:ext cx="7806780" cy="484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Although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average revenue per product order slightly increased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from 1997 to 1998 during the first four months of each year,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significant revenue growth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first four months of 1998 was primarily due to a nearly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doubling in the number of product orders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from 322 in 1997 to 632 (96.27% increase) in 1998.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2194560"/>
            <a:ext cx="3149706" cy="26136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881823-90D6-F571-7D3C-D13B997028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082" y="2303730"/>
            <a:ext cx="2537542" cy="23953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A892C-4DD7-9324-9C25-560744D0EB69}"/>
              </a:ext>
            </a:extLst>
          </p:cNvPr>
          <p:cNvSpPr txBox="1"/>
          <p:nvPr/>
        </p:nvSpPr>
        <p:spPr>
          <a:xfrm>
            <a:off x="4933538" y="3300945"/>
            <a:ext cx="10382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96.27%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FAE06-5494-FF7A-B8C4-B072B2F6DE0E}"/>
              </a:ext>
            </a:extLst>
          </p:cNvPr>
          <p:cNvSpPr txBox="1"/>
          <p:nvPr/>
        </p:nvSpPr>
        <p:spPr>
          <a:xfrm>
            <a:off x="6874381" y="3300945"/>
            <a:ext cx="103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12.46%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08440" y="1818781"/>
            <a:ext cx="194523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number of product orders during the first four months</a:t>
            </a:r>
          </a:p>
        </p:txBody>
      </p:sp>
      <p:sp>
        <p:nvSpPr>
          <p:cNvPr id="18" name="Google Shape;213;p25">
            <a:extLst>
              <a:ext uri="{FF2B5EF4-FFF2-40B4-BE49-F238E27FC236}">
                <a16:creationId xmlns:a16="http://schemas.microsoft.com/office/drawing/2014/main" id="{61584B50-B868-45D8-6CB4-737EFC1E462F}"/>
              </a:ext>
            </a:extLst>
          </p:cNvPr>
          <p:cNvSpPr txBox="1"/>
          <p:nvPr/>
        </p:nvSpPr>
        <p:spPr>
          <a:xfrm>
            <a:off x="6427102" y="1818781"/>
            <a:ext cx="204522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average revenue per product order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Revenue increased significantly because of…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2193780"/>
            <a:ext cx="4144164" cy="26144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Google Shape;213;p25">
            <a:extLst>
              <a:ext uri="{FF2B5EF4-FFF2-40B4-BE49-F238E27FC236}">
                <a16:creationId xmlns:a16="http://schemas.microsoft.com/office/drawing/2014/main" id="{3BEDABCF-6492-4A41-5640-28E2456C5C4F}"/>
              </a:ext>
            </a:extLst>
          </p:cNvPr>
          <p:cNvSpPr txBox="1"/>
          <p:nvPr/>
        </p:nvSpPr>
        <p:spPr>
          <a:xfrm>
            <a:off x="2371788" y="1467710"/>
            <a:ext cx="4454509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Revenue = </a:t>
            </a:r>
            <a:r>
              <a:rPr lang="en" sz="1000" b="1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Number of product orders </a:t>
            </a:r>
            <a:r>
              <a:rPr lang="en" sz="1000" b="1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x Average revenue per product order</a:t>
            </a:r>
            <a:endParaRPr sz="1000" b="1">
              <a:solidFill>
                <a:schemeClr val="tx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274039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20000" y="1460641"/>
            <a:ext cx="3149706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Product orders increased from each continent during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20000" y="931170"/>
            <a:ext cx="7806780" cy="484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Europe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accounted for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60% increase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product orders during the first four months of 1998 compared to the same period in 1997. Specifically,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beverages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were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Europe’s most-ordered product category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first four months of 1998.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835124"/>
            <a:ext cx="3261360" cy="2973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08440" y="1460641"/>
            <a:ext cx="416388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Number of product category orders from Europe  during the first four months of 1997 compared to 1998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06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</a:rPr>
              <a:t>A large portion of product order increase comes from Europe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1835124"/>
            <a:ext cx="4144164" cy="2973096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38040D7-2609-AA38-DA54-C0EF670983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577261"/>
              </p:ext>
            </p:extLst>
          </p:nvPr>
        </p:nvGraphicFramePr>
        <p:xfrm>
          <a:off x="775827" y="2296610"/>
          <a:ext cx="3149706" cy="2050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CB1DBA-6234-7C6C-3243-57D84781E5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8433" y="2452178"/>
            <a:ext cx="3283619" cy="173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3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19999" y="931170"/>
            <a:ext cx="3261357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Europe regarding each product category during the first four months of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19999" y="4212330"/>
            <a:ext cx="7752321" cy="484268"/>
          </a:xfrm>
          <a:prstGeom prst="roundRect">
            <a:avLst>
              <a:gd name="adj" fmla="val 22961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40" tIns="91425" rIns="9144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first four months of 1998, Europe's beverage orders generated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$54K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revenue. If an order growth rate of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174.19%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continues, an additional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$94K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is projected to be added to the revenue in 1999.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294104"/>
            <a:ext cx="326136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28160" y="931170"/>
            <a:ext cx="414416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Number of product category orders from Europe  during the first four months of 1997 compared to 1998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#1: Increase beverage orders from Europe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1294104"/>
            <a:ext cx="4144164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C685E8-E392-261F-EFA4-5FAC7D687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897" y="1573044"/>
            <a:ext cx="2935566" cy="2183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1FA72B-5A67-CAAA-2095-244A5CDF9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676" y="1452381"/>
            <a:ext cx="2046174" cy="24248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8716A-34EC-CC9F-F0B2-AF10ADCDA7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113" y="1926548"/>
            <a:ext cx="773413" cy="1476515"/>
          </a:xfrm>
          <a:prstGeom prst="rect">
            <a:avLst/>
          </a:prstGeom>
        </p:spPr>
      </p:pic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9F3C3A-1641-912B-DF83-10B1FFC774E8}"/>
              </a:ext>
            </a:extLst>
          </p:cNvPr>
          <p:cNvSpPr/>
          <p:nvPr/>
        </p:nvSpPr>
        <p:spPr>
          <a:xfrm>
            <a:off x="7581900" y="4137660"/>
            <a:ext cx="890420" cy="558938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+94K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 1999</a:t>
            </a:r>
            <a:endParaRPr lang="en-GB" sz="90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73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61F8E061-D40E-9CE8-448A-65A86A042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297888"/>
              </p:ext>
            </p:extLst>
          </p:nvPr>
        </p:nvGraphicFramePr>
        <p:xfrm>
          <a:off x="6546812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B9BD076-5E50-97ED-DB19-94292145F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309333"/>
              </p:ext>
            </p:extLst>
          </p:nvPr>
        </p:nvGraphicFramePr>
        <p:xfrm>
          <a:off x="4621300" y="2737668"/>
          <a:ext cx="1632372" cy="1526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20000" y="1818781"/>
            <a:ext cx="3149706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Number of orders and average product per order in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20000" y="931170"/>
            <a:ext cx="7806780" cy="4842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significant increase in the number of product orders in the first four months of 1998 was primarily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driven by a surge in orders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rising from 123 in 1997 to 256 in 1998—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 108.13% increase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. This growth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offset a 5.69% decrease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average number of products per order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during the same period.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2171264"/>
            <a:ext cx="3149706" cy="26136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5A892C-4DD7-9324-9C25-560744D0EB69}"/>
              </a:ext>
            </a:extLst>
          </p:cNvPr>
          <p:cNvSpPr txBox="1"/>
          <p:nvPr/>
        </p:nvSpPr>
        <p:spPr>
          <a:xfrm>
            <a:off x="4869180" y="3300945"/>
            <a:ext cx="11483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108.13%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CFAE06-5494-FF7A-B8C4-B072B2F6DE0E}"/>
              </a:ext>
            </a:extLst>
          </p:cNvPr>
          <p:cNvSpPr txBox="1"/>
          <p:nvPr/>
        </p:nvSpPr>
        <p:spPr>
          <a:xfrm>
            <a:off x="6874381" y="3300945"/>
            <a:ext cx="1038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latin typeface="Assistant" pitchFamily="2" charset="-79"/>
                <a:cs typeface="Assistant" pitchFamily="2" charset="-79"/>
              </a:rPr>
              <a:t>-5.69%</a:t>
            </a:r>
            <a:endParaRPr lang="en-GB" sz="2000" b="1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08440" y="1818781"/>
            <a:ext cx="194523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number of orders during the first four months</a:t>
            </a:r>
          </a:p>
        </p:txBody>
      </p:sp>
      <p:sp>
        <p:nvSpPr>
          <p:cNvPr id="18" name="Google Shape;213;p25">
            <a:extLst>
              <a:ext uri="{FF2B5EF4-FFF2-40B4-BE49-F238E27FC236}">
                <a16:creationId xmlns:a16="http://schemas.microsoft.com/office/drawing/2014/main" id="{61584B50-B868-45D8-6CB4-737EFC1E462F}"/>
              </a:ext>
            </a:extLst>
          </p:cNvPr>
          <p:cNvSpPr txBox="1"/>
          <p:nvPr/>
        </p:nvSpPr>
        <p:spPr>
          <a:xfrm>
            <a:off x="6427102" y="1818781"/>
            <a:ext cx="2045222" cy="37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average products per order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806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Product orders increased significantly because of…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2193780"/>
            <a:ext cx="4144164" cy="261444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Google Shape;213;p25">
            <a:extLst>
              <a:ext uri="{FF2B5EF4-FFF2-40B4-BE49-F238E27FC236}">
                <a16:creationId xmlns:a16="http://schemas.microsoft.com/office/drawing/2014/main" id="{3BEDABCF-6492-4A41-5640-28E2456C5C4F}"/>
              </a:ext>
            </a:extLst>
          </p:cNvPr>
          <p:cNvSpPr txBox="1"/>
          <p:nvPr/>
        </p:nvSpPr>
        <p:spPr>
          <a:xfrm>
            <a:off x="2371788" y="1467710"/>
            <a:ext cx="4454509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Number of product orders = </a:t>
            </a:r>
            <a:r>
              <a:rPr lang="en-US" sz="1000" b="1">
                <a:solidFill>
                  <a:schemeClr val="accent2"/>
                </a:solidFill>
                <a:latin typeface="Assistant"/>
                <a:ea typeface="Assistant"/>
                <a:cs typeface="Assistant"/>
                <a:sym typeface="Assistant"/>
              </a:rPr>
              <a:t>Number of orders </a:t>
            </a:r>
            <a:r>
              <a:rPr lang="en-US" sz="1000" b="1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x Average products per order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21473-F76E-2569-D4E8-C53F2B08B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27" y="2311798"/>
            <a:ext cx="2691452" cy="233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1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719999" y="931170"/>
            <a:ext cx="3261357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Number of orders from the top 5 countries  during the first four months of 1997 compared to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19999" y="4212330"/>
            <a:ext cx="7752321" cy="484268"/>
          </a:xfrm>
          <a:prstGeom prst="roundRect">
            <a:avLst>
              <a:gd name="adj" fmla="val 15094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40" tIns="91425" rIns="9144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number of orders from the USA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in the first four months of 1998 showed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highest growth among the five countries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with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growth rate of 200%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compared to 1997. If this growth rate continues at 200%, the number of orders from the USA in 1999 is expected to reach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108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which will contribute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an additional $172K to the revenue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from the USA for the first four months of 2010.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294104"/>
            <a:ext cx="320040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3981356" y="931170"/>
            <a:ext cx="274403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number of orders from the top 5 countries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#2: Increase orders from the USA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3982190" y="1294104"/>
            <a:ext cx="274320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9F3C3A-1641-912B-DF83-10B1FFC774E8}"/>
              </a:ext>
            </a:extLst>
          </p:cNvPr>
          <p:cNvSpPr/>
          <p:nvPr/>
        </p:nvSpPr>
        <p:spPr>
          <a:xfrm>
            <a:off x="7027211" y="3322359"/>
            <a:ext cx="1205079" cy="558938"/>
          </a:xfrm>
          <a:prstGeom prst="roundRec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+172K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99D06-5821-7031-E759-2A96A0730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145" y="1937386"/>
            <a:ext cx="2944111" cy="145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270CC-894D-740F-D57D-CDD1D73946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394" y="1695625"/>
            <a:ext cx="1890793" cy="193836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325C7B-C5CE-4490-135C-83267EE1B8BA}"/>
              </a:ext>
            </a:extLst>
          </p:cNvPr>
          <p:cNvSpPr/>
          <p:nvPr/>
        </p:nvSpPr>
        <p:spPr>
          <a:xfrm>
            <a:off x="7027211" y="1970736"/>
            <a:ext cx="1205078" cy="558938"/>
          </a:xfrm>
          <a:prstGeom prst="roundRec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86K</a:t>
            </a:r>
          </a:p>
        </p:txBody>
      </p:sp>
      <p:sp>
        <p:nvSpPr>
          <p:cNvPr id="9" name="Google Shape;213;p25">
            <a:extLst>
              <a:ext uri="{FF2B5EF4-FFF2-40B4-BE49-F238E27FC236}">
                <a16:creationId xmlns:a16="http://schemas.microsoft.com/office/drawing/2014/main" id="{5544E366-BEAB-2DDC-772B-CE13DC7CE531}"/>
              </a:ext>
            </a:extLst>
          </p:cNvPr>
          <p:cNvSpPr txBox="1"/>
          <p:nvPr/>
        </p:nvSpPr>
        <p:spPr>
          <a:xfrm>
            <a:off x="6787181" y="1448313"/>
            <a:ext cx="1685139" cy="36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the USA during the first four months of 1998</a:t>
            </a:r>
          </a:p>
        </p:txBody>
      </p:sp>
      <p:sp>
        <p:nvSpPr>
          <p:cNvPr id="10" name="Google Shape;213;p25">
            <a:extLst>
              <a:ext uri="{FF2B5EF4-FFF2-40B4-BE49-F238E27FC236}">
                <a16:creationId xmlns:a16="http://schemas.microsoft.com/office/drawing/2014/main" id="{16A50CB6-5056-1917-5B46-C90F5D533305}"/>
              </a:ext>
            </a:extLst>
          </p:cNvPr>
          <p:cNvSpPr txBox="1"/>
          <p:nvPr/>
        </p:nvSpPr>
        <p:spPr>
          <a:xfrm>
            <a:off x="6725390" y="2683883"/>
            <a:ext cx="1816629" cy="484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Expected revenue increase contributed by the USA in the first four months of 1999 compared to 1998</a:t>
            </a:r>
          </a:p>
        </p:txBody>
      </p:sp>
    </p:spTree>
    <p:extLst>
      <p:ext uri="{BB962C8B-B14F-4D97-AF65-F5344CB8AC3E}">
        <p14:creationId xmlns:p14="http://schemas.microsoft.com/office/powerpoint/2010/main" val="129734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13;p25">
            <a:extLst>
              <a:ext uri="{FF2B5EF4-FFF2-40B4-BE49-F238E27FC236}">
                <a16:creationId xmlns:a16="http://schemas.microsoft.com/office/drawing/2014/main" id="{BE066932-E2C5-C18E-683A-622DC9CA3A9F}"/>
              </a:ext>
            </a:extLst>
          </p:cNvPr>
          <p:cNvSpPr txBox="1"/>
          <p:nvPr/>
        </p:nvSpPr>
        <p:spPr>
          <a:xfrm>
            <a:off x="671677" y="931170"/>
            <a:ext cx="339740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Revenue contributed by South America during the first four months of 1998</a:t>
            </a:r>
          </a:p>
        </p:txBody>
      </p:sp>
      <p:pic>
        <p:nvPicPr>
          <p:cNvPr id="15" name="Picture 14" descr="A circle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9D7C4F93-15F5-FF82-946E-E2952F0CD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0760" y="1897324"/>
            <a:ext cx="2438400" cy="2476901"/>
          </a:xfrm>
          <a:prstGeom prst="rect">
            <a:avLst/>
          </a:prstGeom>
        </p:spPr>
      </p:pic>
      <p:sp>
        <p:nvSpPr>
          <p:cNvPr id="24" name="Google Shape;213;p25">
            <a:extLst>
              <a:ext uri="{FF2B5EF4-FFF2-40B4-BE49-F238E27FC236}">
                <a16:creationId xmlns:a16="http://schemas.microsoft.com/office/drawing/2014/main" id="{DBFEB553-0713-514A-AD01-5CCEE2E59490}"/>
              </a:ext>
            </a:extLst>
          </p:cNvPr>
          <p:cNvSpPr txBox="1"/>
          <p:nvPr/>
        </p:nvSpPr>
        <p:spPr>
          <a:xfrm>
            <a:off x="719999" y="4212330"/>
            <a:ext cx="7752321" cy="484268"/>
          </a:xfrm>
          <a:prstGeom prst="roundRect">
            <a:avLst>
              <a:gd name="adj" fmla="val 22961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40" tIns="91425" rIns="9144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Although South America generated the least revenue in the first four months of 1998 (16.36%), it exhibited the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highest growth rate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among the three continents, with a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130.43%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increase compared to the same period in 1997. If this growth rate persists, an </a:t>
            </a:r>
            <a:r>
              <a:rPr lang="en-US" sz="9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additional $90,000 in revenue </a:t>
            </a:r>
            <a:r>
              <a:rPr lang="en-US" sz="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is projected for the first four months of 1999.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8AAA91-7773-025F-07D3-1E0D2E6927BD}"/>
              </a:ext>
            </a:extLst>
          </p:cNvPr>
          <p:cNvSpPr/>
          <p:nvPr/>
        </p:nvSpPr>
        <p:spPr>
          <a:xfrm>
            <a:off x="720000" y="1294104"/>
            <a:ext cx="3261360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Google Shape;213;p25">
            <a:extLst>
              <a:ext uri="{FF2B5EF4-FFF2-40B4-BE49-F238E27FC236}">
                <a16:creationId xmlns:a16="http://schemas.microsoft.com/office/drawing/2014/main" id="{A7338FD3-C9CE-54BF-88C5-ACF8DB888289}"/>
              </a:ext>
            </a:extLst>
          </p:cNvPr>
          <p:cNvSpPr txBox="1"/>
          <p:nvPr/>
        </p:nvSpPr>
        <p:spPr>
          <a:xfrm>
            <a:off x="4328160" y="931170"/>
            <a:ext cx="4144164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tx1">
                    <a:lumMod val="90000"/>
                    <a:lumOff val="1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YoY % change in the number of orders from South America during the first four months</a:t>
            </a:r>
          </a:p>
        </p:txBody>
      </p:sp>
      <p:sp>
        <p:nvSpPr>
          <p:cNvPr id="27" name="Google Shape;161;p24">
            <a:extLst>
              <a:ext uri="{FF2B5EF4-FFF2-40B4-BE49-F238E27FC236}">
                <a16:creationId xmlns:a16="http://schemas.microsoft.com/office/drawing/2014/main" id="{A593444F-B4D4-B116-5BC4-148BD4E79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2"/>
                </a:solidFill>
              </a:rPr>
              <a:t>#2: Increase orders from South America</a:t>
            </a:r>
            <a:endParaRPr sz="2000">
              <a:solidFill>
                <a:schemeClr val="accent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9265C51-8EA9-91CC-6821-A8F66F77B100}"/>
              </a:ext>
            </a:extLst>
          </p:cNvPr>
          <p:cNvSpPr/>
          <p:nvPr/>
        </p:nvSpPr>
        <p:spPr>
          <a:xfrm>
            <a:off x="4328160" y="1294104"/>
            <a:ext cx="4144164" cy="2741403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449F3C3A-1641-912B-DF83-10B1FFC774E8}"/>
              </a:ext>
            </a:extLst>
          </p:cNvPr>
          <p:cNvSpPr/>
          <p:nvPr/>
        </p:nvSpPr>
        <p:spPr>
          <a:xfrm>
            <a:off x="7581900" y="4137660"/>
            <a:ext cx="890420" cy="558938"/>
          </a:xfrm>
          <a:prstGeom prst="wedgeRoundRectCallout">
            <a:avLst/>
          </a:prstGeom>
          <a:solidFill>
            <a:schemeClr val="bg1"/>
          </a:solidFill>
          <a:ln>
            <a:solidFill>
              <a:srgbClr val="F2BB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+90K</a:t>
            </a:r>
          </a:p>
          <a:p>
            <a:pPr algn="ctr"/>
            <a:r>
              <a:rPr lang="en-US" sz="900">
                <a:solidFill>
                  <a:schemeClr val="tx1"/>
                </a:solidFill>
                <a:latin typeface="Assistant" pitchFamily="2" charset="-79"/>
                <a:cs typeface="Assistant" pitchFamily="2" charset="-79"/>
              </a:rPr>
              <a:t>In 1999</a:t>
            </a:r>
            <a:endParaRPr lang="en-GB" sz="900">
              <a:solidFill>
                <a:schemeClr val="tx1"/>
              </a:solidFill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1CE252-1C28-F1D3-4976-32B26E910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987" y="1570130"/>
            <a:ext cx="2961386" cy="2189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55674B-BCB0-A28F-8B74-2EAF1FE18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652" y="1584400"/>
            <a:ext cx="1840437" cy="2160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D93DAC-A978-664D-0240-EDB6D5583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581" y="2421668"/>
            <a:ext cx="658251" cy="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97515"/>
      </p:ext>
    </p:extLst>
  </p:cSld>
  <p:clrMapOvr>
    <a:masterClrMapping/>
  </p:clrMapOvr>
</p:sld>
</file>

<file path=ppt/theme/theme1.xml><?xml version="1.0" encoding="utf-8"?>
<a:theme xmlns:a="http://schemas.openxmlformats.org/drawingml/2006/main" name="Cycle Diagrams Theme for Business by Slidesgo">
  <a:themeElements>
    <a:clrScheme name="Simple Light">
      <a:dk1>
        <a:srgbClr val="2C2C2C"/>
      </a:dk1>
      <a:lt1>
        <a:srgbClr val="FCFAF8"/>
      </a:lt1>
      <a:dk2>
        <a:srgbClr val="E9E7E0"/>
      </a:dk2>
      <a:lt2>
        <a:srgbClr val="E7E0D9"/>
      </a:lt2>
      <a:accent1>
        <a:srgbClr val="C4C5C2"/>
      </a:accent1>
      <a:accent2>
        <a:srgbClr val="A36500"/>
      </a:accent2>
      <a:accent3>
        <a:srgbClr val="BB7D16"/>
      </a:accent3>
      <a:accent4>
        <a:srgbClr val="CC9639"/>
      </a:accent4>
      <a:accent5>
        <a:srgbClr val="E0B162"/>
      </a:accent5>
      <a:accent6>
        <a:srgbClr val="FFFFFF"/>
      </a:accent6>
      <a:hlink>
        <a:srgbClr val="2C2C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1348</Words>
  <Application>Microsoft Office PowerPoint</Application>
  <PresentationFormat>On-screen Show (16:9)</PresentationFormat>
  <Paragraphs>94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Geologica</vt:lpstr>
      <vt:lpstr>Geologica Medium</vt:lpstr>
      <vt:lpstr>Livvic</vt:lpstr>
      <vt:lpstr>Arial</vt:lpstr>
      <vt:lpstr>Assistant</vt:lpstr>
      <vt:lpstr>Cycle Diagrams Theme for Business by Slidesgo</vt:lpstr>
      <vt:lpstr>CAPSTONE PROJECT</vt:lpstr>
      <vt:lpstr>Executive Summary</vt:lpstr>
      <vt:lpstr>Revenue increased significantly at the beginning of 1998 </vt:lpstr>
      <vt:lpstr>Revenue increased significantly because of…</vt:lpstr>
      <vt:lpstr>A large portion of product order increase comes from Europe</vt:lpstr>
      <vt:lpstr>#1: Increase beverage orders from Europe</vt:lpstr>
      <vt:lpstr>Product orders increased significantly because of…</vt:lpstr>
      <vt:lpstr>#2: Increase orders from the USA</vt:lpstr>
      <vt:lpstr>#2: Increase orders from South America</vt:lpstr>
      <vt:lpstr>Average revenue per product order increased slightly due to…</vt:lpstr>
      <vt:lpstr>#3: Increase the unit price of confection and meat/poultry</vt:lpstr>
      <vt:lpstr>#4: Increase average quantity per seafood product</vt:lpstr>
      <vt:lpstr>Aha moment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THI NGOC SAM</cp:lastModifiedBy>
  <cp:revision>7</cp:revision>
  <dcterms:modified xsi:type="dcterms:W3CDTF">2024-08-27T06:17:54Z</dcterms:modified>
</cp:coreProperties>
</file>