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ld Standard TT" panose="020B0604020202020204" charset="0"/>
      <p:regular r:id="rId25"/>
      <p:bold r:id="rId26"/>
      <p: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Open Sans Light" panose="020B0604020202020204" charset="0"/>
      <p:regular r:id="rId32"/>
      <p:bold r:id="rId33"/>
      <p:italic r:id="rId34"/>
      <p:boldItalic r:id="rId35"/>
    </p:embeddedFont>
    <p:embeddedFont>
      <p:font typeface="Open Sans SemiBol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CFB43-A319-4BC3-939E-BD9E2F67C311}">
  <a:tblStyle styleId="{E89CFB43-A319-4BC3-939E-BD9E2F67C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74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02c0af24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5d02c0af24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f9f197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f9f197d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02c0af24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02c0af24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02c0af2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02c0af2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02c0af2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02c0af2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02c0af2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02c0af2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02c0af24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d02c0af24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ff74cd38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ff74cd38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EC2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Stacks: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Frontends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React, React Native, Styled-components, 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Backends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-"/>
            </a:pPr>
            <a:r>
              <a:rPr lang="en-GB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Node.js, Express.js, MySQL, Strip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cfdcbd83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cfdcbd83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Shortage of caregivers.  Currently an issue.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Injuries increases.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“... Elderly living in rest homes are getting around </a:t>
            </a:r>
            <a:r>
              <a:rPr lang="en-GB" b="1"/>
              <a:t>six minutes of care an hour</a:t>
            </a:r>
            <a:r>
              <a:rPr lang="en-GB"/>
              <a:t> and unions are warning some residents are </a:t>
            </a:r>
            <a:r>
              <a:rPr lang="en-GB" b="1"/>
              <a:t>dying</a:t>
            </a:r>
            <a:r>
              <a:rPr lang="en-GB"/>
              <a:t> as a result. ” @ New Zealand Herald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Their child of the elderly…. Wants…. </a:t>
            </a:r>
            <a:r>
              <a:rPr lang="en-GB" b="1"/>
              <a:t>Parents </a:t>
            </a:r>
            <a:r>
              <a:rPr lang="en-GB"/>
              <a:t>….. </a:t>
            </a:r>
            <a:r>
              <a:rPr lang="en-GB" b="1"/>
              <a:t>Environment </a:t>
            </a:r>
            <a:r>
              <a:rPr lang="en-GB"/>
              <a:t> to be </a:t>
            </a:r>
            <a:r>
              <a:rPr lang="en-GB" b="1"/>
              <a:t>comfortable </a:t>
            </a:r>
            <a:r>
              <a:rPr lang="en-GB"/>
              <a:t>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That quality of care (As a result)… can discourage their children (like John Smith) to </a:t>
            </a:r>
            <a:r>
              <a:rPr lang="en-GB" b="1">
                <a:solidFill>
                  <a:schemeClr val="dk1"/>
                </a:solidFill>
              </a:rPr>
              <a:t>NOT send </a:t>
            </a:r>
            <a:r>
              <a:rPr lang="en-GB">
                <a:solidFill>
                  <a:schemeClr val="dk1"/>
                </a:solidFill>
              </a:rPr>
              <a:t>their parents to rest homes.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02c0af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d02c0af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</a:t>
            </a:r>
            <a:r>
              <a:rPr lang="en-GB" b="1"/>
              <a:t> population</a:t>
            </a:r>
            <a:r>
              <a:rPr lang="en-GB"/>
              <a:t> of the </a:t>
            </a:r>
            <a:r>
              <a:rPr lang="en-GB" b="1"/>
              <a:t>elderly in NZ</a:t>
            </a:r>
            <a:r>
              <a:rPr lang="en-GB"/>
              <a:t> in the </a:t>
            </a:r>
            <a:r>
              <a:rPr lang="en-GB" b="1"/>
              <a:t>2013 census was 607,032.</a:t>
            </a:r>
            <a:r>
              <a:rPr lang="en-GB"/>
              <a:t> From those 607,032 elderly people, 5.3% are in residential homes. This means out of 94.7% that lives in a home,</a:t>
            </a:r>
            <a:r>
              <a:rPr lang="en-GB" b="1"/>
              <a:t> close to 30% of them, who were aged 65 and over of them are living alone. </a:t>
            </a:r>
            <a:r>
              <a:rPr lang="en-GB"/>
              <a:t>Which can be </a:t>
            </a:r>
            <a:r>
              <a:rPr lang="en-GB" b="1"/>
              <a:t>potential customers because </a:t>
            </a:r>
            <a:r>
              <a:rPr lang="en-GB" b="1">
                <a:solidFill>
                  <a:schemeClr val="dk1"/>
                </a:solidFill>
              </a:rPr>
              <a:t>it’s increasing.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Shorten version: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population of the elderly in NZ in the 2013 census was 607,032. </a:t>
            </a:r>
            <a:r>
              <a:rPr lang="en-GB" b="1">
                <a:solidFill>
                  <a:schemeClr val="dk1"/>
                </a:solidFill>
              </a:rPr>
              <a:t>Close to 30% of them, who were aged 65 and over of them are living alone. </a:t>
            </a:r>
            <a:r>
              <a:rPr lang="en-GB">
                <a:solidFill>
                  <a:schemeClr val="dk1"/>
                </a:solidFill>
              </a:rPr>
              <a:t>Which can be potential customers because it’s increasing.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2038, it is estimated to grow by </a:t>
            </a:r>
            <a:r>
              <a:rPr lang="en-GB" b="1"/>
              <a:t>double the population</a:t>
            </a:r>
            <a:r>
              <a:rPr lang="en-GB"/>
              <a:t> it currently had. This means it’s</a:t>
            </a:r>
            <a:r>
              <a:rPr lang="en-GB" b="1"/>
              <a:t> likely the product can be released into the market.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fdcbd83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cfdcbd83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f9f197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f9f197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02c0af2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02c0af2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fdcbd83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fdcbd83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02c0af24_5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d02c0af24_5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fdcbd83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fdcbd83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02c0af24_5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d02c0af24_5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02c0af24_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5d02c0af24_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(BACK UP PITCH)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Level -1: Motion sensors - detect unusual activity and notify John, gives John a piece of mind.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Level -2 Audio and Thermo sensors - detect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Level -3 Visual - increases security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f9f197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f9f197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f9f197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f9f197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Abibird: What they do and why our products are better than theirs.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f9f197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f9f197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stats.govt.nz/browse_for_stats/population/census_counts/2013CensusUsuallyResidentPopulationCounts_HOTP2013Census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chive.stats.govt.nz/Census/2013-census/profile-and-summary-reports/quickstats-65-plus/population-overview.aspx" TargetMode="External"/><Relationship Id="rId4" Type="http://schemas.openxmlformats.org/officeDocument/2006/relationships/hyperlink" Target="http://archive.stats.govt.nz/Census/2013-census/profile-and-summary-reports/outside-norm/residential-old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3323060" y="2108303"/>
            <a:ext cx="2497879" cy="92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/>
              <a:t>MOMI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401150" y="117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</p:txBody>
      </p:sp>
      <p:graphicFrame>
        <p:nvGraphicFramePr>
          <p:cNvPr id="188" name="Google Shape;188;p35"/>
          <p:cNvGraphicFramePr/>
          <p:nvPr>
            <p:extLst>
              <p:ext uri="{D42A27DB-BD31-4B8C-83A1-F6EECF244321}">
                <p14:modId xmlns:p14="http://schemas.microsoft.com/office/powerpoint/2010/main" val="3050648480"/>
              </p:ext>
            </p:extLst>
          </p:nvPr>
        </p:nvGraphicFramePr>
        <p:xfrm>
          <a:off x="311700" y="881425"/>
          <a:ext cx="8391525" cy="2651640"/>
        </p:xfrm>
        <a:graphic>
          <a:graphicData uri="http://schemas.openxmlformats.org/drawingml/2006/table">
            <a:tbl>
              <a:tblPr>
                <a:noFill/>
                <a:tableStyleId>{E89CFB43-A319-4BC3-939E-BD9E2F67C311}</a:tableStyleId>
              </a:tblPr>
              <a:tblGrid>
                <a:gridCol w="113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Level of Service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Equipment Cost for a 3 bedroom house (NZ$)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Price to customer</a:t>
                      </a:r>
                      <a:br>
                        <a:rPr lang="en-GB" sz="1800"/>
                      </a:br>
                      <a:r>
                        <a:rPr lang="en-GB" sz="1800"/>
                        <a:t>(NZ$ per month)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Estimated customers(%)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Estimate customer in first year after launch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(people)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Level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12,000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Level 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6,000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Level 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620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65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2,000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35"/>
          <p:cNvSpPr txBox="1"/>
          <p:nvPr/>
        </p:nvSpPr>
        <p:spPr>
          <a:xfrm>
            <a:off x="311700" y="3830450"/>
            <a:ext cx="73350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Old Standard TT"/>
                <a:ea typeface="Old Standard TT"/>
                <a:cs typeface="Old Standard TT"/>
                <a:sym typeface="Old Standard TT"/>
              </a:rPr>
              <a:t>Revenue : NZD$ 550,000 per month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Old Standard TT"/>
                <a:ea typeface="Old Standard TT"/>
                <a:cs typeface="Old Standard TT"/>
                <a:sym typeface="Old Standard TT"/>
              </a:rPr>
              <a:t>Equipment Costs: NZD$ 2,410,000 (One-Time)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Old Standard TT"/>
                <a:ea typeface="Old Standard TT"/>
                <a:cs typeface="Old Standard TT"/>
                <a:sym typeface="Old Standard TT"/>
              </a:rPr>
              <a:t>Break Even - 5 months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5103900" y="2571750"/>
            <a:ext cx="4040100" cy="76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552750" y="709750"/>
            <a:ext cx="2334600" cy="816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Past 48 Hours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4722046" y="884350"/>
            <a:ext cx="19083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48 Hours</a:t>
            </a:r>
            <a:endParaRPr sz="3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4813328" y="668930"/>
            <a:ext cx="2115900" cy="1005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1"/>
                </a:solidFill>
              </a:rPr>
              <a:t>3 months from now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3" name="Google Shape;203;p37"/>
          <p:cNvSpPr txBox="1"/>
          <p:nvPr/>
        </p:nvSpPr>
        <p:spPr>
          <a:xfrm rot="3342384">
            <a:off x="4397017" y="2710389"/>
            <a:ext cx="2883214" cy="46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sale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 rot="3164102">
            <a:off x="5505083" y="3179552"/>
            <a:ext cx="4359524" cy="65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group of testing use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 rot="3163768">
            <a:off x="5460569" y="2615167"/>
            <a:ext cx="2883190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 testing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 rot="3272729">
            <a:off x="4972661" y="2656810"/>
            <a:ext cx="2883340" cy="46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Sensor testing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 rot="3163768">
            <a:off x="800241" y="2468539"/>
            <a:ext cx="2883190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Users Validation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 rot="3163810">
            <a:off x="32358" y="2771542"/>
            <a:ext cx="3644669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Market Validation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 rot="3163810">
            <a:off x="1352182" y="2771540"/>
            <a:ext cx="3644669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Model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" name="Google Shape;210;p37">
            <a:extLst>
              <a:ext uri="{FF2B5EF4-FFF2-40B4-BE49-F238E27FC236}">
                <a16:creationId xmlns:a16="http://schemas.microsoft.com/office/drawing/2014/main" id="{CADFC88C-749E-4208-B873-FF3D32755CDA}"/>
              </a:ext>
            </a:extLst>
          </p:cNvPr>
          <p:cNvSpPr/>
          <p:nvPr/>
        </p:nvSpPr>
        <p:spPr>
          <a:xfrm>
            <a:off x="6955196" y="808171"/>
            <a:ext cx="2088322" cy="7184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0;p37">
            <a:extLst>
              <a:ext uri="{FF2B5EF4-FFF2-40B4-BE49-F238E27FC236}">
                <a16:creationId xmlns:a16="http://schemas.microsoft.com/office/drawing/2014/main" id="{7AE5ABEB-6099-469E-A50A-1DD0ABB5FB86}"/>
              </a:ext>
            </a:extLst>
          </p:cNvPr>
          <p:cNvSpPr/>
          <p:nvPr/>
        </p:nvSpPr>
        <p:spPr>
          <a:xfrm>
            <a:off x="2945975" y="795412"/>
            <a:ext cx="1873480" cy="7184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0;p37">
            <a:extLst>
              <a:ext uri="{FF2B5EF4-FFF2-40B4-BE49-F238E27FC236}">
                <a16:creationId xmlns:a16="http://schemas.microsoft.com/office/drawing/2014/main" id="{65D09842-ED8C-4377-AAF7-456949D116B2}"/>
              </a:ext>
            </a:extLst>
          </p:cNvPr>
          <p:cNvSpPr/>
          <p:nvPr/>
        </p:nvSpPr>
        <p:spPr>
          <a:xfrm>
            <a:off x="-1360968" y="758960"/>
            <a:ext cx="1873480" cy="7184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2" grpId="0" animBg="1"/>
      <p:bldP spid="203" grpId="0" build="p"/>
      <p:bldP spid="204" grpId="0"/>
      <p:bldP spid="205" grpId="0" build="p"/>
      <p:bldP spid="206" grpId="0" build="p"/>
      <p:bldP spid="207" grpId="0"/>
      <p:bldP spid="208" grpId="0"/>
      <p:bldP spid="211" grpId="0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 rot="3163768">
            <a:off x="2242183" y="2902820"/>
            <a:ext cx="2883190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Potential Upgrades</a:t>
            </a:r>
            <a:endParaRPr sz="240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-429825" y="1043029"/>
            <a:ext cx="1779820" cy="5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/>
          <p:nvPr/>
        </p:nvSpPr>
        <p:spPr>
          <a:xfrm rot="3163714">
            <a:off x="1088175" y="3264684"/>
            <a:ext cx="3784233" cy="46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Testimonials and Feedback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 rot="3163970">
            <a:off x="3357698" y="3267794"/>
            <a:ext cx="3859413" cy="58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B05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Partnerships with retirement homes </a:t>
            </a:r>
            <a:endParaRPr sz="2400" dirty="0">
              <a:solidFill>
                <a:srgbClr val="00B05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" name="Google Shape;218;p38">
            <a:extLst>
              <a:ext uri="{FF2B5EF4-FFF2-40B4-BE49-F238E27FC236}">
                <a16:creationId xmlns:a16="http://schemas.microsoft.com/office/drawing/2014/main" id="{6EF201BC-9662-4314-A853-705CA673651C}"/>
              </a:ext>
            </a:extLst>
          </p:cNvPr>
          <p:cNvSpPr/>
          <p:nvPr/>
        </p:nvSpPr>
        <p:spPr>
          <a:xfrm>
            <a:off x="5381813" y="1042176"/>
            <a:ext cx="1779820" cy="6233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6;p38">
            <a:extLst>
              <a:ext uri="{FF2B5EF4-FFF2-40B4-BE49-F238E27FC236}">
                <a16:creationId xmlns:a16="http://schemas.microsoft.com/office/drawing/2014/main" id="{8C488153-93FD-4ECD-8885-B1B1ECEE7329}"/>
              </a:ext>
            </a:extLst>
          </p:cNvPr>
          <p:cNvSpPr/>
          <p:nvPr/>
        </p:nvSpPr>
        <p:spPr>
          <a:xfrm>
            <a:off x="1444404" y="756676"/>
            <a:ext cx="3843000" cy="1162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The next 6 months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0" name="Google Shape;216;p38">
            <a:extLst>
              <a:ext uri="{FF2B5EF4-FFF2-40B4-BE49-F238E27FC236}">
                <a16:creationId xmlns:a16="http://schemas.microsoft.com/office/drawing/2014/main" id="{0152A135-CA6F-45AF-8B54-3004FFCB25BA}"/>
              </a:ext>
            </a:extLst>
          </p:cNvPr>
          <p:cNvSpPr/>
          <p:nvPr/>
        </p:nvSpPr>
        <p:spPr>
          <a:xfrm>
            <a:off x="7332023" y="721758"/>
            <a:ext cx="1526229" cy="12323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Billions of Dollars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9" grpId="0"/>
      <p:bldP spid="220" grpId="0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482263" y="3138921"/>
            <a:ext cx="21795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GB"/>
              <a:t>MOMI</a:t>
            </a:r>
            <a:endParaRPr/>
          </a:p>
        </p:txBody>
      </p:sp>
      <p:pic>
        <p:nvPicPr>
          <p:cNvPr id="231" name="Google Shape;231;p4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136" y="756290"/>
            <a:ext cx="3547725" cy="21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3445676" y="3883375"/>
            <a:ext cx="2252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EDBE"/>
                </a:solidFill>
              </a:rPr>
              <a:t>A 21st Century Mother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299879" y="1212855"/>
            <a:ext cx="1736400" cy="11301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Mobile Client</a:t>
            </a:r>
            <a:endParaRPr sz="18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3085063" y="831850"/>
            <a:ext cx="1736400" cy="3147900"/>
          </a:xfrm>
          <a:prstGeom prst="roundRect">
            <a:avLst>
              <a:gd name="adj" fmla="val 17163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Open Sans"/>
                <a:ea typeface="Open Sans"/>
                <a:cs typeface="Open Sans"/>
                <a:sym typeface="Open Sans"/>
              </a:rPr>
              <a:t> API Gateway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1"/>
          <p:cNvSpPr/>
          <p:nvPr/>
        </p:nvSpPr>
        <p:spPr>
          <a:xfrm>
            <a:off x="5870238" y="913425"/>
            <a:ext cx="1217400" cy="113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User Service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5870239" y="2370875"/>
            <a:ext cx="1282200" cy="113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Notification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41"/>
          <p:cNvCxnSpPr/>
          <p:nvPr/>
        </p:nvCxnSpPr>
        <p:spPr>
          <a:xfrm rot="10800000" flipH="1">
            <a:off x="4830600" y="1188225"/>
            <a:ext cx="1030500" cy="58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41"/>
          <p:cNvCxnSpPr/>
          <p:nvPr/>
        </p:nvCxnSpPr>
        <p:spPr>
          <a:xfrm>
            <a:off x="2045224" y="1688326"/>
            <a:ext cx="1008900" cy="1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41"/>
          <p:cNvCxnSpPr>
            <a:endCxn id="240" idx="1"/>
          </p:cNvCxnSpPr>
          <p:nvPr/>
        </p:nvCxnSpPr>
        <p:spPr>
          <a:xfrm>
            <a:off x="4811839" y="2410925"/>
            <a:ext cx="1058400" cy="52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41"/>
          <p:cNvCxnSpPr/>
          <p:nvPr/>
        </p:nvCxnSpPr>
        <p:spPr>
          <a:xfrm>
            <a:off x="4811863" y="2592025"/>
            <a:ext cx="1073100" cy="55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5" name="Google Shape;245;p41"/>
          <p:cNvCxnSpPr/>
          <p:nvPr/>
        </p:nvCxnSpPr>
        <p:spPr>
          <a:xfrm rot="10800000" flipH="1">
            <a:off x="4756713" y="1472775"/>
            <a:ext cx="1044900" cy="60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6" name="Google Shape;246;p41"/>
          <p:cNvCxnSpPr/>
          <p:nvPr/>
        </p:nvCxnSpPr>
        <p:spPr>
          <a:xfrm>
            <a:off x="2032463" y="1955475"/>
            <a:ext cx="1049400" cy="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7" name="Google Shape;247;p41"/>
          <p:cNvSpPr/>
          <p:nvPr/>
        </p:nvSpPr>
        <p:spPr>
          <a:xfrm>
            <a:off x="299879" y="2462480"/>
            <a:ext cx="1736400" cy="11301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Sensor Hub</a:t>
            </a:r>
            <a:endParaRPr sz="18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>
            <a:off x="2017474" y="3296726"/>
            <a:ext cx="10737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9" name="Google Shape;249;p41"/>
          <p:cNvCxnSpPr/>
          <p:nvPr/>
        </p:nvCxnSpPr>
        <p:spPr>
          <a:xfrm>
            <a:off x="2031713" y="3018775"/>
            <a:ext cx="10503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41"/>
          <p:cNvSpPr/>
          <p:nvPr/>
        </p:nvSpPr>
        <p:spPr>
          <a:xfrm>
            <a:off x="5870339" y="3830875"/>
            <a:ext cx="1282200" cy="113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Sensor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1" name="Google Shape;251;p41"/>
          <p:cNvCxnSpPr/>
          <p:nvPr/>
        </p:nvCxnSpPr>
        <p:spPr>
          <a:xfrm>
            <a:off x="4824014" y="3521575"/>
            <a:ext cx="1058400" cy="52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41"/>
          <p:cNvCxnSpPr/>
          <p:nvPr/>
        </p:nvCxnSpPr>
        <p:spPr>
          <a:xfrm>
            <a:off x="4804488" y="3780525"/>
            <a:ext cx="1073100" cy="55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3" name="Google Shape;253;p41"/>
          <p:cNvSpPr/>
          <p:nvPr/>
        </p:nvSpPr>
        <p:spPr>
          <a:xfrm>
            <a:off x="7609863" y="913425"/>
            <a:ext cx="1217400" cy="1130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User Database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41"/>
          <p:cNvCxnSpPr/>
          <p:nvPr/>
        </p:nvCxnSpPr>
        <p:spPr>
          <a:xfrm rot="10800000" flipH="1">
            <a:off x="7087588" y="1232100"/>
            <a:ext cx="518100" cy="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41"/>
          <p:cNvCxnSpPr>
            <a:stCxn id="239" idx="3"/>
            <a:endCxn id="253" idx="1"/>
          </p:cNvCxnSpPr>
          <p:nvPr/>
        </p:nvCxnSpPr>
        <p:spPr>
          <a:xfrm>
            <a:off x="7087638" y="1478475"/>
            <a:ext cx="52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6" name="Google Shape;256;p41"/>
          <p:cNvCxnSpPr/>
          <p:nvPr/>
        </p:nvCxnSpPr>
        <p:spPr>
          <a:xfrm>
            <a:off x="6754563" y="3482300"/>
            <a:ext cx="0" cy="33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41"/>
          <p:cNvCxnSpPr/>
          <p:nvPr/>
        </p:nvCxnSpPr>
        <p:spPr>
          <a:xfrm>
            <a:off x="6425113" y="3490075"/>
            <a:ext cx="3000" cy="27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8" name="Google Shape;258;p41"/>
          <p:cNvSpPr txBox="1"/>
          <p:nvPr/>
        </p:nvSpPr>
        <p:spPr>
          <a:xfrm>
            <a:off x="4950863" y="2043525"/>
            <a:ext cx="112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REST API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1985363" y="2276975"/>
            <a:ext cx="112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REST API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>
            <a:off x="6712713" y="2015775"/>
            <a:ext cx="0" cy="33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6394588" y="2043525"/>
            <a:ext cx="3000" cy="27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2" name="Google Shape;262;p41"/>
          <p:cNvSpPr/>
          <p:nvPr/>
        </p:nvSpPr>
        <p:spPr>
          <a:xfrm>
            <a:off x="7605663" y="2304625"/>
            <a:ext cx="1217400" cy="11301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Payment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Service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41"/>
          <p:cNvCxnSpPr/>
          <p:nvPr/>
        </p:nvCxnSpPr>
        <p:spPr>
          <a:xfrm>
            <a:off x="7085488" y="1895975"/>
            <a:ext cx="5388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7087588" y="1691875"/>
            <a:ext cx="647700" cy="6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1"/>
          <p:cNvSpPr/>
          <p:nvPr/>
        </p:nvSpPr>
        <p:spPr>
          <a:xfrm>
            <a:off x="7626713" y="3830875"/>
            <a:ext cx="1217400" cy="11301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Sensor Database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41"/>
          <p:cNvCxnSpPr/>
          <p:nvPr/>
        </p:nvCxnSpPr>
        <p:spPr>
          <a:xfrm>
            <a:off x="7152413" y="4182625"/>
            <a:ext cx="4809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41"/>
          <p:cNvCxnSpPr>
            <a:stCxn id="250" idx="3"/>
            <a:endCxn id="265" idx="1"/>
          </p:cNvCxnSpPr>
          <p:nvPr/>
        </p:nvCxnSpPr>
        <p:spPr>
          <a:xfrm>
            <a:off x="7152539" y="4395925"/>
            <a:ext cx="4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8" name="Google Shape;268;p41"/>
          <p:cNvSpPr txBox="1"/>
          <p:nvPr/>
        </p:nvSpPr>
        <p:spPr>
          <a:xfrm>
            <a:off x="6970813" y="3430250"/>
            <a:ext cx="112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REST API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2603400" y="83025"/>
            <a:ext cx="3937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4A86E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&lt;Technology/&gt;</a:t>
            </a:r>
            <a:endParaRPr sz="3500">
              <a:solidFill>
                <a:srgbClr val="4A86E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Validation: News Article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262" y="1017450"/>
            <a:ext cx="442147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2013 census for the elderly: In detail.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Population of the elderly in the 2013 census: close to </a:t>
            </a:r>
            <a:r>
              <a:rPr lang="en-GB" sz="2000" b="1"/>
              <a:t>15%</a:t>
            </a:r>
            <a:r>
              <a:rPr lang="en-GB" sz="2000"/>
              <a:t> (607,032 people)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Elderly that are in residential homes: Around </a:t>
            </a:r>
            <a:r>
              <a:rPr lang="en-GB" sz="2000" b="1"/>
              <a:t>5%</a:t>
            </a:r>
            <a:r>
              <a:rPr lang="en-GB" sz="2000"/>
              <a:t> (31,899 people)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Elderly that are independent in their homes: close to </a:t>
            </a:r>
            <a:r>
              <a:rPr lang="en-GB" sz="2000" b="1"/>
              <a:t>95%</a:t>
            </a:r>
            <a:r>
              <a:rPr lang="en-GB" sz="2000"/>
              <a:t> (575133 people)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Elderly that are independently living in their own home: close to </a:t>
            </a:r>
            <a:r>
              <a:rPr lang="en-GB" sz="2000" b="1"/>
              <a:t>30% </a:t>
            </a:r>
            <a:r>
              <a:rPr lang="en-GB" sz="2000"/>
              <a:t>(156200 people)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validation: 2013 census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r="1195"/>
          <a:stretch/>
        </p:blipFill>
        <p:spPr>
          <a:xfrm>
            <a:off x="1403575" y="1017450"/>
            <a:ext cx="6336850" cy="35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6" y="-69999"/>
            <a:ext cx="3307275" cy="492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420" y="569465"/>
            <a:ext cx="2744691" cy="2675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C919D-FCE8-41D6-A4D4-F90AF22E082D}"/>
              </a:ext>
            </a:extLst>
          </p:cNvPr>
          <p:cNvSpPr txBox="1"/>
          <p:nvPr/>
        </p:nvSpPr>
        <p:spPr>
          <a:xfrm>
            <a:off x="5838750" y="3387778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John</a:t>
            </a:r>
          </a:p>
          <a:p>
            <a:pPr algn="ctr"/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43 Years Old</a:t>
            </a:r>
          </a:p>
          <a:p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Lives in Auckland</a:t>
            </a:r>
          </a:p>
        </p:txBody>
      </p:sp>
      <p:pic>
        <p:nvPicPr>
          <p:cNvPr id="1026" name="Picture 2" descr="https://lh5.googleusercontent.com/q7x2aSUPks0FwvmZR9k3Bgq1SVozUP1AZOi6_VsDOmQ2qlQ4MQnQg1m7umj_B9x9lPbqIuwMlZFozH0HKLl30nl1aDmXnjO1T3egDR8gw2IENBfcO7Sqx78OxL1WHyO86ATZV_iMCYw">
            <a:extLst>
              <a:ext uri="{FF2B5EF4-FFF2-40B4-BE49-F238E27FC236}">
                <a16:creationId xmlns:a16="http://schemas.microsoft.com/office/drawing/2014/main" id="{9991A408-6BF7-499A-889F-A5723BAEB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21703" r="27741" b="1977"/>
          <a:stretch/>
        </p:blipFill>
        <p:spPr bwMode="auto">
          <a:xfrm>
            <a:off x="5312841" y="1108308"/>
            <a:ext cx="2092702" cy="36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8A78E1E-43A0-4695-BFC8-72E46B78E6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12" r="19082"/>
          <a:stretch/>
        </p:blipFill>
        <p:spPr>
          <a:xfrm>
            <a:off x="5456420" y="540956"/>
            <a:ext cx="2756556" cy="2704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22ADF-0C1C-41FA-8C37-1EB446D49DFE}"/>
              </a:ext>
            </a:extLst>
          </p:cNvPr>
          <p:cNvSpPr txBox="1"/>
          <p:nvPr/>
        </p:nvSpPr>
        <p:spPr>
          <a:xfrm>
            <a:off x="5556924" y="3387778"/>
            <a:ext cx="263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Alice </a:t>
            </a:r>
          </a:p>
          <a:p>
            <a:pPr algn="ctr"/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69 Years Old</a:t>
            </a:r>
          </a:p>
          <a:p>
            <a:pPr algn="ctr"/>
            <a:r>
              <a:rPr lang="en-NZ" sz="1800" dirty="0">
                <a:solidFill>
                  <a:schemeClr val="accent3">
                    <a:lumMod val="75000"/>
                  </a:schemeClr>
                </a:solidFill>
              </a:rPr>
              <a:t>Lives in Dunedin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7 -0.00247 L -0.43507 -0.1308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88" y="-642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1.23457E-6 L -0.57066 0.470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2348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allAtOnce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Testimonials continued.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“They do not want to go to a retirement home as they are extremely familiar of their surroundings.”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“It has been extremely stressful for our family who are all not in the geographical vicinity of my mom and dad.”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“Recently their long-term neighbours who kept a close eye on them have also migrated to Australia and my parents feel very exposed, unsecure and extremely unsafe.  As a result my stress levels have gone up exponentially.”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http://archive.stats.govt.nz/browse_for_stats/population/census_counts/2013CensusUsuallyResidentPopulationCounts_HOTP2013Census.aspx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hlinkClick r:id="rId4"/>
              </a:rPr>
              <a:t>http://archive.stats.govt.nz/Census/2013-census/profile-and-summary-reports/outside-norm/residential-old.aspx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5"/>
                </a:solidFill>
                <a:hlinkClick r:id="rId5"/>
              </a:rPr>
              <a:t>http://archive.stats.govt.nz/Census/2013-census/profile-and-summary-reports/quickstats-65-plus/population-overview.aspx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1344400" y="230625"/>
            <a:ext cx="6210290" cy="6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Expected population for the Elderly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1344400" y="4232675"/>
            <a:ext cx="66279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000"/>
              <a:t>Retrieved from http://www.superseniors.msd.govt.nz/about-supersenis/ageing-population/index.html </a:t>
            </a:r>
            <a:endParaRPr sz="1000"/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400" y="1337075"/>
            <a:ext cx="621029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Testimonials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490600" y="1228925"/>
            <a:ext cx="4816800" cy="17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2"/>
                </a:solidFill>
              </a:rPr>
              <a:t>“ We could greatly benefit from getting information about how they are at all times so that we can be less stressful should something happen to them.”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885075" y="3137250"/>
            <a:ext cx="38364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 I am very very stressed all the time now as I know that my parents are very weak and cannot look after themselves.”</a:t>
            </a:r>
            <a:endParaRPr sz="20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b="57562"/>
          <a:stretch/>
        </p:blipFill>
        <p:spPr>
          <a:xfrm>
            <a:off x="697575" y="3337475"/>
            <a:ext cx="1482864" cy="13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/>
          <p:nvPr/>
        </p:nvSpPr>
        <p:spPr>
          <a:xfrm>
            <a:off x="374375" y="1253975"/>
            <a:ext cx="4591800" cy="1596600"/>
          </a:xfrm>
          <a:prstGeom prst="wedgeRectCallout">
            <a:avLst>
              <a:gd name="adj1" fmla="val -24350"/>
              <a:gd name="adj2" fmla="val 732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4">
            <a:alphaModFix/>
          </a:blip>
          <a:srcRect l="22215" t="-2976" b="33261"/>
          <a:stretch/>
        </p:blipFill>
        <p:spPr>
          <a:xfrm>
            <a:off x="5993400" y="834875"/>
            <a:ext cx="1982750" cy="17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4726050" y="3074225"/>
            <a:ext cx="4129800" cy="1785900"/>
          </a:xfrm>
          <a:prstGeom prst="wedgeRoundRectCallout">
            <a:avLst>
              <a:gd name="adj1" fmla="val 9204"/>
              <a:gd name="adj2" fmla="val -66031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3482263" y="3138921"/>
            <a:ext cx="2179471" cy="6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GB"/>
              <a:t>MOMI</a:t>
            </a:r>
            <a:endParaRPr/>
          </a:p>
        </p:txBody>
      </p:sp>
      <p:pic>
        <p:nvPicPr>
          <p:cNvPr id="132" name="Google Shape;132;p2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136" y="756290"/>
            <a:ext cx="3547726" cy="21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3054930" y="3853542"/>
            <a:ext cx="30341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rgbClr val="FFEDBE"/>
                </a:solidFill>
                <a:latin typeface="Arial"/>
                <a:ea typeface="Arial"/>
                <a:cs typeface="Arial"/>
                <a:sym typeface="Arial"/>
              </a:rPr>
              <a:t>Looking After Your Loved 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311700" y="19193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200" b="1">
                <a:solidFill>
                  <a:srgbClr val="26A69A"/>
                </a:solidFill>
              </a:rPr>
              <a:t>Levels of Security</a:t>
            </a:r>
            <a:endParaRPr sz="3200" b="1">
              <a:solidFill>
                <a:srgbClr val="26A69A"/>
              </a:solidFill>
            </a:endParaRPr>
          </a:p>
        </p:txBody>
      </p:sp>
      <p:pic>
        <p:nvPicPr>
          <p:cNvPr id="139" name="Google Shape;139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990" y="1370052"/>
            <a:ext cx="2188028" cy="218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 descr="A modern kitchen with stainless steel applianc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402" y="1257300"/>
            <a:ext cx="2970691" cy="1975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9"/>
          <p:cNvGrpSpPr/>
          <p:nvPr/>
        </p:nvGrpSpPr>
        <p:grpSpPr>
          <a:xfrm>
            <a:off x="3049428" y="1436073"/>
            <a:ext cx="2612572" cy="1618544"/>
            <a:chOff x="3233057" y="1534044"/>
            <a:chExt cx="2360287" cy="1462248"/>
          </a:xfrm>
        </p:grpSpPr>
        <p:pic>
          <p:nvPicPr>
            <p:cNvPr id="142" name="Google Shape;142;p29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20557" y="1630840"/>
              <a:ext cx="1272787" cy="1268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9" descr="A close up of a sig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233057" y="1534044"/>
              <a:ext cx="1462248" cy="1462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9"/>
          <p:cNvSpPr txBox="1"/>
          <p:nvPr/>
        </p:nvSpPr>
        <p:spPr>
          <a:xfrm>
            <a:off x="3049428" y="4100473"/>
            <a:ext cx="2379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F7B500"/>
                </a:solidFill>
                <a:latin typeface="Arial"/>
                <a:ea typeface="Arial"/>
                <a:cs typeface="Arial"/>
                <a:sym typeface="Arial"/>
              </a:rPr>
              <a:t>Level - 2</a:t>
            </a:r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238254" y="4100473"/>
            <a:ext cx="22545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F7B500"/>
                </a:solidFill>
                <a:latin typeface="Arial"/>
                <a:ea typeface="Arial"/>
                <a:cs typeface="Arial"/>
                <a:sym typeface="Arial"/>
              </a:rPr>
              <a:t>Level - 1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6229003" y="4100473"/>
            <a:ext cx="2379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F7B500"/>
                </a:solidFill>
                <a:latin typeface="Arial"/>
                <a:ea typeface="Arial"/>
                <a:cs typeface="Arial"/>
                <a:sym typeface="Arial"/>
              </a:rPr>
              <a:t>Level –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1052550" y="66727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6A69A"/>
                </a:solidFill>
              </a:rPr>
              <a:t>Existing solution/competitors</a:t>
            </a:r>
            <a:endParaRPr dirty="0">
              <a:solidFill>
                <a:srgbClr val="26A69A"/>
              </a:solidFill>
            </a:endParaRPr>
          </a:p>
        </p:txBody>
      </p:sp>
      <p:graphicFrame>
        <p:nvGraphicFramePr>
          <p:cNvPr id="175" name="Google Shape;175;p33"/>
          <p:cNvGraphicFramePr/>
          <p:nvPr/>
        </p:nvGraphicFramePr>
        <p:xfrm>
          <a:off x="647063" y="1705700"/>
          <a:ext cx="7849875" cy="2491600"/>
        </p:xfrm>
        <a:graphic>
          <a:graphicData uri="http://schemas.openxmlformats.org/drawingml/2006/table">
            <a:tbl>
              <a:tblPr>
                <a:noFill/>
                <a:tableStyleId>{E89CFB43-A319-4BC3-939E-BD9E2F67C311}</a:tableStyleId>
              </a:tblPr>
              <a:tblGrid>
                <a:gridCol w="120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Product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Motion 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Sensor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Visual 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Picture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Relatives Notification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Thermal Sensor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AbiBird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Χ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Χ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CCTV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Χ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Χ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MOMI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9525"/>
            <a:ext cx="5090749" cy="41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 rotWithShape="1">
          <a:blip r:embed="rId4">
            <a:alphaModFix/>
          </a:blip>
          <a:srcRect l="1923" t="7556" r="4250" b="45797"/>
          <a:stretch/>
        </p:blipFill>
        <p:spPr>
          <a:xfrm>
            <a:off x="152400" y="133775"/>
            <a:ext cx="4893850" cy="48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4686300" y="2032907"/>
            <a:ext cx="5307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6A69A"/>
                </a:solidFill>
              </a:rPr>
              <a:t> 3 Bedroom House</a:t>
            </a:r>
            <a:endParaRPr dirty="0">
              <a:solidFill>
                <a:srgbClr val="26A69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839</Words>
  <Application>Microsoft Office PowerPoint</Application>
  <PresentationFormat>On-screen Show (16:9)</PresentationFormat>
  <Paragraphs>145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Open Sans</vt:lpstr>
      <vt:lpstr>Arial</vt:lpstr>
      <vt:lpstr>Open Sans SemiBold</vt:lpstr>
      <vt:lpstr>Old Standard TT</vt:lpstr>
      <vt:lpstr>Open Sans Light</vt:lpstr>
      <vt:lpstr>Paperback</vt:lpstr>
      <vt:lpstr>Paperback</vt:lpstr>
      <vt:lpstr>MOMI</vt:lpstr>
      <vt:lpstr>PowerPoint Presentation</vt:lpstr>
      <vt:lpstr>Expected population for the Elderly</vt:lpstr>
      <vt:lpstr>Testimonials</vt:lpstr>
      <vt:lpstr>MOMI</vt:lpstr>
      <vt:lpstr>Levels of Security</vt:lpstr>
      <vt:lpstr>Demo</vt:lpstr>
      <vt:lpstr>Existing solution/competitors</vt:lpstr>
      <vt:lpstr> 3 Bedroom House</vt:lpstr>
      <vt:lpstr>Business Model</vt:lpstr>
      <vt:lpstr>Timeline</vt:lpstr>
      <vt:lpstr>PowerPoint Presentation</vt:lpstr>
      <vt:lpstr>PowerPoint Presentation</vt:lpstr>
      <vt:lpstr>Any Questions?</vt:lpstr>
      <vt:lpstr>MOMI</vt:lpstr>
      <vt:lpstr>PowerPoint Presentation</vt:lpstr>
      <vt:lpstr>Market Validation: News Article</vt:lpstr>
      <vt:lpstr>2013 census for the elderly: In detail.</vt:lpstr>
      <vt:lpstr>Market validation: 2013 census</vt:lpstr>
      <vt:lpstr>Testimonials continued.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MOMI</dc:title>
  <cp:lastModifiedBy>sunny kath</cp:lastModifiedBy>
  <cp:revision>5</cp:revision>
  <dcterms:modified xsi:type="dcterms:W3CDTF">2019-07-07T02:05:10Z</dcterms:modified>
</cp:coreProperties>
</file>