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co" ContentType="image/x-ico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69" r:id="rId2"/>
    <p:sldId id="259" r:id="rId3"/>
    <p:sldId id="270" r:id="rId4"/>
    <p:sldId id="277" r:id="rId5"/>
    <p:sldId id="276" r:id="rId6"/>
    <p:sldId id="271" r:id="rId7"/>
    <p:sldId id="272" r:id="rId8"/>
    <p:sldId id="258" r:id="rId9"/>
    <p:sldId id="261" r:id="rId10"/>
    <p:sldId id="273" r:id="rId11"/>
    <p:sldId id="274" r:id="rId12"/>
    <p:sldId id="275" r:id="rId13"/>
    <p:sldId id="278" r:id="rId14"/>
    <p:sldId id="260" r:id="rId15"/>
    <p:sldId id="267" r:id="rId16"/>
  </p:sldIdLst>
  <p:sldSz cx="12192000" cy="6858000"/>
  <p:notesSz cx="6858000" cy="9144000"/>
  <p:embeddedFontLst>
    <p:embeddedFont>
      <p:font typeface="맑은 고딕" panose="020B0503020000020004" pitchFamily="34" charset="-127"/>
      <p:regular r:id="rId18"/>
      <p:bold r:id="rId19"/>
    </p:embeddedFont>
    <p:embeddedFont>
      <p:font typeface="Lalezar" panose="00000500000000000000" pitchFamily="2" charset="-78"/>
      <p:regular r:id="rId20"/>
    </p:embeddedFont>
    <p:embeddedFont>
      <p:font typeface="Montserrat" panose="020B0604020202020204" charset="0"/>
      <p:regular r:id="rId21"/>
      <p:bold r:id="rId22"/>
      <p:italic r:id="rId23"/>
      <p:boldItalic r:id="rId24"/>
    </p:embeddedFont>
    <p:embeddedFont>
      <p:font typeface="Verdana" panose="020B0604030504040204" pitchFamily="34" charset="0"/>
      <p:regular r:id="rId25"/>
      <p:bold r:id="rId26"/>
      <p:italic r:id="rId27"/>
      <p:boldItalic r:id="rId28"/>
    </p:embeddedFont>
    <p:embeddedFont>
      <p:font typeface="Shabnam" panose="020B0604020202020204" charset="-78"/>
      <p:regular r:id="rId29"/>
      <p:bold r:id="rId30"/>
    </p:embeddedFont>
    <p:embeddedFont>
      <p:font typeface="Calibri" panose="020F0502020204030204" pitchFamily="34" charset="0"/>
      <p:regular r:id="rId31"/>
      <p:bold r:id="rId32"/>
      <p:italic r:id="rId33"/>
      <p:boldItalic r:id="rId34"/>
    </p:embeddedFont>
  </p:embeddedFontLst>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8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7" autoAdjust="0"/>
    <p:restoredTop sz="95033" autoAdjust="0"/>
  </p:normalViewPr>
  <p:slideViewPr>
    <p:cSldViewPr snapToGrid="0">
      <p:cViewPr varScale="1">
        <p:scale>
          <a:sx n="88" d="100"/>
          <a:sy n="88" d="100"/>
        </p:scale>
        <p:origin x="612" y="8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4E92F-9E36-594C-9640-EEF6C77142AE}" type="datetimeFigureOut">
              <a:t>7/6/2024</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4A445-4C2C-A447-992C-830D6D8DB982}" type="slidenum">
              <a:t>‹#›</a:t>
            </a:fld>
            <a:endParaRPr kumimoji="1" lang="ko-Kore-KR" altLang="en-US"/>
          </a:p>
        </p:txBody>
      </p:sp>
    </p:spTree>
    <p:extLst>
      <p:ext uri="{BB962C8B-B14F-4D97-AF65-F5344CB8AC3E}">
        <p14:creationId xmlns:p14="http://schemas.microsoft.com/office/powerpoint/2010/main" val="4105889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4A445-4C2C-A447-992C-830D6D8DB982}" type="slidenum">
              <a:rPr lang="en-US" smtClean="0"/>
              <a:t>10</a:t>
            </a:fld>
            <a:endParaRPr kumimoji="1" lang="en-US" altLang="en-US"/>
          </a:p>
        </p:txBody>
      </p:sp>
    </p:spTree>
    <p:extLst>
      <p:ext uri="{BB962C8B-B14F-4D97-AF65-F5344CB8AC3E}">
        <p14:creationId xmlns:p14="http://schemas.microsoft.com/office/powerpoint/2010/main" val="8416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4A445-4C2C-A447-992C-830D6D8DB982}" type="slidenum">
              <a:rPr lang="en-US" smtClean="0"/>
              <a:t>15</a:t>
            </a:fld>
            <a:endParaRPr kumimoji="1" lang="en-US" altLang="en-US"/>
          </a:p>
        </p:txBody>
      </p:sp>
    </p:spTree>
    <p:extLst>
      <p:ext uri="{BB962C8B-B14F-4D97-AF65-F5344CB8AC3E}">
        <p14:creationId xmlns:p14="http://schemas.microsoft.com/office/powerpoint/2010/main" val="169851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18B0BB7E-A48F-EFB1-2B06-D58EA51E3598}"/>
              </a:ext>
            </a:extLst>
          </p:cNvPr>
          <p:cNvSpPr>
            <a:spLocks noGrp="1"/>
          </p:cNvSpPr>
          <p:nvPr>
            <p:ph type="pic" sz="quarter" idx="11"/>
          </p:nvPr>
        </p:nvSpPr>
        <p:spPr>
          <a:xfrm>
            <a:off x="6781801" y="3835399"/>
            <a:ext cx="5410199" cy="3022601"/>
          </a:xfrm>
          <a:prstGeom prst="rect">
            <a:avLst/>
          </a:prstGeom>
          <a:solidFill>
            <a:schemeClr val="bg1">
              <a:lumMod val="95000"/>
            </a:schemeClr>
          </a:solidFill>
        </p:spPr>
        <p:txBody>
          <a:bodyPr wrap="square">
            <a:noAutofit/>
          </a:bodyPr>
          <a:lstStyle/>
          <a:p>
            <a:endParaRPr kumimoji="1" lang="ko-Kore-KR" altLang="en-US"/>
          </a:p>
        </p:txBody>
      </p:sp>
      <p:sp>
        <p:nvSpPr>
          <p:cNvPr id="10" name="그림 개체 틀 9">
            <a:extLst>
              <a:ext uri="{FF2B5EF4-FFF2-40B4-BE49-F238E27FC236}">
                <a16:creationId xmlns:a16="http://schemas.microsoft.com/office/drawing/2014/main" id="{167D55D1-0660-8908-85E9-BD0CF39B5BA9}"/>
              </a:ext>
            </a:extLst>
          </p:cNvPr>
          <p:cNvSpPr>
            <a:spLocks noGrp="1"/>
          </p:cNvSpPr>
          <p:nvPr>
            <p:ph type="pic" sz="quarter" idx="12"/>
          </p:nvPr>
        </p:nvSpPr>
        <p:spPr>
          <a:xfrm>
            <a:off x="5847355" y="609600"/>
            <a:ext cx="3958016" cy="2671482"/>
          </a:xfrm>
          <a:prstGeom prst="rect">
            <a:avLst/>
          </a:prstGeom>
          <a:solidFill>
            <a:schemeClr val="bg1">
              <a:lumMod val="95000"/>
            </a:schemeClr>
          </a:solidFill>
        </p:spPr>
        <p:txBody>
          <a:bodyPr wrap="square">
            <a:noAutofit/>
          </a:bodyPr>
          <a:lstStyle/>
          <a:p>
            <a:endParaRPr kumimoji="1" lang="ko-Kore-KR" altLang="en-US"/>
          </a:p>
        </p:txBody>
      </p:sp>
      <p:sp>
        <p:nvSpPr>
          <p:cNvPr id="2" name="Text Placeholder 17">
            <a:extLst>
              <a:ext uri="{FF2B5EF4-FFF2-40B4-BE49-F238E27FC236}">
                <a16:creationId xmlns:a16="http://schemas.microsoft.com/office/drawing/2014/main" id="{ECA87142-1704-35DF-8E7E-6A4643A3850B}"/>
              </a:ext>
            </a:extLst>
          </p:cNvPr>
          <p:cNvSpPr>
            <a:spLocks noGrp="1"/>
          </p:cNvSpPr>
          <p:nvPr>
            <p:ph type="body" sz="quarter" idx="13" hasCustomPrompt="1"/>
          </p:nvPr>
        </p:nvSpPr>
        <p:spPr>
          <a:xfrm>
            <a:off x="729673" y="1624156"/>
            <a:ext cx="4470395" cy="547876"/>
          </a:xfrm>
          <a:prstGeom prst="rect">
            <a:avLst/>
          </a:prstGeom>
        </p:spPr>
        <p:txBody>
          <a:bodyPr/>
          <a:lstStyle>
            <a:lvl1pPr marL="0" indent="0" algn="ctr" rtl="1">
              <a:buNone/>
              <a:defRPr sz="3200" b="1">
                <a:solidFill>
                  <a:sysClr val="windowText" lastClr="000000"/>
                </a:solidFill>
                <a:latin typeface="Shabnam" panose="020B0603030804020204" pitchFamily="34" charset="-78"/>
                <a:cs typeface="Shabnam" panose="020B0603030804020204" pitchFamily="34" charset="-78"/>
              </a:defRPr>
            </a:lvl1pPr>
          </a:lstStyle>
          <a:p>
            <a:pPr lvl="0"/>
            <a:r>
              <a:rPr lang="fa-IR" dirty="0"/>
              <a:t>عنوان را بنویسید</a:t>
            </a:r>
            <a:endParaRPr lang="en-US" dirty="0"/>
          </a:p>
        </p:txBody>
      </p:sp>
      <p:sp>
        <p:nvSpPr>
          <p:cNvPr id="3" name="Content Placeholder 2">
            <a:extLst>
              <a:ext uri="{FF2B5EF4-FFF2-40B4-BE49-F238E27FC236}">
                <a16:creationId xmlns:a16="http://schemas.microsoft.com/office/drawing/2014/main" id="{B9DFDFCC-0129-401B-D8F8-328336D2093A}"/>
              </a:ext>
            </a:extLst>
          </p:cNvPr>
          <p:cNvSpPr>
            <a:spLocks noGrp="1"/>
          </p:cNvSpPr>
          <p:nvPr>
            <p:ph idx="1" hasCustomPrompt="1"/>
          </p:nvPr>
        </p:nvSpPr>
        <p:spPr>
          <a:xfrm>
            <a:off x="729673" y="2382982"/>
            <a:ext cx="4470395" cy="3389748"/>
          </a:xfrm>
          <a:prstGeom prst="rect">
            <a:avLst/>
          </a:prstGeom>
        </p:spPr>
        <p:txBody>
          <a:bodyPr>
            <a:normAutofit/>
          </a:bodyPr>
          <a:lstStyle>
            <a:lvl1pPr marL="342900" indent="-342900" algn="just" rtl="1">
              <a:lnSpc>
                <a:spcPct val="150000"/>
              </a:lnSpc>
              <a:spcAft>
                <a:spcPts val="18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1pPr>
            <a:lvl2pPr marL="46863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2pPr>
            <a:lvl3pPr marL="56007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3pPr>
            <a:lvl4pPr marL="74295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4pPr>
            <a:lvl5pPr algn="just" rtl="1">
              <a:lnSpc>
                <a:spcPct val="130000"/>
              </a:lnSpc>
              <a:spcAft>
                <a:spcPts val="1200"/>
              </a:spcAft>
              <a:defRPr sz="1400">
                <a:solidFill>
                  <a:srgbClr val="2A2A2A"/>
                </a:solidFill>
                <a:latin typeface="Shabnam" panose="020B0603030804020204" pitchFamily="34" charset="-78"/>
                <a:cs typeface="Shabnam" panose="020B0603030804020204" pitchFamily="34" charset="-78"/>
              </a:defRPr>
            </a:lvl5pPr>
          </a:lstStyle>
          <a:p>
            <a:pPr lvl="0"/>
            <a:r>
              <a:rPr lang="fa-IR" dirty="0"/>
              <a:t>متن دلخواه</a:t>
            </a:r>
          </a:p>
          <a:p>
            <a:pPr lvl="1"/>
            <a:r>
              <a:rPr lang="fa-IR" dirty="0"/>
              <a:t>زیر متن 1</a:t>
            </a:r>
          </a:p>
          <a:p>
            <a:pPr lvl="2"/>
            <a:r>
              <a:rPr lang="fa-IR" dirty="0"/>
              <a:t>زیر متن 2</a:t>
            </a:r>
          </a:p>
          <a:p>
            <a:pPr lvl="3"/>
            <a:r>
              <a:rPr lang="fa-IR" dirty="0"/>
              <a:t>زیر متن 3</a:t>
            </a:r>
            <a:endParaRPr lang="en-US" dirty="0"/>
          </a:p>
        </p:txBody>
      </p:sp>
    </p:spTree>
    <p:extLst>
      <p:ext uri="{BB962C8B-B14F-4D97-AF65-F5344CB8AC3E}">
        <p14:creationId xmlns:p14="http://schemas.microsoft.com/office/powerpoint/2010/main" val="268301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43F118F1-C380-FB23-5785-44627A920DA2}"/>
              </a:ext>
            </a:extLst>
          </p:cNvPr>
          <p:cNvSpPr>
            <a:spLocks noGrp="1"/>
          </p:cNvSpPr>
          <p:nvPr>
            <p:ph type="pic" sz="quarter" idx="10"/>
          </p:nvPr>
        </p:nvSpPr>
        <p:spPr>
          <a:xfrm>
            <a:off x="1570305" y="937553"/>
            <a:ext cx="4984376" cy="4982894"/>
          </a:xfrm>
          <a:prstGeom prst="rect">
            <a:avLst/>
          </a:prstGeom>
          <a:solidFill>
            <a:schemeClr val="bg1">
              <a:lumMod val="95000"/>
            </a:schemeClr>
          </a:solidFill>
        </p:spPr>
        <p:txBody>
          <a:bodyPr/>
          <a:lstStyle/>
          <a:p>
            <a:endParaRPr kumimoji="1" lang="ko-Kore-KR" altLang="en-US"/>
          </a:p>
        </p:txBody>
      </p:sp>
      <p:sp>
        <p:nvSpPr>
          <p:cNvPr id="2" name="Text Placeholder 17">
            <a:extLst>
              <a:ext uri="{FF2B5EF4-FFF2-40B4-BE49-F238E27FC236}">
                <a16:creationId xmlns:a16="http://schemas.microsoft.com/office/drawing/2014/main" id="{5CCACA23-F98C-DA11-F25B-83A91F370204}"/>
              </a:ext>
            </a:extLst>
          </p:cNvPr>
          <p:cNvSpPr>
            <a:spLocks noGrp="1"/>
          </p:cNvSpPr>
          <p:nvPr>
            <p:ph type="body" sz="quarter" idx="11" hasCustomPrompt="1"/>
          </p:nvPr>
        </p:nvSpPr>
        <p:spPr>
          <a:xfrm>
            <a:off x="7241310" y="1624156"/>
            <a:ext cx="4082486" cy="547876"/>
          </a:xfrm>
          <a:prstGeom prst="rect">
            <a:avLst/>
          </a:prstGeom>
        </p:spPr>
        <p:txBody>
          <a:bodyPr/>
          <a:lstStyle>
            <a:lvl1pPr marL="0" indent="0" algn="ctr" rtl="1">
              <a:buNone/>
              <a:defRPr sz="3200" b="1">
                <a:solidFill>
                  <a:sysClr val="windowText" lastClr="000000"/>
                </a:solidFill>
                <a:latin typeface="Shabnam" panose="020B0603030804020204" pitchFamily="34" charset="-78"/>
                <a:cs typeface="Shabnam" panose="020B0603030804020204" pitchFamily="34" charset="-78"/>
              </a:defRPr>
            </a:lvl1pPr>
          </a:lstStyle>
          <a:p>
            <a:pPr lvl="0"/>
            <a:r>
              <a:rPr lang="fa-IR" dirty="0"/>
              <a:t>عنوان را بنویسید</a:t>
            </a:r>
            <a:endParaRPr lang="en-US" dirty="0"/>
          </a:p>
        </p:txBody>
      </p:sp>
      <p:sp>
        <p:nvSpPr>
          <p:cNvPr id="3" name="Content Placeholder 2">
            <a:extLst>
              <a:ext uri="{FF2B5EF4-FFF2-40B4-BE49-F238E27FC236}">
                <a16:creationId xmlns:a16="http://schemas.microsoft.com/office/drawing/2014/main" id="{007A152E-C8DA-15C4-C878-73CF69FADB6A}"/>
              </a:ext>
            </a:extLst>
          </p:cNvPr>
          <p:cNvSpPr>
            <a:spLocks noGrp="1"/>
          </p:cNvSpPr>
          <p:nvPr>
            <p:ph idx="1" hasCustomPrompt="1"/>
          </p:nvPr>
        </p:nvSpPr>
        <p:spPr>
          <a:xfrm>
            <a:off x="7241310" y="2382982"/>
            <a:ext cx="4082486" cy="3389748"/>
          </a:xfrm>
          <a:prstGeom prst="rect">
            <a:avLst/>
          </a:prstGeom>
        </p:spPr>
        <p:txBody>
          <a:bodyPr>
            <a:normAutofit/>
          </a:bodyPr>
          <a:lstStyle>
            <a:lvl1pPr marL="342900" indent="-342900" algn="just" rtl="1">
              <a:lnSpc>
                <a:spcPct val="150000"/>
              </a:lnSpc>
              <a:spcAft>
                <a:spcPts val="18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1pPr>
            <a:lvl2pPr marL="46863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2pPr>
            <a:lvl3pPr marL="56007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3pPr>
            <a:lvl4pPr marL="74295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4pPr>
            <a:lvl5pPr algn="just" rtl="1">
              <a:lnSpc>
                <a:spcPct val="130000"/>
              </a:lnSpc>
              <a:spcAft>
                <a:spcPts val="1200"/>
              </a:spcAft>
              <a:defRPr sz="1400">
                <a:solidFill>
                  <a:srgbClr val="2A2A2A"/>
                </a:solidFill>
                <a:latin typeface="Shabnam" panose="020B0603030804020204" pitchFamily="34" charset="-78"/>
                <a:cs typeface="Shabnam" panose="020B0603030804020204" pitchFamily="34" charset="-78"/>
              </a:defRPr>
            </a:lvl5pPr>
          </a:lstStyle>
          <a:p>
            <a:pPr lvl="0"/>
            <a:r>
              <a:rPr lang="fa-IR" dirty="0"/>
              <a:t>متن دلخواه</a:t>
            </a:r>
          </a:p>
          <a:p>
            <a:pPr lvl="1"/>
            <a:r>
              <a:rPr lang="fa-IR" dirty="0"/>
              <a:t>زیر متن 1</a:t>
            </a:r>
          </a:p>
          <a:p>
            <a:pPr lvl="2"/>
            <a:r>
              <a:rPr lang="fa-IR" dirty="0"/>
              <a:t>زیر متن 2</a:t>
            </a:r>
          </a:p>
          <a:p>
            <a:pPr lvl="3"/>
            <a:r>
              <a:rPr lang="fa-IR" dirty="0"/>
              <a:t>زیر متن 3</a:t>
            </a:r>
            <a:endParaRPr lang="en-US" dirty="0"/>
          </a:p>
        </p:txBody>
      </p:sp>
    </p:spTree>
    <p:extLst>
      <p:ext uri="{BB962C8B-B14F-4D97-AF65-F5344CB8AC3E}">
        <p14:creationId xmlns:p14="http://schemas.microsoft.com/office/powerpoint/2010/main" val="372795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935C1333-6402-B0C5-83C1-8681BFF0F24A}"/>
              </a:ext>
            </a:extLst>
          </p:cNvPr>
          <p:cNvSpPr>
            <a:spLocks noGrp="1"/>
          </p:cNvSpPr>
          <p:nvPr>
            <p:ph type="pic" sz="quarter" idx="11"/>
          </p:nvPr>
        </p:nvSpPr>
        <p:spPr>
          <a:xfrm>
            <a:off x="-1" y="349620"/>
            <a:ext cx="4558814" cy="1748120"/>
          </a:xfrm>
          <a:custGeom>
            <a:avLst/>
            <a:gdLst>
              <a:gd name="connsiteX0" fmla="*/ 3684494 w 4558814"/>
              <a:gd name="connsiteY0" fmla="*/ 0 h 1748120"/>
              <a:gd name="connsiteX1" fmla="*/ 4558814 w 4558814"/>
              <a:gd name="connsiteY1" fmla="*/ 874060 h 1748120"/>
              <a:gd name="connsiteX2" fmla="*/ 3684494 w 4558814"/>
              <a:gd name="connsiteY2" fmla="*/ 1748120 h 1748120"/>
              <a:gd name="connsiteX3" fmla="*/ 0 w 4558814"/>
              <a:gd name="connsiteY3" fmla="*/ 1748120 h 1748120"/>
              <a:gd name="connsiteX4" fmla="*/ 0 w 4558814"/>
              <a:gd name="connsiteY4" fmla="*/ 1 h 1748120"/>
              <a:gd name="connsiteX5" fmla="*/ 3684475 w 4558814"/>
              <a:gd name="connsiteY5" fmla="*/ 1 h 174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8814" h="1748120">
                <a:moveTo>
                  <a:pt x="3684494" y="0"/>
                </a:moveTo>
                <a:cubicBezTo>
                  <a:pt x="4167368" y="0"/>
                  <a:pt x="4558814" y="391330"/>
                  <a:pt x="4558814" y="874060"/>
                </a:cubicBezTo>
                <a:cubicBezTo>
                  <a:pt x="4558814" y="1356790"/>
                  <a:pt x="4167368" y="1748120"/>
                  <a:pt x="3684494" y="1748120"/>
                </a:cubicBezTo>
                <a:lnTo>
                  <a:pt x="0" y="1748120"/>
                </a:lnTo>
                <a:lnTo>
                  <a:pt x="0" y="1"/>
                </a:lnTo>
                <a:lnTo>
                  <a:pt x="3684475" y="1"/>
                </a:lnTo>
                <a:close/>
              </a:path>
            </a:pathLst>
          </a:custGeom>
          <a:solidFill>
            <a:schemeClr val="bg1">
              <a:lumMod val="95000"/>
            </a:schemeClr>
          </a:solidFill>
        </p:spPr>
        <p:txBody>
          <a:bodyPr wrap="square">
            <a:noAutofit/>
          </a:bodyPr>
          <a:lstStyle/>
          <a:p>
            <a:endParaRPr kumimoji="1" lang="ko-Kore-KR" altLang="en-US"/>
          </a:p>
        </p:txBody>
      </p:sp>
      <p:sp>
        <p:nvSpPr>
          <p:cNvPr id="3" name="Text Placeholder 17">
            <a:extLst>
              <a:ext uri="{FF2B5EF4-FFF2-40B4-BE49-F238E27FC236}">
                <a16:creationId xmlns:a16="http://schemas.microsoft.com/office/drawing/2014/main" id="{FF4CE7D9-D470-4C33-5759-4850CD7D6638}"/>
              </a:ext>
            </a:extLst>
          </p:cNvPr>
          <p:cNvSpPr>
            <a:spLocks noGrp="1"/>
          </p:cNvSpPr>
          <p:nvPr>
            <p:ph type="body" sz="quarter" idx="13" hasCustomPrompt="1"/>
          </p:nvPr>
        </p:nvSpPr>
        <p:spPr>
          <a:xfrm>
            <a:off x="5089237" y="1232918"/>
            <a:ext cx="5227782" cy="547876"/>
          </a:xfrm>
          <a:prstGeom prst="rect">
            <a:avLst/>
          </a:prstGeom>
        </p:spPr>
        <p:txBody>
          <a:bodyPr/>
          <a:lstStyle>
            <a:lvl1pPr marL="0" indent="0" algn="r" rtl="1">
              <a:buNone/>
              <a:defRPr sz="3200" b="1">
                <a:solidFill>
                  <a:schemeClr val="bg1"/>
                </a:solidFill>
                <a:latin typeface="Shabnam" panose="020B0603030804020204" pitchFamily="34" charset="-78"/>
                <a:cs typeface="Shabnam" panose="020B0603030804020204" pitchFamily="34" charset="-78"/>
              </a:defRPr>
            </a:lvl1pPr>
          </a:lstStyle>
          <a:p>
            <a:pPr lvl="0"/>
            <a:r>
              <a:rPr lang="fa-IR" dirty="0"/>
              <a:t>عنوان را بنویسید</a:t>
            </a:r>
            <a:endParaRPr lang="en-US" dirty="0"/>
          </a:p>
        </p:txBody>
      </p:sp>
      <p:sp>
        <p:nvSpPr>
          <p:cNvPr id="4" name="Content Placeholder 2">
            <a:extLst>
              <a:ext uri="{FF2B5EF4-FFF2-40B4-BE49-F238E27FC236}">
                <a16:creationId xmlns:a16="http://schemas.microsoft.com/office/drawing/2014/main" id="{79A94EBB-D7E4-AC7E-F07F-399D45F1535B}"/>
              </a:ext>
            </a:extLst>
          </p:cNvPr>
          <p:cNvSpPr>
            <a:spLocks noGrp="1"/>
          </p:cNvSpPr>
          <p:nvPr>
            <p:ph idx="1" hasCustomPrompt="1"/>
          </p:nvPr>
        </p:nvSpPr>
        <p:spPr>
          <a:xfrm>
            <a:off x="701966" y="2350056"/>
            <a:ext cx="10788068" cy="3764416"/>
          </a:xfrm>
          <a:prstGeom prst="rect">
            <a:avLst/>
          </a:prstGeom>
        </p:spPr>
        <p:txBody>
          <a:bodyPr>
            <a:normAutofit/>
          </a:bodyPr>
          <a:lstStyle>
            <a:lvl1pPr marL="342900" indent="-342900" algn="just" rtl="1">
              <a:lnSpc>
                <a:spcPct val="150000"/>
              </a:lnSpc>
              <a:spcAft>
                <a:spcPts val="18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1pPr>
            <a:lvl2pPr marL="46863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2pPr>
            <a:lvl3pPr marL="56007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3pPr>
            <a:lvl4pPr marL="74295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4pPr>
            <a:lvl5pPr algn="just" rtl="1">
              <a:lnSpc>
                <a:spcPct val="130000"/>
              </a:lnSpc>
              <a:spcAft>
                <a:spcPts val="1200"/>
              </a:spcAft>
              <a:defRPr sz="1400">
                <a:solidFill>
                  <a:srgbClr val="2A2A2A"/>
                </a:solidFill>
                <a:latin typeface="Shabnam" panose="020B0603030804020204" pitchFamily="34" charset="-78"/>
                <a:cs typeface="Shabnam" panose="020B0603030804020204" pitchFamily="34" charset="-78"/>
              </a:defRPr>
            </a:lvl5pPr>
          </a:lstStyle>
          <a:p>
            <a:pPr lvl="0"/>
            <a:r>
              <a:rPr lang="fa-IR" dirty="0"/>
              <a:t>متن دلخواه</a:t>
            </a:r>
          </a:p>
          <a:p>
            <a:pPr lvl="1"/>
            <a:r>
              <a:rPr lang="fa-IR" dirty="0"/>
              <a:t>زیر متن 1</a:t>
            </a:r>
          </a:p>
          <a:p>
            <a:pPr lvl="2"/>
            <a:r>
              <a:rPr lang="fa-IR" dirty="0"/>
              <a:t>زیر متن 2</a:t>
            </a:r>
          </a:p>
          <a:p>
            <a:pPr lvl="3"/>
            <a:r>
              <a:rPr lang="fa-IR" dirty="0"/>
              <a:t>زیر متن 3</a:t>
            </a:r>
            <a:endParaRPr lang="en-US" dirty="0"/>
          </a:p>
        </p:txBody>
      </p:sp>
    </p:spTree>
    <p:extLst>
      <p:ext uri="{BB962C8B-B14F-4D97-AF65-F5344CB8AC3E}">
        <p14:creationId xmlns:p14="http://schemas.microsoft.com/office/powerpoint/2010/main" val="392925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6" name="그림 개체 틀 6">
            <a:extLst>
              <a:ext uri="{FF2B5EF4-FFF2-40B4-BE49-F238E27FC236}">
                <a16:creationId xmlns:a16="http://schemas.microsoft.com/office/drawing/2014/main" id="{D3A52584-E74E-71F2-112B-616131023803}"/>
              </a:ext>
            </a:extLst>
          </p:cNvPr>
          <p:cNvSpPr>
            <a:spLocks noGrp="1"/>
          </p:cNvSpPr>
          <p:nvPr>
            <p:ph type="pic" sz="quarter" idx="10"/>
          </p:nvPr>
        </p:nvSpPr>
        <p:spPr>
          <a:xfrm>
            <a:off x="9332258" y="524350"/>
            <a:ext cx="2214283" cy="2213625"/>
          </a:xfrm>
          <a:prstGeom prst="ellipse">
            <a:avLst/>
          </a:prstGeom>
          <a:solidFill>
            <a:schemeClr val="bg1">
              <a:lumMod val="95000"/>
            </a:schemeClr>
          </a:solidFill>
        </p:spPr>
        <p:txBody>
          <a:bodyPr/>
          <a:lstStyle/>
          <a:p>
            <a:endParaRPr kumimoji="1" lang="ko-Kore-KR" altLang="en-US"/>
          </a:p>
        </p:txBody>
      </p:sp>
      <p:sp>
        <p:nvSpPr>
          <p:cNvPr id="2" name="Text Placeholder 17">
            <a:extLst>
              <a:ext uri="{FF2B5EF4-FFF2-40B4-BE49-F238E27FC236}">
                <a16:creationId xmlns:a16="http://schemas.microsoft.com/office/drawing/2014/main" id="{CE80B2D6-0795-CE26-52DC-B3C7423A02B4}"/>
              </a:ext>
            </a:extLst>
          </p:cNvPr>
          <p:cNvSpPr>
            <a:spLocks noGrp="1"/>
          </p:cNvSpPr>
          <p:nvPr>
            <p:ph type="body" sz="quarter" idx="13" hasCustomPrompt="1"/>
          </p:nvPr>
        </p:nvSpPr>
        <p:spPr>
          <a:xfrm>
            <a:off x="840509" y="955963"/>
            <a:ext cx="7823200" cy="547876"/>
          </a:xfrm>
          <a:prstGeom prst="rect">
            <a:avLst/>
          </a:prstGeom>
        </p:spPr>
        <p:txBody>
          <a:bodyPr/>
          <a:lstStyle>
            <a:lvl1pPr marL="0" indent="0" algn="r" rtl="1">
              <a:buNone/>
              <a:defRPr sz="3200" b="1">
                <a:solidFill>
                  <a:srgbClr val="13184D"/>
                </a:solidFill>
                <a:latin typeface="Shabnam" panose="020B0603030804020204" pitchFamily="34" charset="-78"/>
                <a:cs typeface="Shabnam" panose="020B0603030804020204" pitchFamily="34" charset="-78"/>
              </a:defRPr>
            </a:lvl1pPr>
          </a:lstStyle>
          <a:p>
            <a:pPr lvl="0"/>
            <a:r>
              <a:rPr lang="fa-IR" dirty="0"/>
              <a:t>عنوان را بنویسید</a:t>
            </a:r>
            <a:endParaRPr lang="en-US" dirty="0"/>
          </a:p>
        </p:txBody>
      </p:sp>
      <p:sp>
        <p:nvSpPr>
          <p:cNvPr id="3" name="Content Placeholder 2">
            <a:extLst>
              <a:ext uri="{FF2B5EF4-FFF2-40B4-BE49-F238E27FC236}">
                <a16:creationId xmlns:a16="http://schemas.microsoft.com/office/drawing/2014/main" id="{B9AEED8F-8A2F-8D92-43F4-3A392542D251}"/>
              </a:ext>
            </a:extLst>
          </p:cNvPr>
          <p:cNvSpPr>
            <a:spLocks noGrp="1"/>
          </p:cNvSpPr>
          <p:nvPr>
            <p:ph idx="1" hasCustomPrompt="1"/>
          </p:nvPr>
        </p:nvSpPr>
        <p:spPr>
          <a:xfrm>
            <a:off x="840509" y="1681018"/>
            <a:ext cx="7823200" cy="4433454"/>
          </a:xfrm>
          <a:prstGeom prst="rect">
            <a:avLst/>
          </a:prstGeom>
        </p:spPr>
        <p:txBody>
          <a:bodyPr>
            <a:normAutofit/>
          </a:bodyPr>
          <a:lstStyle>
            <a:lvl1pPr marL="342900" indent="-342900" algn="just" rtl="1">
              <a:lnSpc>
                <a:spcPct val="150000"/>
              </a:lnSpc>
              <a:spcAft>
                <a:spcPts val="18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1pPr>
            <a:lvl2pPr marL="46863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2pPr>
            <a:lvl3pPr marL="56007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3pPr>
            <a:lvl4pPr marL="742950" indent="-285750" algn="just" rtl="1">
              <a:lnSpc>
                <a:spcPct val="150000"/>
              </a:lnSpc>
              <a:spcAft>
                <a:spcPts val="1200"/>
              </a:spcAft>
              <a:buFont typeface="Arial" panose="020B0604020202020204" pitchFamily="34" charset="0"/>
              <a:buChar char="•"/>
              <a:defRPr sz="1800">
                <a:solidFill>
                  <a:schemeClr val="tx1">
                    <a:lumMod val="85000"/>
                    <a:lumOff val="15000"/>
                  </a:schemeClr>
                </a:solidFill>
                <a:latin typeface="Shabnam" panose="020B0603030804020204" pitchFamily="34" charset="-78"/>
                <a:cs typeface="Shabnam" panose="020B0603030804020204" pitchFamily="34" charset="-78"/>
              </a:defRPr>
            </a:lvl4pPr>
            <a:lvl5pPr algn="just" rtl="1">
              <a:lnSpc>
                <a:spcPct val="130000"/>
              </a:lnSpc>
              <a:spcAft>
                <a:spcPts val="1200"/>
              </a:spcAft>
              <a:defRPr sz="1400">
                <a:solidFill>
                  <a:srgbClr val="2A2A2A"/>
                </a:solidFill>
                <a:latin typeface="Shabnam" panose="020B0603030804020204" pitchFamily="34" charset="-78"/>
                <a:cs typeface="Shabnam" panose="020B0603030804020204" pitchFamily="34" charset="-78"/>
              </a:defRPr>
            </a:lvl5pPr>
          </a:lstStyle>
          <a:p>
            <a:pPr lvl="0"/>
            <a:r>
              <a:rPr lang="fa-IR" dirty="0"/>
              <a:t>متن دلخواه</a:t>
            </a:r>
          </a:p>
          <a:p>
            <a:pPr lvl="1"/>
            <a:r>
              <a:rPr lang="fa-IR" dirty="0"/>
              <a:t>زیر متن 1</a:t>
            </a:r>
          </a:p>
          <a:p>
            <a:pPr lvl="2"/>
            <a:r>
              <a:rPr lang="fa-IR" dirty="0"/>
              <a:t>زیر متن 2</a:t>
            </a:r>
          </a:p>
          <a:p>
            <a:pPr lvl="3"/>
            <a:r>
              <a:rPr lang="fa-IR" dirty="0"/>
              <a:t>زیر متن 3</a:t>
            </a:r>
            <a:endParaRPr lang="en-US" dirty="0"/>
          </a:p>
        </p:txBody>
      </p:sp>
    </p:spTree>
    <p:extLst>
      <p:ext uri="{BB962C8B-B14F-4D97-AF65-F5344CB8AC3E}">
        <p14:creationId xmlns:p14="http://schemas.microsoft.com/office/powerpoint/2010/main" val="109841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사용자 지정 레이아웃">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9C46C752-B03B-9D63-F8C8-1A3E73B6AD5C}"/>
              </a:ext>
            </a:extLst>
          </p:cNvPr>
          <p:cNvSpPr>
            <a:spLocks noGrp="1"/>
          </p:cNvSpPr>
          <p:nvPr>
            <p:ph type="pic" sz="quarter" idx="10"/>
          </p:nvPr>
        </p:nvSpPr>
        <p:spPr>
          <a:xfrm>
            <a:off x="6096000" y="1006475"/>
            <a:ext cx="4998244" cy="4845050"/>
          </a:xfrm>
          <a:prstGeom prst="rect">
            <a:avLst/>
          </a:prstGeom>
          <a:solidFill>
            <a:schemeClr val="bg1">
              <a:lumMod val="95000"/>
            </a:schemeClr>
          </a:solidFill>
        </p:spPr>
        <p:txBody>
          <a:bodyPr/>
          <a:lstStyle/>
          <a:p>
            <a:endParaRPr kumimoji="1" lang="ko-Kore-KR" altLang="en-US"/>
          </a:p>
        </p:txBody>
      </p:sp>
    </p:spTree>
    <p:extLst>
      <p:ext uri="{BB962C8B-B14F-4D97-AF65-F5344CB8AC3E}">
        <p14:creationId xmlns:p14="http://schemas.microsoft.com/office/powerpoint/2010/main" val="39298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사용자 지정 레이아웃">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9C46C752-B03B-9D63-F8C8-1A3E73B6AD5C}"/>
              </a:ext>
            </a:extLst>
          </p:cNvPr>
          <p:cNvSpPr>
            <a:spLocks noGrp="1"/>
          </p:cNvSpPr>
          <p:nvPr>
            <p:ph type="pic" sz="quarter" idx="10"/>
          </p:nvPr>
        </p:nvSpPr>
        <p:spPr>
          <a:xfrm>
            <a:off x="5292436" y="1006475"/>
            <a:ext cx="5801808" cy="4845050"/>
          </a:xfrm>
          <a:prstGeom prst="rect">
            <a:avLst/>
          </a:prstGeom>
          <a:solidFill>
            <a:schemeClr val="bg1">
              <a:lumMod val="95000"/>
            </a:schemeClr>
          </a:solidFill>
        </p:spPr>
        <p:txBody>
          <a:bodyPr/>
          <a:lstStyle/>
          <a:p>
            <a:endParaRPr kumimoji="1" lang="ko-Kore-KR" altLang="en-US"/>
          </a:p>
        </p:txBody>
      </p:sp>
    </p:spTree>
    <p:extLst>
      <p:ext uri="{BB962C8B-B14F-4D97-AF65-F5344CB8AC3E}">
        <p14:creationId xmlns:p14="http://schemas.microsoft.com/office/powerpoint/2010/main" val="133707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85019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ico"/><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ico"/><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ico"/><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ico"/><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ico"/><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ico"/><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E1711F-B785-74EB-9A22-73DEB18F14E8}"/>
              </a:ext>
            </a:extLst>
          </p:cNvPr>
          <p:cNvSpPr/>
          <p:nvPr/>
        </p:nvSpPr>
        <p:spPr>
          <a:xfrm>
            <a:off x="0" y="0"/>
            <a:ext cx="12192000" cy="6857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618">
            <a:extLst>
              <a:ext uri="{FF2B5EF4-FFF2-40B4-BE49-F238E27FC236}">
                <a16:creationId xmlns:a16="http://schemas.microsoft.com/office/drawing/2014/main" id="{644309A9-3F94-22F0-96B7-51BC489BE7D0}"/>
              </a:ext>
            </a:extLst>
          </p:cNvPr>
          <p:cNvSpPr>
            <a:spLocks/>
          </p:cNvSpPr>
          <p:nvPr/>
        </p:nvSpPr>
        <p:spPr bwMode="auto">
          <a:xfrm rot="10800000">
            <a:off x="9586084" y="0"/>
            <a:ext cx="2605916" cy="2615458"/>
          </a:xfrm>
          <a:custGeom>
            <a:avLst/>
            <a:gdLst>
              <a:gd name="T0" fmla="*/ 2115 w 2115"/>
              <a:gd name="T1" fmla="*/ 2115 h 2115"/>
              <a:gd name="T2" fmla="*/ 2031 w 2115"/>
              <a:gd name="T3" fmla="*/ 2115 h 2115"/>
              <a:gd name="T4" fmla="*/ 0 w 2115"/>
              <a:gd name="T5" fmla="*/ 84 h 2115"/>
              <a:gd name="T6" fmla="*/ 0 w 2115"/>
              <a:gd name="T7" fmla="*/ 0 h 2115"/>
              <a:gd name="T8" fmla="*/ 2115 w 2115"/>
              <a:gd name="T9" fmla="*/ 2115 h 2115"/>
            </a:gdLst>
            <a:ahLst/>
            <a:cxnLst>
              <a:cxn ang="0">
                <a:pos x="T0" y="T1"/>
              </a:cxn>
              <a:cxn ang="0">
                <a:pos x="T2" y="T3"/>
              </a:cxn>
              <a:cxn ang="0">
                <a:pos x="T4" y="T5"/>
              </a:cxn>
              <a:cxn ang="0">
                <a:pos x="T6" y="T7"/>
              </a:cxn>
              <a:cxn ang="0">
                <a:pos x="T8" y="T9"/>
              </a:cxn>
            </a:cxnLst>
            <a:rect l="0" t="0" r="r" b="b"/>
            <a:pathLst>
              <a:path w="2115" h="2115">
                <a:moveTo>
                  <a:pt x="2115" y="2115"/>
                </a:moveTo>
                <a:lnTo>
                  <a:pt x="2031" y="2115"/>
                </a:lnTo>
                <a:cubicBezTo>
                  <a:pt x="2031" y="995"/>
                  <a:pt x="1120" y="84"/>
                  <a:pt x="0" y="84"/>
                </a:cubicBezTo>
                <a:lnTo>
                  <a:pt x="0" y="0"/>
                </a:lnTo>
                <a:cubicBezTo>
                  <a:pt x="1166" y="0"/>
                  <a:pt x="2115" y="948"/>
                  <a:pt x="2115" y="211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9" name="직각 삼각형[R] 4">
            <a:extLst>
              <a:ext uri="{FF2B5EF4-FFF2-40B4-BE49-F238E27FC236}">
                <a16:creationId xmlns:a16="http://schemas.microsoft.com/office/drawing/2014/main" id="{4CB99433-F3C8-95FF-C66C-5EB91E34CBF0}"/>
              </a:ext>
            </a:extLst>
          </p:cNvPr>
          <p:cNvSpPr/>
          <p:nvPr/>
        </p:nvSpPr>
        <p:spPr>
          <a:xfrm>
            <a:off x="-1" y="1669312"/>
            <a:ext cx="8879919" cy="5188687"/>
          </a:xfrm>
          <a:prstGeom prst="rtTriangl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ore-KR" altLang="en-US">
              <a:solidFill>
                <a:schemeClr val="tx1"/>
              </a:solidFill>
            </a:endParaRPr>
          </a:p>
        </p:txBody>
      </p:sp>
      <p:sp>
        <p:nvSpPr>
          <p:cNvPr id="9" name="직사각형 8">
            <a:extLst>
              <a:ext uri="{FF2B5EF4-FFF2-40B4-BE49-F238E27FC236}">
                <a16:creationId xmlns:a16="http://schemas.microsoft.com/office/drawing/2014/main" id="{E317E09A-5B69-F0A3-2F09-80878248EC20}"/>
              </a:ext>
            </a:extLst>
          </p:cNvPr>
          <p:cNvSpPr/>
          <p:nvPr/>
        </p:nvSpPr>
        <p:spPr>
          <a:xfrm>
            <a:off x="933893" y="877186"/>
            <a:ext cx="10324214" cy="5103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직사각형 10">
            <a:extLst>
              <a:ext uri="{FF2B5EF4-FFF2-40B4-BE49-F238E27FC236}">
                <a16:creationId xmlns:a16="http://schemas.microsoft.com/office/drawing/2014/main" id="{B741DDEA-5540-2164-AE23-69203E459954}"/>
              </a:ext>
            </a:extLst>
          </p:cNvPr>
          <p:cNvSpPr/>
          <p:nvPr/>
        </p:nvSpPr>
        <p:spPr>
          <a:xfrm>
            <a:off x="1097040" y="1006476"/>
            <a:ext cx="9997920" cy="48450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TextBox 1">
            <a:extLst>
              <a:ext uri="{FF2B5EF4-FFF2-40B4-BE49-F238E27FC236}">
                <a16:creationId xmlns:a16="http://schemas.microsoft.com/office/drawing/2014/main" id="{DA5386A9-BE0C-3AE4-E577-F304FDBEDDAB}"/>
              </a:ext>
            </a:extLst>
          </p:cNvPr>
          <p:cNvSpPr txBox="1"/>
          <p:nvPr/>
        </p:nvSpPr>
        <p:spPr>
          <a:xfrm flipH="1">
            <a:off x="1438906" y="2213640"/>
            <a:ext cx="3607496" cy="2123658"/>
          </a:xfrm>
          <a:prstGeom prst="rect">
            <a:avLst/>
          </a:prstGeom>
          <a:noFill/>
        </p:spPr>
        <p:txBody>
          <a:bodyPr wrap="square" rtlCol="0">
            <a:spAutoFit/>
          </a:bodyPr>
          <a:lstStyle/>
          <a:p>
            <a:pPr algn="ctr" rtl="1">
              <a:lnSpc>
                <a:spcPct val="110000"/>
              </a:lnSpc>
            </a:pPr>
            <a:r>
              <a:rPr lang="fa-IR" sz="6000" b="1" dirty="0" smtClean="0">
                <a:solidFill>
                  <a:schemeClr val="accent1">
                    <a:lumMod val="75000"/>
                  </a:schemeClr>
                </a:solidFill>
                <a:latin typeface="Shabnam" panose="020B0603030804020204" pitchFamily="34" charset="-78"/>
                <a:cs typeface="Shabnam" panose="020B0603030804020204" pitchFamily="34" charset="-78"/>
              </a:rPr>
              <a:t>املاکی پنجره</a:t>
            </a:r>
            <a:endParaRPr lang="fa-IR" sz="6000" b="1" dirty="0">
              <a:solidFill>
                <a:schemeClr val="accent1">
                  <a:lumMod val="75000"/>
                </a:schemeClr>
              </a:solidFill>
              <a:latin typeface="Shabnam" panose="020B0603030804020204" pitchFamily="34" charset="-78"/>
              <a:cs typeface="Shabnam" panose="020B0603030804020204" pitchFamily="34" charset="-78"/>
            </a:endParaRPr>
          </a:p>
        </p:txBody>
      </p:sp>
      <p:sp>
        <p:nvSpPr>
          <p:cNvPr id="3" name="TextBox 2">
            <a:extLst>
              <a:ext uri="{FF2B5EF4-FFF2-40B4-BE49-F238E27FC236}">
                <a16:creationId xmlns:a16="http://schemas.microsoft.com/office/drawing/2014/main" id="{1E5C9D03-C641-C7E8-310D-ACB5B2B1156E}"/>
              </a:ext>
            </a:extLst>
          </p:cNvPr>
          <p:cNvSpPr txBox="1"/>
          <p:nvPr/>
        </p:nvSpPr>
        <p:spPr>
          <a:xfrm>
            <a:off x="1572519" y="4657079"/>
            <a:ext cx="3340271" cy="646331"/>
          </a:xfrm>
          <a:prstGeom prst="rect">
            <a:avLst/>
          </a:prstGeom>
          <a:noFill/>
        </p:spPr>
        <p:txBody>
          <a:bodyPr wrap="square">
            <a:spAutoFit/>
          </a:bodyPr>
          <a:lstStyle/>
          <a:p>
            <a:pPr algn="ctr" rtl="1"/>
            <a:r>
              <a:rPr lang="fa-IR" b="1" dirty="0" smtClean="0">
                <a:solidFill>
                  <a:schemeClr val="accent1">
                    <a:lumMod val="75000"/>
                  </a:schemeClr>
                </a:solidFill>
                <a:latin typeface="Shabnam" panose="020B0603030804020204" pitchFamily="34" charset="-78"/>
                <a:cs typeface="Shabnam" panose="020B0603030804020204" pitchFamily="34" charset="-78"/>
              </a:rPr>
              <a:t>در روز از بی نهایت ملک دیدن کنید ...</a:t>
            </a:r>
            <a:endParaRPr lang="en-US" sz="1800" b="1" dirty="0">
              <a:solidFill>
                <a:schemeClr val="accent1">
                  <a:lumMod val="75000"/>
                </a:schemeClr>
              </a:solidFill>
              <a:latin typeface="Shabnam" panose="020B0603030804020204" pitchFamily="34" charset="-78"/>
              <a:cs typeface="Shabnam" panose="020B0603030804020204" pitchFamily="34" charset="-78"/>
            </a:endParaRPr>
          </a:p>
        </p:txBody>
      </p:sp>
      <p:sp>
        <p:nvSpPr>
          <p:cNvPr id="22" name="TextBox 21">
            <a:extLst>
              <a:ext uri="{FF2B5EF4-FFF2-40B4-BE49-F238E27FC236}">
                <a16:creationId xmlns:a16="http://schemas.microsoft.com/office/drawing/2014/main" id="{6613D7AB-707F-AC5F-CA41-63F438B0C94E}"/>
              </a:ext>
            </a:extLst>
          </p:cNvPr>
          <p:cNvSpPr txBox="1"/>
          <p:nvPr/>
        </p:nvSpPr>
        <p:spPr>
          <a:xfrm>
            <a:off x="906222" y="6143181"/>
            <a:ext cx="3340271" cy="338554"/>
          </a:xfrm>
          <a:prstGeom prst="rect">
            <a:avLst/>
          </a:prstGeom>
          <a:noFill/>
        </p:spPr>
        <p:txBody>
          <a:bodyPr wrap="square">
            <a:spAutoFit/>
          </a:bodyPr>
          <a:lstStyle/>
          <a:p>
            <a:pPr rtl="1"/>
            <a:r>
              <a:rPr lang="en-US" sz="1600" b="1" dirty="0" smtClean="0">
                <a:solidFill>
                  <a:schemeClr val="bg1"/>
                </a:solidFill>
                <a:latin typeface="Shabnam" panose="020B0603030804020204" pitchFamily="34" charset="-78"/>
                <a:cs typeface="Shabnam" panose="020B0603030804020204" pitchFamily="34" charset="-78"/>
              </a:rPr>
              <a:t>Panjerh.ir</a:t>
            </a:r>
            <a:endParaRPr lang="en-US" sz="1600" b="1" dirty="0">
              <a:solidFill>
                <a:schemeClr val="bg1"/>
              </a:solidFill>
              <a:latin typeface="Shabnam" panose="020B0603030804020204" pitchFamily="34" charset="-78"/>
              <a:cs typeface="Shabnam" panose="020B0603030804020204" pitchFamily="34" charset="-78"/>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317" y="1196967"/>
            <a:ext cx="1016673" cy="10166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250" y="2027212"/>
            <a:ext cx="5690174" cy="2814533"/>
          </a:xfrm>
          <a:prstGeom prst="rect">
            <a:avLst/>
          </a:prstGeom>
        </p:spPr>
      </p:pic>
    </p:spTree>
    <p:extLst>
      <p:ext uri="{BB962C8B-B14F-4D97-AF65-F5344CB8AC3E}">
        <p14:creationId xmlns:p14="http://schemas.microsoft.com/office/powerpoint/2010/main" val="140591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8244A07E-99BD-2D99-38CE-5BC5E6BA5065}"/>
              </a:ext>
            </a:extLst>
          </p:cNvPr>
          <p:cNvSpPr/>
          <p:nvPr/>
        </p:nvSpPr>
        <p:spPr>
          <a:xfrm>
            <a:off x="5847355" y="0"/>
            <a:ext cx="634464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Text Placeholder 5">
            <a:extLst>
              <a:ext uri="{FF2B5EF4-FFF2-40B4-BE49-F238E27FC236}">
                <a16:creationId xmlns:a16="http://schemas.microsoft.com/office/drawing/2014/main" id="{B5C806A5-69E9-A489-359D-744BA7FD6368}"/>
              </a:ext>
            </a:extLst>
          </p:cNvPr>
          <p:cNvSpPr>
            <a:spLocks noGrp="1"/>
          </p:cNvSpPr>
          <p:nvPr>
            <p:ph type="body" sz="quarter" idx="13"/>
          </p:nvPr>
        </p:nvSpPr>
        <p:spPr>
          <a:xfrm>
            <a:off x="239487" y="1022606"/>
            <a:ext cx="5431611" cy="547876"/>
          </a:xfrm>
        </p:spPr>
        <p:txBody>
          <a:bodyPr/>
          <a:lstStyle/>
          <a:p>
            <a:r>
              <a:rPr lang="fa-IR" dirty="0" smtClean="0">
                <a:solidFill>
                  <a:schemeClr val="accent1">
                    <a:lumMod val="75000"/>
                  </a:schemeClr>
                </a:solidFill>
              </a:rPr>
              <a:t>پنل های مدیریتی پنجره</a:t>
            </a:r>
            <a:endParaRPr lang="fa-IR" dirty="0">
              <a:solidFill>
                <a:schemeClr val="accent1">
                  <a:lumMod val="75000"/>
                </a:schemeClr>
              </a:solidFill>
            </a:endParaRPr>
          </a:p>
        </p:txBody>
      </p:sp>
      <p:grpSp>
        <p:nvGrpSpPr>
          <p:cNvPr id="25" name="그룹 24">
            <a:extLst>
              <a:ext uri="{FF2B5EF4-FFF2-40B4-BE49-F238E27FC236}">
                <a16:creationId xmlns:a16="http://schemas.microsoft.com/office/drawing/2014/main" id="{DC0F3139-A083-6EE8-AE1F-44B3725F310E}"/>
              </a:ext>
            </a:extLst>
          </p:cNvPr>
          <p:cNvGrpSpPr/>
          <p:nvPr/>
        </p:nvGrpSpPr>
        <p:grpSpPr>
          <a:xfrm rot="5400000">
            <a:off x="11467113" y="493759"/>
            <a:ext cx="678599" cy="227223"/>
            <a:chOff x="3454137" y="1190910"/>
            <a:chExt cx="825632" cy="276456"/>
          </a:xfrm>
          <a:solidFill>
            <a:schemeClr val="bg1"/>
          </a:solidFill>
        </p:grpSpPr>
        <p:sp>
          <p:nvSpPr>
            <p:cNvPr id="26" name="Oval 85">
              <a:extLst>
                <a:ext uri="{FF2B5EF4-FFF2-40B4-BE49-F238E27FC236}">
                  <a16:creationId xmlns:a16="http://schemas.microsoft.com/office/drawing/2014/main" id="{70D4D42E-FE86-81CA-0FDE-013B2A4CB577}"/>
                </a:ext>
              </a:extLst>
            </p:cNvPr>
            <p:cNvSpPr>
              <a:spLocks noChangeArrowheads="1"/>
            </p:cNvSpPr>
            <p:nvPr/>
          </p:nvSpPr>
          <p:spPr bwMode="auto">
            <a:xfrm rot="16200000">
              <a:off x="3456005"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7" name="Oval 86">
              <a:extLst>
                <a:ext uri="{FF2B5EF4-FFF2-40B4-BE49-F238E27FC236}">
                  <a16:creationId xmlns:a16="http://schemas.microsoft.com/office/drawing/2014/main" id="{684AB4EB-1224-8A4B-3D9D-7C41A4CA51BE}"/>
                </a:ext>
              </a:extLst>
            </p:cNvPr>
            <p:cNvSpPr>
              <a:spLocks noChangeArrowheads="1"/>
            </p:cNvSpPr>
            <p:nvPr/>
          </p:nvSpPr>
          <p:spPr bwMode="auto">
            <a:xfrm rot="16200000">
              <a:off x="3454137"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8" name="Oval 90">
              <a:extLst>
                <a:ext uri="{FF2B5EF4-FFF2-40B4-BE49-F238E27FC236}">
                  <a16:creationId xmlns:a16="http://schemas.microsoft.com/office/drawing/2014/main" id="{5120E090-E0F3-72A2-9D43-6773CCDCE034}"/>
                </a:ext>
              </a:extLst>
            </p:cNvPr>
            <p:cNvSpPr>
              <a:spLocks noChangeArrowheads="1"/>
            </p:cNvSpPr>
            <p:nvPr/>
          </p:nvSpPr>
          <p:spPr bwMode="auto">
            <a:xfrm rot="16200000">
              <a:off x="3639062"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9" name="Oval 91">
              <a:extLst>
                <a:ext uri="{FF2B5EF4-FFF2-40B4-BE49-F238E27FC236}">
                  <a16:creationId xmlns:a16="http://schemas.microsoft.com/office/drawing/2014/main" id="{7671C70B-6F6E-FF85-C2F5-2A53D970F1E7}"/>
                </a:ext>
              </a:extLst>
            </p:cNvPr>
            <p:cNvSpPr>
              <a:spLocks noChangeArrowheads="1"/>
            </p:cNvSpPr>
            <p:nvPr/>
          </p:nvSpPr>
          <p:spPr bwMode="auto">
            <a:xfrm rot="16200000">
              <a:off x="3637193"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0" name="Oval 95">
              <a:extLst>
                <a:ext uri="{FF2B5EF4-FFF2-40B4-BE49-F238E27FC236}">
                  <a16:creationId xmlns:a16="http://schemas.microsoft.com/office/drawing/2014/main" id="{809FF726-63AB-950A-EF08-CDB50115DE3E}"/>
                </a:ext>
              </a:extLst>
            </p:cNvPr>
            <p:cNvSpPr>
              <a:spLocks noChangeArrowheads="1"/>
            </p:cNvSpPr>
            <p:nvPr/>
          </p:nvSpPr>
          <p:spPr bwMode="auto">
            <a:xfrm rot="16200000">
              <a:off x="3822123"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1" name="Oval 96">
              <a:extLst>
                <a:ext uri="{FF2B5EF4-FFF2-40B4-BE49-F238E27FC236}">
                  <a16:creationId xmlns:a16="http://schemas.microsoft.com/office/drawing/2014/main" id="{43625E26-5429-4EE4-78F0-D566869CD8B2}"/>
                </a:ext>
              </a:extLst>
            </p:cNvPr>
            <p:cNvSpPr>
              <a:spLocks noChangeArrowheads="1"/>
            </p:cNvSpPr>
            <p:nvPr/>
          </p:nvSpPr>
          <p:spPr bwMode="auto">
            <a:xfrm rot="16200000">
              <a:off x="3820254"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2" name="Oval 100">
              <a:extLst>
                <a:ext uri="{FF2B5EF4-FFF2-40B4-BE49-F238E27FC236}">
                  <a16:creationId xmlns:a16="http://schemas.microsoft.com/office/drawing/2014/main" id="{D848B380-8217-E8BE-69E1-C7D8234E6A2C}"/>
                </a:ext>
              </a:extLst>
            </p:cNvPr>
            <p:cNvSpPr>
              <a:spLocks noChangeArrowheads="1"/>
            </p:cNvSpPr>
            <p:nvPr/>
          </p:nvSpPr>
          <p:spPr bwMode="auto">
            <a:xfrm rot="16200000">
              <a:off x="4005179"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3" name="Oval 101">
              <a:extLst>
                <a:ext uri="{FF2B5EF4-FFF2-40B4-BE49-F238E27FC236}">
                  <a16:creationId xmlns:a16="http://schemas.microsoft.com/office/drawing/2014/main" id="{7BB2698E-90C6-84F4-3DDF-EAF56CFEB16E}"/>
                </a:ext>
              </a:extLst>
            </p:cNvPr>
            <p:cNvSpPr>
              <a:spLocks noChangeArrowheads="1"/>
            </p:cNvSpPr>
            <p:nvPr/>
          </p:nvSpPr>
          <p:spPr bwMode="auto">
            <a:xfrm rot="16200000">
              <a:off x="4003311"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4" name="Oval 105">
              <a:extLst>
                <a:ext uri="{FF2B5EF4-FFF2-40B4-BE49-F238E27FC236}">
                  <a16:creationId xmlns:a16="http://schemas.microsoft.com/office/drawing/2014/main" id="{4DBDDDE6-FD6D-78E5-D253-A7AEAA5E8F7E}"/>
                </a:ext>
              </a:extLst>
            </p:cNvPr>
            <p:cNvSpPr>
              <a:spLocks noChangeArrowheads="1"/>
            </p:cNvSpPr>
            <p:nvPr/>
          </p:nvSpPr>
          <p:spPr bwMode="auto">
            <a:xfrm rot="16200000">
              <a:off x="4186369" y="1373966"/>
              <a:ext cx="93399" cy="93399"/>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5" name="Oval 106">
              <a:extLst>
                <a:ext uri="{FF2B5EF4-FFF2-40B4-BE49-F238E27FC236}">
                  <a16:creationId xmlns:a16="http://schemas.microsoft.com/office/drawing/2014/main" id="{691CC30C-F438-B3C4-FFA0-E62897A069F8}"/>
                </a:ext>
              </a:extLst>
            </p:cNvPr>
            <p:cNvSpPr>
              <a:spLocks noChangeArrowheads="1"/>
            </p:cNvSpPr>
            <p:nvPr/>
          </p:nvSpPr>
          <p:spPr bwMode="auto">
            <a:xfrm rot="16200000">
              <a:off x="4184504" y="1192778"/>
              <a:ext cx="97132" cy="93399"/>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1" name="TextBox 10"/>
          <p:cNvSpPr txBox="1"/>
          <p:nvPr/>
        </p:nvSpPr>
        <p:spPr>
          <a:xfrm>
            <a:off x="103214" y="2115661"/>
            <a:ext cx="5284221" cy="3970318"/>
          </a:xfrm>
          <a:prstGeom prst="rect">
            <a:avLst/>
          </a:prstGeom>
          <a:noFill/>
        </p:spPr>
        <p:txBody>
          <a:bodyPr wrap="square" rtlCol="0">
            <a:spAutoFit/>
          </a:bodyPr>
          <a:lstStyle/>
          <a:p>
            <a:pPr algn="r" rtl="1"/>
            <a:r>
              <a:rPr lang="fa-IR" dirty="0" smtClean="0">
                <a:latin typeface="Shabnam" panose="020B0604020202020204" charset="-78"/>
                <a:cs typeface="Shabnam" panose="020B0604020202020204" charset="-78"/>
              </a:rPr>
              <a:t>سایت پنجره دارای سه پنل مدیریتی میباشد</a:t>
            </a:r>
          </a:p>
          <a:p>
            <a:pPr algn="r" rtl="1"/>
            <a:endParaRPr lang="fa-IR" dirty="0" smtClean="0">
              <a:latin typeface="Shabnam" panose="020B0604020202020204" charset="-78"/>
              <a:cs typeface="Shabnam" panose="020B0604020202020204" charset="-78"/>
            </a:endParaRPr>
          </a:p>
          <a:p>
            <a:pPr marL="342900" indent="-342900" algn="r" rtl="1">
              <a:buAutoNum type="arabicPeriod"/>
            </a:pPr>
            <a:r>
              <a:rPr lang="fa-IR" dirty="0" smtClean="0">
                <a:latin typeface="Shabnam" panose="020B0604020202020204" charset="-78"/>
                <a:cs typeface="Shabnam" panose="020B0604020202020204" charset="-78"/>
              </a:rPr>
              <a:t>پنل مشاور</a:t>
            </a:r>
          </a:p>
          <a:p>
            <a:pPr algn="r" rtl="1"/>
            <a:r>
              <a:rPr lang="fa-IR" dirty="0" smtClean="0">
                <a:latin typeface="Shabnam" panose="020B0604020202020204" charset="-78"/>
                <a:cs typeface="Shabnam" panose="020B0604020202020204" charset="-78"/>
              </a:rPr>
              <a:t>در این پنل مشاوران و کارنشاس ملک اماده هستند که درخواست های مشاوره و کارنشاس شما رو برسی کنند</a:t>
            </a:r>
          </a:p>
          <a:p>
            <a:pPr algn="r" rtl="1"/>
            <a:endParaRPr lang="fa-IR" dirty="0">
              <a:latin typeface="Shabnam" panose="020B0604020202020204" charset="-78"/>
              <a:cs typeface="Shabnam" panose="020B0604020202020204" charset="-78"/>
            </a:endParaRPr>
          </a:p>
          <a:p>
            <a:pPr algn="r" rtl="1"/>
            <a:r>
              <a:rPr lang="fa-IR" dirty="0" smtClean="0">
                <a:latin typeface="Shabnam" panose="020B0604020202020204" charset="-78"/>
                <a:cs typeface="Shabnam" panose="020B0604020202020204" charset="-78"/>
              </a:rPr>
              <a:t>2.</a:t>
            </a:r>
            <a:r>
              <a:rPr lang="en-US" dirty="0" smtClean="0">
                <a:latin typeface="Shabnam" panose="020B0604020202020204" charset="-78"/>
                <a:cs typeface="Shabnam" panose="020B0604020202020204" charset="-78"/>
              </a:rPr>
              <a:t> </a:t>
            </a:r>
            <a:r>
              <a:rPr lang="fa-IR" dirty="0" smtClean="0">
                <a:latin typeface="Shabnam" panose="020B0604020202020204" charset="-78"/>
                <a:cs typeface="Shabnam" panose="020B0604020202020204" charset="-78"/>
              </a:rPr>
              <a:t> پنل ادمین</a:t>
            </a:r>
          </a:p>
          <a:p>
            <a:pPr algn="r" rtl="1"/>
            <a:r>
              <a:rPr lang="fa-IR" dirty="0">
                <a:latin typeface="Shabnam" panose="020B0604020202020204" charset="-78"/>
                <a:cs typeface="Shabnam" panose="020B0604020202020204" charset="-78"/>
              </a:rPr>
              <a:t>پنل ادمین </a:t>
            </a:r>
            <a:r>
              <a:rPr lang="fa-IR" dirty="0" smtClean="0">
                <a:latin typeface="Shabnam" panose="020B0604020202020204" charset="-78"/>
                <a:cs typeface="Shabnam" panose="020B0604020202020204" charset="-78"/>
              </a:rPr>
              <a:t>وظیفه برسی آگهی ها، مدیریت کاربران و... دارد</a:t>
            </a:r>
          </a:p>
          <a:p>
            <a:pPr algn="r" rtl="1"/>
            <a:endParaRPr lang="fa-IR" dirty="0">
              <a:latin typeface="Shabnam" panose="020B0604020202020204" charset="-78"/>
              <a:cs typeface="Shabnam" panose="020B0604020202020204" charset="-78"/>
            </a:endParaRPr>
          </a:p>
          <a:p>
            <a:pPr algn="r" rtl="1"/>
            <a:r>
              <a:rPr lang="fa-IR" dirty="0" smtClean="0">
                <a:latin typeface="Shabnam" panose="020B0604020202020204" charset="-78"/>
                <a:cs typeface="Shabnam" panose="020B0604020202020204" charset="-78"/>
              </a:rPr>
              <a:t>3. پنل مالک</a:t>
            </a:r>
          </a:p>
          <a:p>
            <a:pPr algn="r" rtl="1"/>
            <a:r>
              <a:rPr lang="fa-IR" dirty="0" smtClean="0">
                <a:latin typeface="Shabnam" panose="020B0604020202020204" charset="-78"/>
                <a:cs typeface="Shabnam" panose="020B0604020202020204" charset="-78"/>
              </a:rPr>
              <a:t>این پنل تمام دسترسی های پنل مشاور و ادمین را دارد </a:t>
            </a:r>
          </a:p>
          <a:p>
            <a:pPr algn="r" rtl="1"/>
            <a:r>
              <a:rPr lang="fa-IR" dirty="0" smtClean="0">
                <a:latin typeface="Shabnam" panose="020B0604020202020204" charset="-78"/>
                <a:cs typeface="Shabnam" panose="020B0604020202020204" charset="-78"/>
              </a:rPr>
              <a:t>و افزودن ادمین و برکناری ادمین هم از طریق این پنل انجام میشود</a:t>
            </a:r>
          </a:p>
        </p:txBody>
      </p:sp>
      <p:sp>
        <p:nvSpPr>
          <p:cNvPr id="12" name="TextBox 11"/>
          <p:cNvSpPr txBox="1"/>
          <p:nvPr/>
        </p:nvSpPr>
        <p:spPr>
          <a:xfrm>
            <a:off x="6985034" y="3244334"/>
            <a:ext cx="3940628" cy="369332"/>
          </a:xfrm>
          <a:prstGeom prst="rect">
            <a:avLst/>
          </a:prstGeom>
          <a:noFill/>
        </p:spPr>
        <p:txBody>
          <a:bodyPr wrap="square" rtlCol="0">
            <a:spAutoFit/>
          </a:bodyPr>
          <a:lstStyle/>
          <a:p>
            <a:pPr algn="ctr"/>
            <a:r>
              <a:rPr lang="fa-IR" dirty="0" smtClean="0">
                <a:solidFill>
                  <a:schemeClr val="bg1"/>
                </a:solidFill>
                <a:latin typeface="Shabnam" panose="020B0604020202020204" charset="-78"/>
                <a:cs typeface="Shabnam" panose="020B0604020202020204" charset="-78"/>
              </a:rPr>
              <a:t>تصاویری از پنل ها در پنجره</a:t>
            </a:r>
            <a:endParaRPr lang="en-US" dirty="0">
              <a:solidFill>
                <a:schemeClr val="bg1"/>
              </a:solidFill>
              <a:latin typeface="Shabnam" panose="020B0604020202020204" charset="-78"/>
              <a:cs typeface="Shabnam" panose="020B0604020202020204"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728" y="498361"/>
            <a:ext cx="4556476" cy="2183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904" y="4304229"/>
            <a:ext cx="4136571" cy="19416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8" name="그룹 17">
            <a:extLst>
              <a:ext uri="{FF2B5EF4-FFF2-40B4-BE49-F238E27FC236}">
                <a16:creationId xmlns:a16="http://schemas.microsoft.com/office/drawing/2014/main" id="{2087F524-F83E-D344-DE4F-5F81D8166DAC}"/>
              </a:ext>
            </a:extLst>
          </p:cNvPr>
          <p:cNvGrpSpPr/>
          <p:nvPr/>
        </p:nvGrpSpPr>
        <p:grpSpPr>
          <a:xfrm rot="10800000">
            <a:off x="5847354" y="5313958"/>
            <a:ext cx="1544045" cy="1544042"/>
            <a:chOff x="6944817" y="5345555"/>
            <a:chExt cx="621039" cy="621038"/>
          </a:xfrm>
        </p:grpSpPr>
        <p:sp>
          <p:nvSpPr>
            <p:cNvPr id="19" name="Freeform 24">
              <a:extLst>
                <a:ext uri="{FF2B5EF4-FFF2-40B4-BE49-F238E27FC236}">
                  <a16:creationId xmlns:a16="http://schemas.microsoft.com/office/drawing/2014/main" id="{D51078E5-1EDA-4AEB-AF4E-78E9C74D2EF1}"/>
                </a:ext>
              </a:extLst>
            </p:cNvPr>
            <p:cNvSpPr>
              <a:spLocks/>
            </p:cNvSpPr>
            <p:nvPr/>
          </p:nvSpPr>
          <p:spPr bwMode="auto">
            <a:xfrm rot="10800000">
              <a:off x="6944817" y="5345555"/>
              <a:ext cx="621038" cy="621038"/>
            </a:xfrm>
            <a:custGeom>
              <a:avLst/>
              <a:gdLst>
                <a:gd name="T0" fmla="*/ 0 w 1272"/>
                <a:gd name="T1" fmla="*/ 0 h 1272"/>
                <a:gd name="T2" fmla="*/ 0 w 1272"/>
                <a:gd name="T3" fmla="*/ 281 h 1272"/>
                <a:gd name="T4" fmla="*/ 991 w 1272"/>
                <a:gd name="T5" fmla="*/ 1272 h 1272"/>
                <a:gd name="T6" fmla="*/ 1272 w 1272"/>
                <a:gd name="T7" fmla="*/ 1272 h 1272"/>
                <a:gd name="T8" fmla="*/ 0 w 1272"/>
                <a:gd name="T9" fmla="*/ 0 h 1272"/>
              </a:gdLst>
              <a:ahLst/>
              <a:cxnLst>
                <a:cxn ang="0">
                  <a:pos x="T0" y="T1"/>
                </a:cxn>
                <a:cxn ang="0">
                  <a:pos x="T2" y="T3"/>
                </a:cxn>
                <a:cxn ang="0">
                  <a:pos x="T4" y="T5"/>
                </a:cxn>
                <a:cxn ang="0">
                  <a:pos x="T6" y="T7"/>
                </a:cxn>
                <a:cxn ang="0">
                  <a:pos x="T8" y="T9"/>
                </a:cxn>
              </a:cxnLst>
              <a:rect l="0" t="0" r="r" b="b"/>
              <a:pathLst>
                <a:path w="1272" h="1272">
                  <a:moveTo>
                    <a:pt x="0" y="0"/>
                  </a:moveTo>
                  <a:lnTo>
                    <a:pt x="0" y="281"/>
                  </a:lnTo>
                  <a:cubicBezTo>
                    <a:pt x="547" y="281"/>
                    <a:pt x="991" y="725"/>
                    <a:pt x="991" y="1272"/>
                  </a:cubicBezTo>
                  <a:lnTo>
                    <a:pt x="1272" y="1272"/>
                  </a:lnTo>
                  <a:cubicBezTo>
                    <a:pt x="1272" y="570"/>
                    <a:pt x="702" y="0"/>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0" name="Freeform 25">
              <a:extLst>
                <a:ext uri="{FF2B5EF4-FFF2-40B4-BE49-F238E27FC236}">
                  <a16:creationId xmlns:a16="http://schemas.microsoft.com/office/drawing/2014/main" id="{E66AB000-CDBB-866F-0D3B-B0AF7712A0D4}"/>
                </a:ext>
              </a:extLst>
            </p:cNvPr>
            <p:cNvSpPr>
              <a:spLocks/>
            </p:cNvSpPr>
            <p:nvPr/>
          </p:nvSpPr>
          <p:spPr bwMode="auto">
            <a:xfrm rot="10800000">
              <a:off x="7081950" y="5345555"/>
              <a:ext cx="483906" cy="483906"/>
            </a:xfrm>
            <a:custGeom>
              <a:avLst/>
              <a:gdLst>
                <a:gd name="T0" fmla="*/ 0 w 991"/>
                <a:gd name="T1" fmla="*/ 0 h 991"/>
                <a:gd name="T2" fmla="*/ 0 w 991"/>
                <a:gd name="T3" fmla="*/ 329 h 991"/>
                <a:gd name="T4" fmla="*/ 662 w 991"/>
                <a:gd name="T5" fmla="*/ 991 h 991"/>
                <a:gd name="T6" fmla="*/ 991 w 991"/>
                <a:gd name="T7" fmla="*/ 991 h 991"/>
                <a:gd name="T8" fmla="*/ 0 w 991"/>
                <a:gd name="T9" fmla="*/ 0 h 991"/>
              </a:gdLst>
              <a:ahLst/>
              <a:cxnLst>
                <a:cxn ang="0">
                  <a:pos x="T0" y="T1"/>
                </a:cxn>
                <a:cxn ang="0">
                  <a:pos x="T2" y="T3"/>
                </a:cxn>
                <a:cxn ang="0">
                  <a:pos x="T4" y="T5"/>
                </a:cxn>
                <a:cxn ang="0">
                  <a:pos x="T6" y="T7"/>
                </a:cxn>
                <a:cxn ang="0">
                  <a:pos x="T8" y="T9"/>
                </a:cxn>
              </a:cxnLst>
              <a:rect l="0" t="0" r="r" b="b"/>
              <a:pathLst>
                <a:path w="991" h="991">
                  <a:moveTo>
                    <a:pt x="0" y="0"/>
                  </a:moveTo>
                  <a:lnTo>
                    <a:pt x="0" y="329"/>
                  </a:lnTo>
                  <a:cubicBezTo>
                    <a:pt x="365" y="329"/>
                    <a:pt x="662" y="626"/>
                    <a:pt x="662" y="991"/>
                  </a:cubicBezTo>
                  <a:lnTo>
                    <a:pt x="991" y="991"/>
                  </a:lnTo>
                  <a:cubicBezTo>
                    <a:pt x="991" y="444"/>
                    <a:pt x="547" y="0"/>
                    <a:pt x="0"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17" name="그룹 16">
            <a:extLst>
              <a:ext uri="{FF2B5EF4-FFF2-40B4-BE49-F238E27FC236}">
                <a16:creationId xmlns:a16="http://schemas.microsoft.com/office/drawing/2014/main" id="{63DA0735-3C2F-D8DA-D444-ABA42C445B81}"/>
              </a:ext>
            </a:extLst>
          </p:cNvPr>
          <p:cNvGrpSpPr/>
          <p:nvPr/>
        </p:nvGrpSpPr>
        <p:grpSpPr>
          <a:xfrm>
            <a:off x="9983925" y="2"/>
            <a:ext cx="2208074" cy="2481941"/>
            <a:chOff x="9076266" y="2"/>
            <a:chExt cx="3115733" cy="3128346"/>
          </a:xfrm>
        </p:grpSpPr>
        <p:sp>
          <p:nvSpPr>
            <p:cNvPr id="15" name="Freeform 307">
              <a:extLst>
                <a:ext uri="{FF2B5EF4-FFF2-40B4-BE49-F238E27FC236}">
                  <a16:creationId xmlns:a16="http://schemas.microsoft.com/office/drawing/2014/main" id="{4C9B86D3-887C-7491-2C17-E56622011567}"/>
                </a:ext>
              </a:extLst>
            </p:cNvPr>
            <p:cNvSpPr>
              <a:spLocks/>
            </p:cNvSpPr>
            <p:nvPr/>
          </p:nvSpPr>
          <p:spPr bwMode="auto">
            <a:xfrm flipH="1">
              <a:off x="9076266" y="12616"/>
              <a:ext cx="3115731" cy="3115732"/>
            </a:xfrm>
            <a:custGeom>
              <a:avLst/>
              <a:gdLst>
                <a:gd name="T0" fmla="*/ 0 w 2407"/>
                <a:gd name="T1" fmla="*/ 2406 h 2406"/>
                <a:gd name="T2" fmla="*/ 2407 w 2407"/>
                <a:gd name="T3" fmla="*/ 0 h 2406"/>
                <a:gd name="T4" fmla="*/ 0 w 2407"/>
                <a:gd name="T5" fmla="*/ 0 h 2406"/>
                <a:gd name="T6" fmla="*/ 0 w 2407"/>
                <a:gd name="T7" fmla="*/ 2406 h 2406"/>
              </a:gdLst>
              <a:ahLst/>
              <a:cxnLst>
                <a:cxn ang="0">
                  <a:pos x="T0" y="T1"/>
                </a:cxn>
                <a:cxn ang="0">
                  <a:pos x="T2" y="T3"/>
                </a:cxn>
                <a:cxn ang="0">
                  <a:pos x="T4" y="T5"/>
                </a:cxn>
                <a:cxn ang="0">
                  <a:pos x="T6" y="T7"/>
                </a:cxn>
              </a:cxnLst>
              <a:rect l="0" t="0" r="r" b="b"/>
              <a:pathLst>
                <a:path w="2407" h="2406">
                  <a:moveTo>
                    <a:pt x="0" y="2406"/>
                  </a:moveTo>
                  <a:cubicBezTo>
                    <a:pt x="1329" y="2406"/>
                    <a:pt x="2407" y="1329"/>
                    <a:pt x="2407" y="0"/>
                  </a:cubicBezTo>
                  <a:lnTo>
                    <a:pt x="0" y="0"/>
                  </a:lnTo>
                  <a:lnTo>
                    <a:pt x="0" y="24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6" name="Freeform 307">
              <a:extLst>
                <a:ext uri="{FF2B5EF4-FFF2-40B4-BE49-F238E27FC236}">
                  <a16:creationId xmlns:a16="http://schemas.microsoft.com/office/drawing/2014/main" id="{6C847271-F9AE-E97A-1E10-072C692A8677}"/>
                </a:ext>
              </a:extLst>
            </p:cNvPr>
            <p:cNvSpPr>
              <a:spLocks/>
            </p:cNvSpPr>
            <p:nvPr/>
          </p:nvSpPr>
          <p:spPr bwMode="auto">
            <a:xfrm flipH="1">
              <a:off x="10298663" y="2"/>
              <a:ext cx="1893336" cy="1893336"/>
            </a:xfrm>
            <a:custGeom>
              <a:avLst/>
              <a:gdLst>
                <a:gd name="T0" fmla="*/ 0 w 2407"/>
                <a:gd name="T1" fmla="*/ 2406 h 2406"/>
                <a:gd name="T2" fmla="*/ 2407 w 2407"/>
                <a:gd name="T3" fmla="*/ 0 h 2406"/>
                <a:gd name="T4" fmla="*/ 0 w 2407"/>
                <a:gd name="T5" fmla="*/ 0 h 2406"/>
                <a:gd name="T6" fmla="*/ 0 w 2407"/>
                <a:gd name="T7" fmla="*/ 2406 h 2406"/>
              </a:gdLst>
              <a:ahLst/>
              <a:cxnLst>
                <a:cxn ang="0">
                  <a:pos x="T0" y="T1"/>
                </a:cxn>
                <a:cxn ang="0">
                  <a:pos x="T2" y="T3"/>
                </a:cxn>
                <a:cxn ang="0">
                  <a:pos x="T4" y="T5"/>
                </a:cxn>
                <a:cxn ang="0">
                  <a:pos x="T6" y="T7"/>
                </a:cxn>
              </a:cxnLst>
              <a:rect l="0" t="0" r="r" b="b"/>
              <a:pathLst>
                <a:path w="2407" h="2406">
                  <a:moveTo>
                    <a:pt x="0" y="2406"/>
                  </a:moveTo>
                  <a:cubicBezTo>
                    <a:pt x="1329" y="2406"/>
                    <a:pt x="2407" y="1329"/>
                    <a:pt x="2407" y="0"/>
                  </a:cubicBezTo>
                  <a:lnTo>
                    <a:pt x="0" y="0"/>
                  </a:lnTo>
                  <a:lnTo>
                    <a:pt x="0" y="240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50220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47CD6E43-F502-3F4A-9B54-22CB6BA106A2}"/>
              </a:ext>
            </a:extLst>
          </p:cNvPr>
          <p:cNvSpPr/>
          <p:nvPr/>
        </p:nvSpPr>
        <p:spPr>
          <a:xfrm>
            <a:off x="10439400" y="0"/>
            <a:ext cx="1752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Freeform 20">
            <a:extLst>
              <a:ext uri="{FF2B5EF4-FFF2-40B4-BE49-F238E27FC236}">
                <a16:creationId xmlns:a16="http://schemas.microsoft.com/office/drawing/2014/main" id="{7ABE2E6B-A360-C97B-CC68-07E7C538FBCB}"/>
              </a:ext>
            </a:extLst>
          </p:cNvPr>
          <p:cNvSpPr>
            <a:spLocks/>
          </p:cNvSpPr>
          <p:nvPr/>
        </p:nvSpPr>
        <p:spPr bwMode="auto">
          <a:xfrm rot="10800000">
            <a:off x="10854264" y="-3"/>
            <a:ext cx="1337733" cy="1337735"/>
          </a:xfrm>
          <a:custGeom>
            <a:avLst/>
            <a:gdLst>
              <a:gd name="T0" fmla="*/ 0 w 2680"/>
              <a:gd name="T1" fmla="*/ 0 h 2681"/>
              <a:gd name="T2" fmla="*/ 0 w 2680"/>
              <a:gd name="T3" fmla="*/ 592 h 2681"/>
              <a:gd name="T4" fmla="*/ 2089 w 2680"/>
              <a:gd name="T5" fmla="*/ 2681 h 2681"/>
              <a:gd name="T6" fmla="*/ 2680 w 2680"/>
              <a:gd name="T7" fmla="*/ 2681 h 2681"/>
              <a:gd name="T8" fmla="*/ 0 w 2680"/>
              <a:gd name="T9" fmla="*/ 0 h 2681"/>
            </a:gdLst>
            <a:ahLst/>
            <a:cxnLst>
              <a:cxn ang="0">
                <a:pos x="T0" y="T1"/>
              </a:cxn>
              <a:cxn ang="0">
                <a:pos x="T2" y="T3"/>
              </a:cxn>
              <a:cxn ang="0">
                <a:pos x="T4" y="T5"/>
              </a:cxn>
              <a:cxn ang="0">
                <a:pos x="T6" y="T7"/>
              </a:cxn>
              <a:cxn ang="0">
                <a:pos x="T8" y="T9"/>
              </a:cxn>
            </a:cxnLst>
            <a:rect l="0" t="0" r="r" b="b"/>
            <a:pathLst>
              <a:path w="2680" h="2681">
                <a:moveTo>
                  <a:pt x="0" y="0"/>
                </a:moveTo>
                <a:lnTo>
                  <a:pt x="0" y="592"/>
                </a:lnTo>
                <a:cubicBezTo>
                  <a:pt x="1154" y="592"/>
                  <a:pt x="2089" y="1527"/>
                  <a:pt x="2089" y="2681"/>
                </a:cubicBezTo>
                <a:lnTo>
                  <a:pt x="2680" y="2681"/>
                </a:lnTo>
                <a:cubicBezTo>
                  <a:pt x="2680" y="1200"/>
                  <a:pt x="1480" y="0"/>
                  <a:pt x="0"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3" name="타원 12">
            <a:extLst>
              <a:ext uri="{FF2B5EF4-FFF2-40B4-BE49-F238E27FC236}">
                <a16:creationId xmlns:a16="http://schemas.microsoft.com/office/drawing/2014/main" id="{17AE3BBF-7CCE-1790-4C3C-E6063C3E1D4C}"/>
              </a:ext>
            </a:extLst>
          </p:cNvPr>
          <p:cNvSpPr/>
          <p:nvPr/>
        </p:nvSpPr>
        <p:spPr>
          <a:xfrm>
            <a:off x="9227545" y="421309"/>
            <a:ext cx="2423709" cy="24237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Text Placeholder 13">
            <a:extLst>
              <a:ext uri="{FF2B5EF4-FFF2-40B4-BE49-F238E27FC236}">
                <a16:creationId xmlns:a16="http://schemas.microsoft.com/office/drawing/2014/main" id="{FD104263-575A-B45A-E6A4-B5DCD1A2CB6C}"/>
              </a:ext>
            </a:extLst>
          </p:cNvPr>
          <p:cNvSpPr>
            <a:spLocks noGrp="1"/>
          </p:cNvSpPr>
          <p:nvPr>
            <p:ph type="body" sz="quarter" idx="13"/>
          </p:nvPr>
        </p:nvSpPr>
        <p:spPr>
          <a:xfrm>
            <a:off x="457198" y="524350"/>
            <a:ext cx="8665029" cy="547876"/>
          </a:xfrm>
        </p:spPr>
        <p:txBody>
          <a:bodyPr/>
          <a:lstStyle/>
          <a:p>
            <a:r>
              <a:rPr lang="fa-IR" dirty="0" smtClean="0"/>
              <a:t>اسپم در پنجره جایی ندارد</a:t>
            </a:r>
            <a:endParaRPr lang="fa-IR" dirty="0"/>
          </a:p>
        </p:txBody>
      </p:sp>
      <p:grpSp>
        <p:nvGrpSpPr>
          <p:cNvPr id="12" name="그룹 11">
            <a:extLst>
              <a:ext uri="{FF2B5EF4-FFF2-40B4-BE49-F238E27FC236}">
                <a16:creationId xmlns:a16="http://schemas.microsoft.com/office/drawing/2014/main" id="{CF55EB56-519B-CF58-937E-BC94F329237F}"/>
              </a:ext>
            </a:extLst>
          </p:cNvPr>
          <p:cNvGrpSpPr/>
          <p:nvPr/>
        </p:nvGrpSpPr>
        <p:grpSpPr>
          <a:xfrm>
            <a:off x="9800268" y="3262325"/>
            <a:ext cx="1278262" cy="2559032"/>
            <a:chOff x="9800268" y="3262325"/>
            <a:chExt cx="1278262" cy="2559032"/>
          </a:xfrm>
        </p:grpSpPr>
        <p:grpSp>
          <p:nvGrpSpPr>
            <p:cNvPr id="9" name="그룹 8">
              <a:extLst>
                <a:ext uri="{FF2B5EF4-FFF2-40B4-BE49-F238E27FC236}">
                  <a16:creationId xmlns:a16="http://schemas.microsoft.com/office/drawing/2014/main" id="{C07BECFF-F537-2311-7AF0-3B6B1E735871}"/>
                </a:ext>
              </a:extLst>
            </p:cNvPr>
            <p:cNvGrpSpPr/>
            <p:nvPr/>
          </p:nvGrpSpPr>
          <p:grpSpPr>
            <a:xfrm>
              <a:off x="9800268" y="3262325"/>
              <a:ext cx="1278262" cy="2559032"/>
              <a:chOff x="9800268" y="3262325"/>
              <a:chExt cx="1278262" cy="2559032"/>
            </a:xfrm>
          </p:grpSpPr>
          <p:sp>
            <p:nvSpPr>
              <p:cNvPr id="7" name="Rectangle 28">
                <a:extLst>
                  <a:ext uri="{FF2B5EF4-FFF2-40B4-BE49-F238E27FC236}">
                    <a16:creationId xmlns:a16="http://schemas.microsoft.com/office/drawing/2014/main" id="{50D3D758-9637-6D67-D2B1-B04E31EC99FC}"/>
                  </a:ext>
                </a:extLst>
              </p:cNvPr>
              <p:cNvSpPr>
                <a:spLocks noChangeArrowheads="1"/>
              </p:cNvSpPr>
              <p:nvPr/>
            </p:nvSpPr>
            <p:spPr bwMode="auto">
              <a:xfrm>
                <a:off x="9827839" y="5034350"/>
                <a:ext cx="1223120" cy="19048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8" name="Rectangle 29">
                <a:extLst>
                  <a:ext uri="{FF2B5EF4-FFF2-40B4-BE49-F238E27FC236}">
                    <a16:creationId xmlns:a16="http://schemas.microsoft.com/office/drawing/2014/main" id="{7B7A442C-501B-B461-2B54-175F01113896}"/>
                  </a:ext>
                </a:extLst>
              </p:cNvPr>
              <p:cNvSpPr>
                <a:spLocks noChangeArrowheads="1"/>
              </p:cNvSpPr>
              <p:nvPr/>
            </p:nvSpPr>
            <p:spPr bwMode="auto">
              <a:xfrm>
                <a:off x="9827839" y="5630871"/>
                <a:ext cx="1223120" cy="190486"/>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6" name="Oval 30">
                <a:extLst>
                  <a:ext uri="{FF2B5EF4-FFF2-40B4-BE49-F238E27FC236}">
                    <a16:creationId xmlns:a16="http://schemas.microsoft.com/office/drawing/2014/main" id="{D8D4C5A8-735A-761D-4466-C0E683098528}"/>
                  </a:ext>
                </a:extLst>
              </p:cNvPr>
              <p:cNvSpPr>
                <a:spLocks noChangeArrowheads="1"/>
              </p:cNvSpPr>
              <p:nvPr/>
            </p:nvSpPr>
            <p:spPr bwMode="auto">
              <a:xfrm>
                <a:off x="9800268" y="3262325"/>
                <a:ext cx="1278262" cy="1280768"/>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1" name="Oval 30">
              <a:extLst>
                <a:ext uri="{FF2B5EF4-FFF2-40B4-BE49-F238E27FC236}">
                  <a16:creationId xmlns:a16="http://schemas.microsoft.com/office/drawing/2014/main" id="{5DAB2010-9F96-6727-F608-83F2EF7EE2DD}"/>
                </a:ext>
              </a:extLst>
            </p:cNvPr>
            <p:cNvSpPr>
              <a:spLocks noChangeArrowheads="1"/>
            </p:cNvSpPr>
            <p:nvPr/>
          </p:nvSpPr>
          <p:spPr bwMode="auto">
            <a:xfrm>
              <a:off x="9913018" y="3375296"/>
              <a:ext cx="1052762" cy="1054826"/>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grpSp>
      <p:pic>
        <p:nvPicPr>
          <p:cNvPr id="15" name="Picture Placeholder 1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6" r="36"/>
          <a:stretch>
            <a:fillRect/>
          </a:stretch>
        </p:blip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5267" y="3423613"/>
            <a:ext cx="948264" cy="948264"/>
          </a:xfrm>
          <a:prstGeom prst="rect">
            <a:avLst/>
          </a:prstGeom>
        </p:spPr>
      </p:pic>
      <p:sp>
        <p:nvSpPr>
          <p:cNvPr id="4" name="TextBox 3"/>
          <p:cNvSpPr txBox="1"/>
          <p:nvPr/>
        </p:nvSpPr>
        <p:spPr>
          <a:xfrm>
            <a:off x="457198" y="1514377"/>
            <a:ext cx="8665029" cy="1200329"/>
          </a:xfrm>
          <a:prstGeom prst="rect">
            <a:avLst/>
          </a:prstGeom>
          <a:noFill/>
        </p:spPr>
        <p:txBody>
          <a:bodyPr wrap="square" rtlCol="0">
            <a:spAutoFit/>
          </a:bodyPr>
          <a:lstStyle/>
          <a:p>
            <a:pPr algn="r" rtl="1"/>
            <a:r>
              <a:rPr lang="fa-IR" dirty="0" smtClean="0">
                <a:latin typeface="Shabnam" panose="020B0604020202020204" charset="-78"/>
                <a:cs typeface="Shabnam" panose="020B0604020202020204" charset="-78"/>
              </a:rPr>
              <a:t>در سایت پنجره با توجه به اینکه کاربران در آن اطلاعات زیادی وارد میکنند احتمال تولید اسپم در سایت زیاد است</a:t>
            </a:r>
          </a:p>
          <a:p>
            <a:pPr algn="r" rtl="1"/>
            <a:r>
              <a:rPr lang="fa-IR" dirty="0" smtClean="0">
                <a:latin typeface="Shabnam" panose="020B0604020202020204" charset="-78"/>
                <a:cs typeface="Shabnam" panose="020B0604020202020204" charset="-78"/>
              </a:rPr>
              <a:t>پس برای این کار ما یک ربات زد اسپم داریم که هر 24 ساعت یکبار فعالی می شود و سه تسک زیر را انجام میدهد و باز خاموش میشود تا 24 ساعت بعدی</a:t>
            </a:r>
            <a:endParaRPr lang="en-US" dirty="0">
              <a:latin typeface="Shabnam" panose="020B0604020202020204" charset="-78"/>
              <a:cs typeface="Shabnam" panose="020B0604020202020204" charset="-78"/>
            </a:endParaRPr>
          </a:p>
        </p:txBody>
      </p:sp>
      <p:sp>
        <p:nvSpPr>
          <p:cNvPr id="21" name="TextBox 20"/>
          <p:cNvSpPr txBox="1"/>
          <p:nvPr/>
        </p:nvSpPr>
        <p:spPr>
          <a:xfrm>
            <a:off x="457198" y="3045548"/>
            <a:ext cx="8665029" cy="2585323"/>
          </a:xfrm>
          <a:prstGeom prst="rect">
            <a:avLst/>
          </a:prstGeom>
          <a:noFill/>
        </p:spPr>
        <p:txBody>
          <a:bodyPr wrap="square" rtlCol="0">
            <a:spAutoFit/>
          </a:bodyPr>
          <a:lstStyle/>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برسی تصاویر بی رفرنس</a:t>
            </a:r>
          </a:p>
          <a:p>
            <a:pPr algn="r" rtl="1"/>
            <a:r>
              <a:rPr lang="fa-IR" dirty="0" smtClean="0">
                <a:latin typeface="Shabnam" panose="020B0604020202020204" charset="-78"/>
                <a:cs typeface="Shabnam" panose="020B0604020202020204" charset="-78"/>
              </a:rPr>
              <a:t>توی پنجره احتمال داره تصاویری آپلود شه که در هیچ کجای سایت از آنها استفاده نشه پس این نوع عکس ها توسط ربات زد اسپم پاک میشود</a:t>
            </a:r>
          </a:p>
          <a:p>
            <a:pPr algn="r" rtl="1"/>
            <a:endParaRPr lang="fa-IR" dirty="0">
              <a:latin typeface="Shabnam" panose="020B0604020202020204" charset="-78"/>
              <a:cs typeface="Shabnam" panose="020B0604020202020204" charset="-78"/>
            </a:endParaRPr>
          </a:p>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پاک شدن اعلانات 20 روزه </a:t>
            </a:r>
          </a:p>
          <a:p>
            <a:pPr algn="r" rtl="1"/>
            <a:r>
              <a:rPr lang="fa-IR" dirty="0" smtClean="0">
                <a:latin typeface="Shabnam" panose="020B0604020202020204" charset="-78"/>
                <a:cs typeface="Shabnam" panose="020B0604020202020204" charset="-78"/>
              </a:rPr>
              <a:t>در سایت اعلانات زیادی برای کاربران ارسال میشود که در مرور زمان تولید اسپم میشود، پس ربات اسپم اعلانات 20 روز گذشته رو پاک میکند</a:t>
            </a:r>
          </a:p>
          <a:p>
            <a:pPr algn="r" rtl="1"/>
            <a:endParaRPr lang="fa-IR" dirty="0">
              <a:latin typeface="Shabnam" panose="020B0604020202020204" charset="-78"/>
              <a:cs typeface="Shabnam" panose="020B0604020202020204" charset="-78"/>
            </a:endParaRPr>
          </a:p>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پاک شدن اطلاعات بازدید 11 روز پیش</a:t>
            </a:r>
          </a:p>
        </p:txBody>
      </p:sp>
    </p:spTree>
    <p:extLst>
      <p:ext uri="{BB962C8B-B14F-4D97-AF65-F5344CB8AC3E}">
        <p14:creationId xmlns:p14="http://schemas.microsoft.com/office/powerpoint/2010/main" val="141010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E1711F-B785-74EB-9A22-73DEB18F14E8}"/>
              </a:ext>
            </a:extLst>
          </p:cNvPr>
          <p:cNvSpPr/>
          <p:nvPr/>
        </p:nvSpPr>
        <p:spPr>
          <a:xfrm>
            <a:off x="0" y="0"/>
            <a:ext cx="12192000" cy="6857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618">
            <a:extLst>
              <a:ext uri="{FF2B5EF4-FFF2-40B4-BE49-F238E27FC236}">
                <a16:creationId xmlns:a16="http://schemas.microsoft.com/office/drawing/2014/main" id="{644309A9-3F94-22F0-96B7-51BC489BE7D0}"/>
              </a:ext>
            </a:extLst>
          </p:cNvPr>
          <p:cNvSpPr>
            <a:spLocks/>
          </p:cNvSpPr>
          <p:nvPr/>
        </p:nvSpPr>
        <p:spPr bwMode="auto">
          <a:xfrm rot="10800000">
            <a:off x="9586084" y="0"/>
            <a:ext cx="2605916" cy="2615458"/>
          </a:xfrm>
          <a:custGeom>
            <a:avLst/>
            <a:gdLst>
              <a:gd name="T0" fmla="*/ 2115 w 2115"/>
              <a:gd name="T1" fmla="*/ 2115 h 2115"/>
              <a:gd name="T2" fmla="*/ 2031 w 2115"/>
              <a:gd name="T3" fmla="*/ 2115 h 2115"/>
              <a:gd name="T4" fmla="*/ 0 w 2115"/>
              <a:gd name="T5" fmla="*/ 84 h 2115"/>
              <a:gd name="T6" fmla="*/ 0 w 2115"/>
              <a:gd name="T7" fmla="*/ 0 h 2115"/>
              <a:gd name="T8" fmla="*/ 2115 w 2115"/>
              <a:gd name="T9" fmla="*/ 2115 h 2115"/>
            </a:gdLst>
            <a:ahLst/>
            <a:cxnLst>
              <a:cxn ang="0">
                <a:pos x="T0" y="T1"/>
              </a:cxn>
              <a:cxn ang="0">
                <a:pos x="T2" y="T3"/>
              </a:cxn>
              <a:cxn ang="0">
                <a:pos x="T4" y="T5"/>
              </a:cxn>
              <a:cxn ang="0">
                <a:pos x="T6" y="T7"/>
              </a:cxn>
              <a:cxn ang="0">
                <a:pos x="T8" y="T9"/>
              </a:cxn>
            </a:cxnLst>
            <a:rect l="0" t="0" r="r" b="b"/>
            <a:pathLst>
              <a:path w="2115" h="2115">
                <a:moveTo>
                  <a:pt x="2115" y="2115"/>
                </a:moveTo>
                <a:lnTo>
                  <a:pt x="2031" y="2115"/>
                </a:lnTo>
                <a:cubicBezTo>
                  <a:pt x="2031" y="995"/>
                  <a:pt x="1120" y="84"/>
                  <a:pt x="0" y="84"/>
                </a:cubicBezTo>
                <a:lnTo>
                  <a:pt x="0" y="0"/>
                </a:lnTo>
                <a:cubicBezTo>
                  <a:pt x="1166" y="0"/>
                  <a:pt x="2115" y="948"/>
                  <a:pt x="2115" y="211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9" name="직각 삼각형[R] 4">
            <a:extLst>
              <a:ext uri="{FF2B5EF4-FFF2-40B4-BE49-F238E27FC236}">
                <a16:creationId xmlns:a16="http://schemas.microsoft.com/office/drawing/2014/main" id="{4CB99433-F3C8-95FF-C66C-5EB91E34CBF0}"/>
              </a:ext>
            </a:extLst>
          </p:cNvPr>
          <p:cNvSpPr/>
          <p:nvPr/>
        </p:nvSpPr>
        <p:spPr>
          <a:xfrm>
            <a:off x="-1" y="1669312"/>
            <a:ext cx="8879919" cy="5188687"/>
          </a:xfrm>
          <a:prstGeom prst="rtTriangl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ore-KR" altLang="en-US">
              <a:solidFill>
                <a:schemeClr val="tx1"/>
              </a:solidFill>
            </a:endParaRPr>
          </a:p>
        </p:txBody>
      </p:sp>
      <p:sp>
        <p:nvSpPr>
          <p:cNvPr id="5" name="TextBox 4"/>
          <p:cNvSpPr txBox="1"/>
          <p:nvPr/>
        </p:nvSpPr>
        <p:spPr>
          <a:xfrm>
            <a:off x="4939164" y="430761"/>
            <a:ext cx="6436076" cy="646331"/>
          </a:xfrm>
          <a:prstGeom prst="rect">
            <a:avLst/>
          </a:prstGeom>
          <a:noFill/>
        </p:spPr>
        <p:txBody>
          <a:bodyPr wrap="square" rtlCol="0">
            <a:spAutoFit/>
          </a:bodyPr>
          <a:lstStyle/>
          <a:p>
            <a:pPr algn="ctr" rtl="1"/>
            <a:r>
              <a:rPr lang="fa-IR" sz="3600" dirty="0" smtClean="0">
                <a:solidFill>
                  <a:schemeClr val="bg1"/>
                </a:solidFill>
                <a:latin typeface="Shabnam" panose="020B0604020202020204" charset="-78"/>
                <a:cs typeface="Shabnam" panose="020B0604020202020204" charset="-78"/>
              </a:rPr>
              <a:t>برنامه نویسی اصولی</a:t>
            </a:r>
            <a:endParaRPr lang="en-US" sz="3600" dirty="0">
              <a:solidFill>
                <a:schemeClr val="bg1"/>
              </a:solidFill>
              <a:latin typeface="Shabnam" panose="020B0604020202020204" charset="-78"/>
              <a:cs typeface="Shabnam" panose="020B0604020202020204" charset="-78"/>
            </a:endParaRPr>
          </a:p>
        </p:txBody>
      </p:sp>
      <p:sp>
        <p:nvSpPr>
          <p:cNvPr id="12" name="TextBox 11"/>
          <p:cNvSpPr txBox="1"/>
          <p:nvPr/>
        </p:nvSpPr>
        <p:spPr>
          <a:xfrm>
            <a:off x="1014724" y="6095305"/>
            <a:ext cx="2885440" cy="338554"/>
          </a:xfrm>
          <a:prstGeom prst="rect">
            <a:avLst/>
          </a:prstGeom>
          <a:noFill/>
        </p:spPr>
        <p:txBody>
          <a:bodyPr wrap="square" rtlCol="0">
            <a:spAutoFit/>
          </a:bodyPr>
          <a:lstStyle/>
          <a:p>
            <a:pPr algn="ctr" rtl="1"/>
            <a:r>
              <a:rPr lang="fa-IR" sz="1600" dirty="0" smtClean="0">
                <a:solidFill>
                  <a:schemeClr val="bg1"/>
                </a:solidFill>
                <a:latin typeface="Lalezar" panose="00000500000000000000" pitchFamily="2" charset="-78"/>
                <a:cs typeface="Lalezar" panose="00000500000000000000" pitchFamily="2" charset="-78"/>
              </a:rPr>
              <a:t>فایل اصلی سایت پنجره</a:t>
            </a:r>
            <a:endParaRPr lang="en-US" sz="1600" dirty="0">
              <a:solidFill>
                <a:schemeClr val="bg1"/>
              </a:solidFill>
              <a:latin typeface="Lalezar" panose="00000500000000000000" pitchFamily="2" charset="-78"/>
              <a:cs typeface="Lalezar" panose="00000500000000000000" pitchFamily="2" charset="-78"/>
            </a:endParaRPr>
          </a:p>
        </p:txBody>
      </p:sp>
      <p:sp>
        <p:nvSpPr>
          <p:cNvPr id="3" name="TextBox 2"/>
          <p:cNvSpPr txBox="1"/>
          <p:nvPr/>
        </p:nvSpPr>
        <p:spPr>
          <a:xfrm>
            <a:off x="4588802" y="2699301"/>
            <a:ext cx="7043058" cy="646331"/>
          </a:xfrm>
          <a:prstGeom prst="rect">
            <a:avLst/>
          </a:prstGeom>
          <a:noFill/>
        </p:spPr>
        <p:txBody>
          <a:bodyPr wrap="square" rtlCol="0">
            <a:spAutoFit/>
          </a:bodyPr>
          <a:lstStyle/>
          <a:p>
            <a:pPr marL="285750" indent="-285750" algn="r" rtl="1">
              <a:buFont typeface="Arial" panose="020B0604020202020204" pitchFamily="34" charset="0"/>
              <a:buChar char="•"/>
            </a:pPr>
            <a:r>
              <a:rPr lang="fa-IR" b="1" dirty="0" smtClean="0">
                <a:solidFill>
                  <a:schemeClr val="bg1"/>
                </a:solidFill>
                <a:latin typeface="Shabnam" panose="020B0604020202020204" charset="-78"/>
                <a:cs typeface="Shabnam" panose="020B0604020202020204" charset="-78"/>
              </a:rPr>
              <a:t>در سایت پنجره فایل های اصلی مانند فایل های روت و فایل اصلی برنامه کاملا کامنت گزاری شده است.</a:t>
            </a:r>
            <a:endParaRPr lang="en-US" b="1" dirty="0">
              <a:solidFill>
                <a:schemeClr val="bg1"/>
              </a:solidFill>
              <a:latin typeface="Shabnam" panose="020B0604020202020204" charset="-78"/>
              <a:cs typeface="Shabnam" panose="020B0604020202020204" charset="-78"/>
            </a:endParaRPr>
          </a:p>
        </p:txBody>
      </p:sp>
      <p:sp>
        <p:nvSpPr>
          <p:cNvPr id="13" name="TextBox 12"/>
          <p:cNvSpPr txBox="1"/>
          <p:nvPr/>
        </p:nvSpPr>
        <p:spPr>
          <a:xfrm>
            <a:off x="4588802" y="1484101"/>
            <a:ext cx="7043058" cy="1200329"/>
          </a:xfrm>
          <a:prstGeom prst="rect">
            <a:avLst/>
          </a:prstGeom>
          <a:noFill/>
        </p:spPr>
        <p:txBody>
          <a:bodyPr wrap="square" rtlCol="0">
            <a:spAutoFit/>
          </a:bodyPr>
          <a:lstStyle/>
          <a:p>
            <a:pPr marL="285750" indent="-285750" algn="r" rtl="1">
              <a:buFont typeface="Arial" panose="020B0604020202020204" pitchFamily="34" charset="0"/>
              <a:buChar char="•"/>
            </a:pPr>
            <a:r>
              <a:rPr lang="fa-IR" b="1" dirty="0" smtClean="0">
                <a:solidFill>
                  <a:schemeClr val="bg1"/>
                </a:solidFill>
                <a:latin typeface="Shabnam" panose="020B0604020202020204" charset="-78"/>
                <a:cs typeface="Shabnam" panose="020B0604020202020204" charset="-78"/>
              </a:rPr>
              <a:t>سایت پنجره بیش از 81 فایل و 9.837 خط کد هسته مرکزی دارد که کنترل این حجم از کد و فایل بصورت استاندارد با معماری </a:t>
            </a:r>
            <a:r>
              <a:rPr lang="en-US" b="1" dirty="0" err="1" smtClean="0">
                <a:solidFill>
                  <a:schemeClr val="bg1"/>
                </a:solidFill>
                <a:latin typeface="Shabnam" panose="020B0604020202020204" charset="-78"/>
                <a:cs typeface="Shabnam" panose="020B0604020202020204" charset="-78"/>
              </a:rPr>
              <a:t>mvc</a:t>
            </a:r>
            <a:r>
              <a:rPr lang="fa-IR" b="1" dirty="0" smtClean="0">
                <a:solidFill>
                  <a:schemeClr val="bg1"/>
                </a:solidFill>
                <a:latin typeface="Shabnam" panose="020B0604020202020204" charset="-78"/>
                <a:cs typeface="Shabnam" panose="020B0604020202020204" charset="-78"/>
              </a:rPr>
              <a:t> ممکن است، و ما هم از این معماری استفاده کرده ایم.</a:t>
            </a:r>
          </a:p>
          <a:p>
            <a:pPr algn="r" rtl="1"/>
            <a:endParaRPr lang="en-US" dirty="0">
              <a:solidFill>
                <a:schemeClr val="bg1"/>
              </a:solidFill>
              <a:latin typeface="Shabnam" panose="020B0604020202020204" charset="-78"/>
              <a:cs typeface="Shabnam" panose="020B0604020202020204" charset="-78"/>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583" y="185056"/>
            <a:ext cx="2411723" cy="5714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p:cNvSpPr txBox="1"/>
          <p:nvPr/>
        </p:nvSpPr>
        <p:spPr>
          <a:xfrm>
            <a:off x="4635673" y="3712338"/>
            <a:ext cx="7043058" cy="2862322"/>
          </a:xfrm>
          <a:prstGeom prst="rect">
            <a:avLst/>
          </a:prstGeom>
          <a:noFill/>
        </p:spPr>
        <p:txBody>
          <a:bodyPr wrap="square" rtlCol="0">
            <a:spAutoFit/>
          </a:bodyPr>
          <a:lstStyle/>
          <a:p>
            <a:pPr marL="285750" indent="-285750" algn="r" rtl="1">
              <a:buFont typeface="Arial" panose="020B0604020202020204" pitchFamily="34" charset="0"/>
              <a:buChar char="•"/>
            </a:pPr>
            <a:r>
              <a:rPr lang="fa-IR" b="1" dirty="0" smtClean="0">
                <a:solidFill>
                  <a:schemeClr val="bg1"/>
                </a:solidFill>
                <a:latin typeface="Shabnam" panose="020B0604020202020204" charset="-78"/>
                <a:cs typeface="Shabnam" panose="020B0604020202020204" charset="-78"/>
              </a:rPr>
              <a:t>در سایت پنجره ما 4 مقدار اساسی و مهم داریم که شامل</a:t>
            </a:r>
          </a:p>
          <a:p>
            <a:pPr lvl="1" algn="r" rtl="1"/>
            <a:endParaRPr lang="fa-IR" b="1" dirty="0" smtClean="0">
              <a:solidFill>
                <a:schemeClr val="bg1"/>
              </a:solidFill>
              <a:latin typeface="Shabnam" panose="020B0604020202020204" charset="-78"/>
              <a:cs typeface="Shabnam" panose="020B0604020202020204" charset="-78"/>
            </a:endParaRPr>
          </a:p>
          <a:p>
            <a:pPr marL="800100" lvl="1" indent="-342900" algn="r" rtl="1">
              <a:buFont typeface="+mj-lt"/>
              <a:buAutoNum type="arabicPeriod"/>
            </a:pPr>
            <a:r>
              <a:rPr lang="en-US" b="1" dirty="0" smtClean="0">
                <a:solidFill>
                  <a:schemeClr val="bg1"/>
                </a:solidFill>
                <a:latin typeface="Shabnam" panose="020B0604020202020204" charset="-78"/>
                <a:cs typeface="Shabnam" panose="020B0604020202020204" charset="-78"/>
              </a:rPr>
              <a:t>PORT</a:t>
            </a:r>
          </a:p>
          <a:p>
            <a:pPr marL="800100" lvl="1" indent="-342900" algn="r" rtl="1">
              <a:buFont typeface="+mj-lt"/>
              <a:buAutoNum type="arabicPeriod"/>
            </a:pPr>
            <a:r>
              <a:rPr lang="en-US" b="1" dirty="0" smtClean="0">
                <a:solidFill>
                  <a:schemeClr val="bg1"/>
                </a:solidFill>
                <a:latin typeface="Shabnam" panose="020B0604020202020204" charset="-78"/>
                <a:cs typeface="Shabnam" panose="020B0604020202020204" charset="-78"/>
              </a:rPr>
              <a:t>MONGOURL</a:t>
            </a:r>
          </a:p>
          <a:p>
            <a:pPr marL="800100" lvl="1" indent="-342900" algn="r" rtl="1">
              <a:buFont typeface="+mj-lt"/>
              <a:buAutoNum type="arabicPeriod"/>
            </a:pPr>
            <a:r>
              <a:rPr lang="en-US" b="1" dirty="0" smtClean="0">
                <a:solidFill>
                  <a:schemeClr val="bg1"/>
                </a:solidFill>
                <a:latin typeface="Shabnam" panose="020B0604020202020204" charset="-78"/>
                <a:cs typeface="Shabnam" panose="020B0604020202020204" charset="-78"/>
              </a:rPr>
              <a:t>SECRETSESSION</a:t>
            </a:r>
            <a:endParaRPr lang="fa-IR" b="1" dirty="0" smtClean="0">
              <a:solidFill>
                <a:schemeClr val="bg1"/>
              </a:solidFill>
              <a:latin typeface="Shabnam" panose="020B0604020202020204" charset="-78"/>
              <a:cs typeface="Shabnam" panose="020B0604020202020204" charset="-78"/>
            </a:endParaRPr>
          </a:p>
          <a:p>
            <a:pPr marL="800100" lvl="1" indent="-342900" algn="r" rtl="1">
              <a:buFont typeface="+mj-lt"/>
              <a:buAutoNum type="arabicPeriod"/>
            </a:pPr>
            <a:r>
              <a:rPr lang="en-US" b="1" dirty="0" smtClean="0">
                <a:solidFill>
                  <a:schemeClr val="bg1"/>
                </a:solidFill>
                <a:latin typeface="Shabnam" panose="020B0604020202020204" charset="-78"/>
                <a:cs typeface="Shabnam" panose="020B0604020202020204" charset="-78"/>
              </a:rPr>
              <a:t>SECRETJWT</a:t>
            </a:r>
            <a:endParaRPr lang="fa-IR" b="1" dirty="0" smtClean="0">
              <a:solidFill>
                <a:schemeClr val="bg1"/>
              </a:solidFill>
              <a:latin typeface="Shabnam" panose="020B0604020202020204" charset="-78"/>
              <a:cs typeface="Shabnam" panose="020B0604020202020204" charset="-78"/>
            </a:endParaRPr>
          </a:p>
          <a:p>
            <a:pPr lvl="1" algn="r" rtl="1"/>
            <a:endParaRPr lang="fa-IR" b="1" dirty="0">
              <a:solidFill>
                <a:schemeClr val="bg1"/>
              </a:solidFill>
              <a:latin typeface="Shabnam" panose="020B0604020202020204" charset="-78"/>
              <a:cs typeface="Shabnam" panose="020B0604020202020204" charset="-78"/>
            </a:endParaRPr>
          </a:p>
          <a:p>
            <a:pPr algn="r" rtl="1"/>
            <a:r>
              <a:rPr lang="fa-IR" b="1" dirty="0" smtClean="0">
                <a:solidFill>
                  <a:schemeClr val="bg1"/>
                </a:solidFill>
                <a:latin typeface="Shabnam" panose="020B0604020202020204" charset="-78"/>
                <a:cs typeface="Shabnam" panose="020B0604020202020204" charset="-78"/>
              </a:rPr>
              <a:t>از انجایی که این اطلاعات خیلی مهم هستن در مقدار های محیطی خود سیستم عامل ذخیره میشوند پس هک این اطلاعات مهم برابر با هک سیستم عامل است</a:t>
            </a:r>
          </a:p>
        </p:txBody>
      </p:sp>
    </p:spTree>
    <p:extLst>
      <p:ext uri="{BB962C8B-B14F-4D97-AF65-F5344CB8AC3E}">
        <p14:creationId xmlns:p14="http://schemas.microsoft.com/office/powerpoint/2010/main" val="177116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47CD6E43-F502-3F4A-9B54-22CB6BA106A2}"/>
              </a:ext>
            </a:extLst>
          </p:cNvPr>
          <p:cNvSpPr/>
          <p:nvPr/>
        </p:nvSpPr>
        <p:spPr>
          <a:xfrm>
            <a:off x="10439400" y="0"/>
            <a:ext cx="1752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Freeform 20">
            <a:extLst>
              <a:ext uri="{FF2B5EF4-FFF2-40B4-BE49-F238E27FC236}">
                <a16:creationId xmlns:a16="http://schemas.microsoft.com/office/drawing/2014/main" id="{7ABE2E6B-A360-C97B-CC68-07E7C538FBCB}"/>
              </a:ext>
            </a:extLst>
          </p:cNvPr>
          <p:cNvSpPr>
            <a:spLocks/>
          </p:cNvSpPr>
          <p:nvPr/>
        </p:nvSpPr>
        <p:spPr bwMode="auto">
          <a:xfrm rot="10800000">
            <a:off x="10854264" y="-3"/>
            <a:ext cx="1337733" cy="1337735"/>
          </a:xfrm>
          <a:custGeom>
            <a:avLst/>
            <a:gdLst>
              <a:gd name="T0" fmla="*/ 0 w 2680"/>
              <a:gd name="T1" fmla="*/ 0 h 2681"/>
              <a:gd name="T2" fmla="*/ 0 w 2680"/>
              <a:gd name="T3" fmla="*/ 592 h 2681"/>
              <a:gd name="T4" fmla="*/ 2089 w 2680"/>
              <a:gd name="T5" fmla="*/ 2681 h 2681"/>
              <a:gd name="T6" fmla="*/ 2680 w 2680"/>
              <a:gd name="T7" fmla="*/ 2681 h 2681"/>
              <a:gd name="T8" fmla="*/ 0 w 2680"/>
              <a:gd name="T9" fmla="*/ 0 h 2681"/>
            </a:gdLst>
            <a:ahLst/>
            <a:cxnLst>
              <a:cxn ang="0">
                <a:pos x="T0" y="T1"/>
              </a:cxn>
              <a:cxn ang="0">
                <a:pos x="T2" y="T3"/>
              </a:cxn>
              <a:cxn ang="0">
                <a:pos x="T4" y="T5"/>
              </a:cxn>
              <a:cxn ang="0">
                <a:pos x="T6" y="T7"/>
              </a:cxn>
              <a:cxn ang="0">
                <a:pos x="T8" y="T9"/>
              </a:cxn>
            </a:cxnLst>
            <a:rect l="0" t="0" r="r" b="b"/>
            <a:pathLst>
              <a:path w="2680" h="2681">
                <a:moveTo>
                  <a:pt x="0" y="0"/>
                </a:moveTo>
                <a:lnTo>
                  <a:pt x="0" y="592"/>
                </a:lnTo>
                <a:cubicBezTo>
                  <a:pt x="1154" y="592"/>
                  <a:pt x="2089" y="1527"/>
                  <a:pt x="2089" y="2681"/>
                </a:cubicBezTo>
                <a:lnTo>
                  <a:pt x="2680" y="2681"/>
                </a:lnTo>
                <a:cubicBezTo>
                  <a:pt x="2680" y="1200"/>
                  <a:pt x="1480" y="0"/>
                  <a:pt x="0"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3" name="타원 12">
            <a:extLst>
              <a:ext uri="{FF2B5EF4-FFF2-40B4-BE49-F238E27FC236}">
                <a16:creationId xmlns:a16="http://schemas.microsoft.com/office/drawing/2014/main" id="{17AE3BBF-7CCE-1790-4C3C-E6063C3E1D4C}"/>
              </a:ext>
            </a:extLst>
          </p:cNvPr>
          <p:cNvSpPr/>
          <p:nvPr/>
        </p:nvSpPr>
        <p:spPr>
          <a:xfrm>
            <a:off x="9227545" y="421309"/>
            <a:ext cx="2423709" cy="24237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Text Placeholder 13">
            <a:extLst>
              <a:ext uri="{FF2B5EF4-FFF2-40B4-BE49-F238E27FC236}">
                <a16:creationId xmlns:a16="http://schemas.microsoft.com/office/drawing/2014/main" id="{FD104263-575A-B45A-E6A4-B5DCD1A2CB6C}"/>
              </a:ext>
            </a:extLst>
          </p:cNvPr>
          <p:cNvSpPr>
            <a:spLocks noGrp="1"/>
          </p:cNvSpPr>
          <p:nvPr>
            <p:ph type="body" sz="quarter" idx="13"/>
          </p:nvPr>
        </p:nvSpPr>
        <p:spPr>
          <a:xfrm>
            <a:off x="479628" y="1188379"/>
            <a:ext cx="8665029" cy="547876"/>
          </a:xfrm>
        </p:spPr>
        <p:txBody>
          <a:bodyPr/>
          <a:lstStyle/>
          <a:p>
            <a:r>
              <a:rPr lang="fa-IR" dirty="0" smtClean="0"/>
              <a:t>برنامه نویسی طبق اصول</a:t>
            </a:r>
            <a:r>
              <a:rPr lang="en-US" dirty="0" smtClean="0"/>
              <a:t>SEO </a:t>
            </a:r>
            <a:endParaRPr lang="fa-IR" dirty="0"/>
          </a:p>
        </p:txBody>
      </p:sp>
      <p:grpSp>
        <p:nvGrpSpPr>
          <p:cNvPr id="12" name="그룹 11">
            <a:extLst>
              <a:ext uri="{FF2B5EF4-FFF2-40B4-BE49-F238E27FC236}">
                <a16:creationId xmlns:a16="http://schemas.microsoft.com/office/drawing/2014/main" id="{CF55EB56-519B-CF58-937E-BC94F329237F}"/>
              </a:ext>
            </a:extLst>
          </p:cNvPr>
          <p:cNvGrpSpPr/>
          <p:nvPr/>
        </p:nvGrpSpPr>
        <p:grpSpPr>
          <a:xfrm>
            <a:off x="9800268" y="3262325"/>
            <a:ext cx="1278262" cy="2559032"/>
            <a:chOff x="9800268" y="3262325"/>
            <a:chExt cx="1278262" cy="2559032"/>
          </a:xfrm>
        </p:grpSpPr>
        <p:grpSp>
          <p:nvGrpSpPr>
            <p:cNvPr id="9" name="그룹 8">
              <a:extLst>
                <a:ext uri="{FF2B5EF4-FFF2-40B4-BE49-F238E27FC236}">
                  <a16:creationId xmlns:a16="http://schemas.microsoft.com/office/drawing/2014/main" id="{C07BECFF-F537-2311-7AF0-3B6B1E735871}"/>
                </a:ext>
              </a:extLst>
            </p:cNvPr>
            <p:cNvGrpSpPr/>
            <p:nvPr/>
          </p:nvGrpSpPr>
          <p:grpSpPr>
            <a:xfrm>
              <a:off x="9800268" y="3262325"/>
              <a:ext cx="1278262" cy="2559032"/>
              <a:chOff x="9800268" y="3262325"/>
              <a:chExt cx="1278262" cy="2559032"/>
            </a:xfrm>
          </p:grpSpPr>
          <p:sp>
            <p:nvSpPr>
              <p:cNvPr id="7" name="Rectangle 28">
                <a:extLst>
                  <a:ext uri="{FF2B5EF4-FFF2-40B4-BE49-F238E27FC236}">
                    <a16:creationId xmlns:a16="http://schemas.microsoft.com/office/drawing/2014/main" id="{50D3D758-9637-6D67-D2B1-B04E31EC99FC}"/>
                  </a:ext>
                </a:extLst>
              </p:cNvPr>
              <p:cNvSpPr>
                <a:spLocks noChangeArrowheads="1"/>
              </p:cNvSpPr>
              <p:nvPr/>
            </p:nvSpPr>
            <p:spPr bwMode="auto">
              <a:xfrm>
                <a:off x="9827839" y="5034350"/>
                <a:ext cx="1223120" cy="19048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8" name="Rectangle 29">
                <a:extLst>
                  <a:ext uri="{FF2B5EF4-FFF2-40B4-BE49-F238E27FC236}">
                    <a16:creationId xmlns:a16="http://schemas.microsoft.com/office/drawing/2014/main" id="{7B7A442C-501B-B461-2B54-175F01113896}"/>
                  </a:ext>
                </a:extLst>
              </p:cNvPr>
              <p:cNvSpPr>
                <a:spLocks noChangeArrowheads="1"/>
              </p:cNvSpPr>
              <p:nvPr/>
            </p:nvSpPr>
            <p:spPr bwMode="auto">
              <a:xfrm>
                <a:off x="9827839" y="5630871"/>
                <a:ext cx="1223120" cy="190486"/>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6" name="Oval 30">
                <a:extLst>
                  <a:ext uri="{FF2B5EF4-FFF2-40B4-BE49-F238E27FC236}">
                    <a16:creationId xmlns:a16="http://schemas.microsoft.com/office/drawing/2014/main" id="{D8D4C5A8-735A-761D-4466-C0E683098528}"/>
                  </a:ext>
                </a:extLst>
              </p:cNvPr>
              <p:cNvSpPr>
                <a:spLocks noChangeArrowheads="1"/>
              </p:cNvSpPr>
              <p:nvPr/>
            </p:nvSpPr>
            <p:spPr bwMode="auto">
              <a:xfrm>
                <a:off x="9800268" y="3262325"/>
                <a:ext cx="1278262" cy="1280768"/>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1" name="Oval 30">
              <a:extLst>
                <a:ext uri="{FF2B5EF4-FFF2-40B4-BE49-F238E27FC236}">
                  <a16:creationId xmlns:a16="http://schemas.microsoft.com/office/drawing/2014/main" id="{5DAB2010-9F96-6727-F608-83F2EF7EE2DD}"/>
                </a:ext>
              </a:extLst>
            </p:cNvPr>
            <p:cNvSpPr>
              <a:spLocks noChangeArrowheads="1"/>
            </p:cNvSpPr>
            <p:nvPr/>
          </p:nvSpPr>
          <p:spPr bwMode="auto">
            <a:xfrm>
              <a:off x="9913018" y="3375296"/>
              <a:ext cx="1052762" cy="1054826"/>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grpSp>
      <p:pic>
        <p:nvPicPr>
          <p:cNvPr id="15" name="Picture Placeholder 1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6" r="36"/>
          <a:stretch>
            <a:fillRect/>
          </a:stretch>
        </p:blipFill>
        <p:spPr/>
      </p:pic>
      <p:sp>
        <p:nvSpPr>
          <p:cNvPr id="21" name="TextBox 20"/>
          <p:cNvSpPr txBox="1"/>
          <p:nvPr/>
        </p:nvSpPr>
        <p:spPr>
          <a:xfrm>
            <a:off x="479629" y="2160020"/>
            <a:ext cx="8665029" cy="3693319"/>
          </a:xfrm>
          <a:prstGeom prst="rect">
            <a:avLst/>
          </a:prstGeom>
          <a:noFill/>
        </p:spPr>
        <p:txBody>
          <a:bodyPr wrap="square" rtlCol="0">
            <a:spAutoFit/>
          </a:bodyPr>
          <a:lstStyle/>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سرعت سایت</a:t>
            </a:r>
          </a:p>
          <a:p>
            <a:pPr marL="285750" indent="-285750" algn="r" rtl="1">
              <a:buFont typeface="Arial" panose="020B0604020202020204" pitchFamily="34" charset="0"/>
              <a:buChar char="•"/>
            </a:pPr>
            <a:endParaRPr lang="fa-IR" dirty="0">
              <a:latin typeface="Shabnam" panose="020B0604020202020204" charset="-78"/>
              <a:cs typeface="Shabnam" panose="020B0604020202020204" charset="-78"/>
            </a:endParaRPr>
          </a:p>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واکنس گرا بودن سایت ( ریسپانسیو )</a:t>
            </a:r>
          </a:p>
          <a:p>
            <a:pPr marL="285750" indent="-285750" algn="r" rtl="1">
              <a:buFont typeface="Arial" panose="020B0604020202020204" pitchFamily="34" charset="0"/>
              <a:buChar char="•"/>
            </a:pPr>
            <a:endParaRPr lang="fa-IR" dirty="0">
              <a:latin typeface="Shabnam" panose="020B0604020202020204" charset="-78"/>
              <a:cs typeface="Shabnam" panose="020B0604020202020204" charset="-78"/>
            </a:endParaRPr>
          </a:p>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تگ تایتل </a:t>
            </a:r>
            <a:r>
              <a:rPr lang="en-US" dirty="0" err="1" smtClean="0">
                <a:latin typeface="Shabnam" panose="020B0604020202020204" charset="-78"/>
                <a:cs typeface="Shabnam" panose="020B0604020202020204" charset="-78"/>
              </a:rPr>
              <a:t>seo</a:t>
            </a:r>
            <a:r>
              <a:rPr lang="fa-IR" dirty="0" smtClean="0">
                <a:latin typeface="Shabnam" panose="020B0604020202020204" charset="-78"/>
                <a:cs typeface="Shabnam" panose="020B0604020202020204" charset="-78"/>
              </a:rPr>
              <a:t> شده برای هر برگه سایت</a:t>
            </a:r>
          </a:p>
          <a:p>
            <a:pPr marL="285750" indent="-285750" algn="r" rtl="1">
              <a:buFont typeface="Arial" panose="020B0604020202020204" pitchFamily="34" charset="0"/>
              <a:buChar char="•"/>
            </a:pPr>
            <a:endParaRPr lang="fa-IR" dirty="0">
              <a:latin typeface="Shabnam" panose="020B0604020202020204" charset="-78"/>
              <a:cs typeface="Shabnam" panose="020B0604020202020204" charset="-78"/>
            </a:endParaRPr>
          </a:p>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استفاده از تکنیک های فوتر برای </a:t>
            </a:r>
            <a:r>
              <a:rPr lang="en-US" dirty="0" err="1" smtClean="0">
                <a:latin typeface="Shabnam" panose="020B0604020202020204" charset="-78"/>
                <a:cs typeface="Shabnam" panose="020B0604020202020204" charset="-78"/>
              </a:rPr>
              <a:t>seo</a:t>
            </a:r>
            <a:endParaRPr lang="fa-IR" dirty="0">
              <a:latin typeface="Shabnam" panose="020B0604020202020204" charset="-78"/>
              <a:cs typeface="Shabnam" panose="020B0604020202020204" charset="-78"/>
            </a:endParaRPr>
          </a:p>
          <a:p>
            <a:pPr marL="285750" indent="-285750" algn="r" rtl="1">
              <a:buFont typeface="Arial" panose="020B0604020202020204" pitchFamily="34" charset="0"/>
              <a:buChar char="•"/>
            </a:pPr>
            <a:endParaRPr lang="fa-IR" dirty="0" smtClean="0">
              <a:latin typeface="Shabnam" panose="020B0604020202020204" charset="-78"/>
              <a:cs typeface="Shabnam" panose="020B0604020202020204" charset="-78"/>
            </a:endParaRPr>
          </a:p>
          <a:p>
            <a:pPr marL="285750" indent="-285750" algn="r" rtl="1">
              <a:buFont typeface="Arial" panose="020B0604020202020204" pitchFamily="34" charset="0"/>
              <a:buChar char="•"/>
            </a:pPr>
            <a:r>
              <a:rPr lang="en-US" dirty="0" err="1" smtClean="0">
                <a:latin typeface="Shabnam" panose="020B0604020202020204" charset="-78"/>
                <a:cs typeface="Shabnam" panose="020B0604020202020204" charset="-78"/>
              </a:rPr>
              <a:t>Nofollow</a:t>
            </a:r>
            <a:r>
              <a:rPr lang="fa-IR" dirty="0">
                <a:latin typeface="Shabnam" panose="020B0604020202020204" charset="-78"/>
                <a:cs typeface="Shabnam" panose="020B0604020202020204" charset="-78"/>
              </a:rPr>
              <a:t> </a:t>
            </a:r>
            <a:r>
              <a:rPr lang="fa-IR" dirty="0" smtClean="0">
                <a:latin typeface="Shabnam" panose="020B0604020202020204" charset="-78"/>
                <a:cs typeface="Shabnam" panose="020B0604020202020204" charset="-78"/>
              </a:rPr>
              <a:t>بودن صفحات </a:t>
            </a:r>
            <a:r>
              <a:rPr lang="fa-IR" dirty="0" smtClean="0">
                <a:latin typeface="Shabnam" panose="020B0604020202020204" charset="-78"/>
                <a:cs typeface="Shabnam" panose="020B0604020202020204" charset="-78"/>
              </a:rPr>
              <a:t>داشبورد</a:t>
            </a:r>
            <a:endParaRPr lang="en-US" dirty="0" smtClean="0">
              <a:latin typeface="Shabnam" panose="020B0604020202020204" charset="-78"/>
              <a:cs typeface="Shabnam" panose="020B0604020202020204" charset="-78"/>
            </a:endParaRPr>
          </a:p>
          <a:p>
            <a:pPr marL="285750" indent="-285750" algn="r" rtl="1">
              <a:buFont typeface="Arial" panose="020B0604020202020204" pitchFamily="34" charset="0"/>
              <a:buChar char="•"/>
            </a:pPr>
            <a:endParaRPr lang="en-US" dirty="0">
              <a:latin typeface="Shabnam" panose="020B0604020202020204" charset="-78"/>
              <a:cs typeface="Shabnam" panose="020B0604020202020204" charset="-78"/>
            </a:endParaRPr>
          </a:p>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داشتن نقشه سایت برای الگوریتم های گوگل</a:t>
            </a:r>
            <a:endParaRPr lang="fa-IR" dirty="0" smtClean="0">
              <a:latin typeface="Shabnam" panose="020B0604020202020204" charset="-78"/>
              <a:cs typeface="Shabnam" panose="020B0604020202020204" charset="-78"/>
            </a:endParaRPr>
          </a:p>
          <a:p>
            <a:pPr marL="285750" indent="-285750" algn="r" rtl="1">
              <a:buFont typeface="Arial" panose="020B0604020202020204" pitchFamily="34" charset="0"/>
              <a:buChar char="•"/>
            </a:pPr>
            <a:endParaRPr lang="fa-IR" dirty="0">
              <a:latin typeface="Shabnam" panose="020B0604020202020204" charset="-78"/>
              <a:cs typeface="Shabnam" panose="020B0604020202020204" charset="-78"/>
            </a:endParaRPr>
          </a:p>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بخش اگهی های جدید</a:t>
            </a:r>
            <a:endParaRPr lang="fa-IR" dirty="0">
              <a:latin typeface="Shabnam" panose="020B0604020202020204" charset="-78"/>
              <a:cs typeface="Shabnam" panose="020B0604020202020204" charset="-7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5904" y="3469583"/>
            <a:ext cx="886989" cy="886989"/>
          </a:xfrm>
          <a:prstGeom prst="rect">
            <a:avLst/>
          </a:prstGeom>
        </p:spPr>
      </p:pic>
    </p:spTree>
    <p:extLst>
      <p:ext uri="{BB962C8B-B14F-4D97-AF65-F5344CB8AC3E}">
        <p14:creationId xmlns:p14="http://schemas.microsoft.com/office/powerpoint/2010/main" val="256376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565EACDD-0F00-DDEC-23D8-04FCEACA188F}"/>
              </a:ext>
            </a:extLst>
          </p:cNvPr>
          <p:cNvSpPr/>
          <p:nvPr/>
        </p:nvSpPr>
        <p:spPr>
          <a:xfrm>
            <a:off x="0" y="349620"/>
            <a:ext cx="12192000" cy="17481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0" name="Text Placeholder 19">
            <a:extLst>
              <a:ext uri="{FF2B5EF4-FFF2-40B4-BE49-F238E27FC236}">
                <a16:creationId xmlns:a16="http://schemas.microsoft.com/office/drawing/2014/main" id="{A58EF92E-E5ED-0A03-B6BC-E55E7E2160C5}"/>
              </a:ext>
            </a:extLst>
          </p:cNvPr>
          <p:cNvSpPr>
            <a:spLocks noGrp="1"/>
          </p:cNvSpPr>
          <p:nvPr>
            <p:ph type="body" sz="quarter" idx="13"/>
          </p:nvPr>
        </p:nvSpPr>
        <p:spPr/>
        <p:txBody>
          <a:bodyPr/>
          <a:lstStyle/>
          <a:p>
            <a:r>
              <a:rPr lang="fa-IR" dirty="0" smtClean="0"/>
              <a:t>پنجره با چی ساخته شده؟</a:t>
            </a:r>
            <a:endParaRPr lang="fa-IR" dirty="0"/>
          </a:p>
        </p:txBody>
      </p:sp>
      <p:grpSp>
        <p:nvGrpSpPr>
          <p:cNvPr id="7" name="그룹 6">
            <a:extLst>
              <a:ext uri="{FF2B5EF4-FFF2-40B4-BE49-F238E27FC236}">
                <a16:creationId xmlns:a16="http://schemas.microsoft.com/office/drawing/2014/main" id="{5964A341-51F1-0BA3-9D7E-90FE933BD23C}"/>
              </a:ext>
            </a:extLst>
          </p:cNvPr>
          <p:cNvGrpSpPr/>
          <p:nvPr/>
        </p:nvGrpSpPr>
        <p:grpSpPr>
          <a:xfrm>
            <a:off x="5096933" y="639387"/>
            <a:ext cx="1425165" cy="317052"/>
            <a:chOff x="4792133" y="516467"/>
            <a:chExt cx="6355696" cy="1413934"/>
          </a:xfrm>
        </p:grpSpPr>
        <p:sp>
          <p:nvSpPr>
            <p:cNvPr id="3" name="타원 2">
              <a:extLst>
                <a:ext uri="{FF2B5EF4-FFF2-40B4-BE49-F238E27FC236}">
                  <a16:creationId xmlns:a16="http://schemas.microsoft.com/office/drawing/2014/main" id="{9492C262-CC16-9921-425A-50FB9C21DBAA}"/>
                </a:ext>
              </a:extLst>
            </p:cNvPr>
            <p:cNvSpPr/>
            <p:nvPr/>
          </p:nvSpPr>
          <p:spPr>
            <a:xfrm>
              <a:off x="4792133" y="516467"/>
              <a:ext cx="1413934" cy="141393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 name="타원 3">
              <a:extLst>
                <a:ext uri="{FF2B5EF4-FFF2-40B4-BE49-F238E27FC236}">
                  <a16:creationId xmlns:a16="http://schemas.microsoft.com/office/drawing/2014/main" id="{D67393B5-DD11-221C-4865-24BB1457C4EF}"/>
                </a:ext>
              </a:extLst>
            </p:cNvPr>
            <p:cNvSpPr/>
            <p:nvPr/>
          </p:nvSpPr>
          <p:spPr>
            <a:xfrm>
              <a:off x="6439387" y="516467"/>
              <a:ext cx="1413934" cy="141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타원 4">
              <a:extLst>
                <a:ext uri="{FF2B5EF4-FFF2-40B4-BE49-F238E27FC236}">
                  <a16:creationId xmlns:a16="http://schemas.microsoft.com/office/drawing/2014/main" id="{0143F784-6545-B8B7-E520-1F94397486F0}"/>
                </a:ext>
              </a:extLst>
            </p:cNvPr>
            <p:cNvSpPr/>
            <p:nvPr/>
          </p:nvSpPr>
          <p:spPr>
            <a:xfrm>
              <a:off x="8086641" y="516467"/>
              <a:ext cx="1413934" cy="1413934"/>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타원 5">
              <a:extLst>
                <a:ext uri="{FF2B5EF4-FFF2-40B4-BE49-F238E27FC236}">
                  <a16:creationId xmlns:a16="http://schemas.microsoft.com/office/drawing/2014/main" id="{458ADF70-B966-F7B1-1789-A7BC92F57B2C}"/>
                </a:ext>
              </a:extLst>
            </p:cNvPr>
            <p:cNvSpPr/>
            <p:nvPr/>
          </p:nvSpPr>
          <p:spPr>
            <a:xfrm>
              <a:off x="9733895" y="516467"/>
              <a:ext cx="1413934" cy="14139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sp>
        <p:nvSpPr>
          <p:cNvPr id="9" name="Freeform 15">
            <a:extLst>
              <a:ext uri="{FF2B5EF4-FFF2-40B4-BE49-F238E27FC236}">
                <a16:creationId xmlns:a16="http://schemas.microsoft.com/office/drawing/2014/main" id="{2579E8A4-3219-44A2-3CF7-DF3615DFB0B1}"/>
              </a:ext>
            </a:extLst>
          </p:cNvPr>
          <p:cNvSpPr>
            <a:spLocks/>
          </p:cNvSpPr>
          <p:nvPr/>
        </p:nvSpPr>
        <p:spPr bwMode="auto">
          <a:xfrm rot="10800000">
            <a:off x="10570785" y="478474"/>
            <a:ext cx="1621215" cy="1619265"/>
          </a:xfrm>
          <a:custGeom>
            <a:avLst/>
            <a:gdLst>
              <a:gd name="T0" fmla="*/ 0 w 2680"/>
              <a:gd name="T1" fmla="*/ 2089 h 2680"/>
              <a:gd name="T2" fmla="*/ 0 w 2680"/>
              <a:gd name="T3" fmla="*/ 2680 h 2680"/>
              <a:gd name="T4" fmla="*/ 2680 w 2680"/>
              <a:gd name="T5" fmla="*/ 0 h 2680"/>
              <a:gd name="T6" fmla="*/ 2089 w 2680"/>
              <a:gd name="T7" fmla="*/ 0 h 2680"/>
              <a:gd name="T8" fmla="*/ 0 w 2680"/>
              <a:gd name="T9" fmla="*/ 2089 h 2680"/>
            </a:gdLst>
            <a:ahLst/>
            <a:cxnLst>
              <a:cxn ang="0">
                <a:pos x="T0" y="T1"/>
              </a:cxn>
              <a:cxn ang="0">
                <a:pos x="T2" y="T3"/>
              </a:cxn>
              <a:cxn ang="0">
                <a:pos x="T4" y="T5"/>
              </a:cxn>
              <a:cxn ang="0">
                <a:pos x="T6" y="T7"/>
              </a:cxn>
              <a:cxn ang="0">
                <a:pos x="T8" y="T9"/>
              </a:cxn>
            </a:cxnLst>
            <a:rect l="0" t="0" r="r" b="b"/>
            <a:pathLst>
              <a:path w="2680" h="2680">
                <a:moveTo>
                  <a:pt x="0" y="2089"/>
                </a:moveTo>
                <a:lnTo>
                  <a:pt x="0" y="2680"/>
                </a:lnTo>
                <a:cubicBezTo>
                  <a:pt x="1480" y="2680"/>
                  <a:pt x="2680" y="1480"/>
                  <a:pt x="2680" y="0"/>
                </a:cubicBezTo>
                <a:lnTo>
                  <a:pt x="2089" y="0"/>
                </a:lnTo>
                <a:cubicBezTo>
                  <a:pt x="2089" y="1154"/>
                  <a:pt x="1154" y="2089"/>
                  <a:pt x="0" y="208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2" name="그룹 11">
            <a:extLst>
              <a:ext uri="{FF2B5EF4-FFF2-40B4-BE49-F238E27FC236}">
                <a16:creationId xmlns:a16="http://schemas.microsoft.com/office/drawing/2014/main" id="{AAE754B1-8C18-D812-12BB-B31862B41465}"/>
              </a:ext>
            </a:extLst>
          </p:cNvPr>
          <p:cNvGrpSpPr/>
          <p:nvPr/>
        </p:nvGrpSpPr>
        <p:grpSpPr>
          <a:xfrm>
            <a:off x="7393172" y="762232"/>
            <a:ext cx="3160679" cy="298557"/>
            <a:chOff x="8019974" y="1715763"/>
            <a:chExt cx="3160679" cy="298557"/>
          </a:xfrm>
        </p:grpSpPr>
        <p:sp>
          <p:nvSpPr>
            <p:cNvPr id="10" name="Rectangle 309">
              <a:extLst>
                <a:ext uri="{FF2B5EF4-FFF2-40B4-BE49-F238E27FC236}">
                  <a16:creationId xmlns:a16="http://schemas.microsoft.com/office/drawing/2014/main" id="{E153C949-4D02-9523-9AFE-8549031CD7B8}"/>
                </a:ext>
              </a:extLst>
            </p:cNvPr>
            <p:cNvSpPr>
              <a:spLocks noChangeArrowheads="1"/>
            </p:cNvSpPr>
            <p:nvPr/>
          </p:nvSpPr>
          <p:spPr bwMode="auto">
            <a:xfrm>
              <a:off x="8019974" y="1715763"/>
              <a:ext cx="2389881" cy="8556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1" name="Rectangle 310">
              <a:extLst>
                <a:ext uri="{FF2B5EF4-FFF2-40B4-BE49-F238E27FC236}">
                  <a16:creationId xmlns:a16="http://schemas.microsoft.com/office/drawing/2014/main" id="{F777407F-8184-359B-C7FA-F57A741F2FF6}"/>
                </a:ext>
              </a:extLst>
            </p:cNvPr>
            <p:cNvSpPr>
              <a:spLocks noChangeArrowheads="1"/>
            </p:cNvSpPr>
            <p:nvPr/>
          </p:nvSpPr>
          <p:spPr bwMode="auto">
            <a:xfrm>
              <a:off x="9909100" y="1928753"/>
              <a:ext cx="1271553" cy="8556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grpSp>
      <p:pic>
        <p:nvPicPr>
          <p:cNvPr id="17" name="Picture Placeholder 16"/>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5924" b="15924"/>
          <a:stretch>
            <a:fillRect/>
          </a:stretch>
        </p:blipFill>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838" y="5124450"/>
            <a:ext cx="1181030" cy="71846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063" y="3066486"/>
            <a:ext cx="1032904" cy="1032904"/>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3553" y="3139508"/>
            <a:ext cx="1273699" cy="1018958"/>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7914" y="4925712"/>
            <a:ext cx="1115937" cy="1115937"/>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3553" y="5216006"/>
            <a:ext cx="1172623" cy="685984"/>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78838" y="2778754"/>
            <a:ext cx="1004405" cy="1422907"/>
          </a:xfrm>
          <a:prstGeom prst="rect">
            <a:avLst/>
          </a:prstGeom>
        </p:spPr>
      </p:pic>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84829" y="2735172"/>
            <a:ext cx="1466489" cy="1466489"/>
          </a:xfrm>
          <a:prstGeom prst="rect">
            <a:avLst/>
          </a:prstGeom>
        </p:spPr>
      </p:pic>
      <p:sp>
        <p:nvSpPr>
          <p:cNvPr id="30" name="TextBox 29"/>
          <p:cNvSpPr txBox="1"/>
          <p:nvPr/>
        </p:nvSpPr>
        <p:spPr>
          <a:xfrm>
            <a:off x="1002510" y="5143500"/>
            <a:ext cx="1099457" cy="830997"/>
          </a:xfrm>
          <a:prstGeom prst="rect">
            <a:avLst/>
          </a:prstGeom>
          <a:noFill/>
        </p:spPr>
        <p:txBody>
          <a:bodyPr wrap="square" rtlCol="0">
            <a:spAutoFit/>
          </a:bodyPr>
          <a:lstStyle/>
          <a:p>
            <a:r>
              <a:rPr lang="en-US" sz="4800" dirty="0" smtClean="0"/>
              <a:t>+15</a:t>
            </a:r>
            <a:endParaRPr lang="en-US" sz="4800" dirty="0"/>
          </a:p>
        </p:txBody>
      </p:sp>
    </p:spTree>
    <p:extLst>
      <p:ext uri="{BB962C8B-B14F-4D97-AF65-F5344CB8AC3E}">
        <p14:creationId xmlns:p14="http://schemas.microsoft.com/office/powerpoint/2010/main" val="193075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
                                            <p:txEl>
                                              <p:pRg st="0" end="0"/>
                                            </p:txEl>
                                          </p:spTgt>
                                        </p:tgtEl>
                                        <p:attrNameLst>
                                          <p:attrName>style.visibility</p:attrName>
                                        </p:attrNameLst>
                                      </p:cBhvr>
                                      <p:to>
                                        <p:strVal val="visible"/>
                                      </p:to>
                                    </p:set>
                                    <p:animEffect transition="in" filter="fade">
                                      <p:cBhvr>
                                        <p:cTn id="42"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E1711F-B785-74EB-9A22-73DEB18F14E8}"/>
              </a:ext>
            </a:extLst>
          </p:cNvPr>
          <p:cNvSpPr/>
          <p:nvPr/>
        </p:nvSpPr>
        <p:spPr>
          <a:xfrm>
            <a:off x="0" y="0"/>
            <a:ext cx="12192000" cy="6857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75">
            <a:extLst>
              <a:ext uri="{FF2B5EF4-FFF2-40B4-BE49-F238E27FC236}">
                <a16:creationId xmlns:a16="http://schemas.microsoft.com/office/drawing/2014/main" id="{86C366A1-C96F-49FF-2BBA-3485B8FACC6B}"/>
              </a:ext>
            </a:extLst>
          </p:cNvPr>
          <p:cNvSpPr>
            <a:spLocks/>
          </p:cNvSpPr>
          <p:nvPr/>
        </p:nvSpPr>
        <p:spPr bwMode="auto">
          <a:xfrm rot="16200000" flipH="1">
            <a:off x="-4374" y="2919581"/>
            <a:ext cx="3942793" cy="3934048"/>
          </a:xfrm>
          <a:custGeom>
            <a:avLst/>
            <a:gdLst>
              <a:gd name="T0" fmla="*/ 0 w 1463"/>
              <a:gd name="T1" fmla="*/ 0 h 1463"/>
              <a:gd name="T2" fmla="*/ 1463 w 1463"/>
              <a:gd name="T3" fmla="*/ 1463 h 1463"/>
              <a:gd name="T4" fmla="*/ 1463 w 1463"/>
              <a:gd name="T5" fmla="*/ 0 h 1463"/>
              <a:gd name="T6" fmla="*/ 0 w 1463"/>
              <a:gd name="T7" fmla="*/ 0 h 1463"/>
            </a:gdLst>
            <a:ahLst/>
            <a:cxnLst>
              <a:cxn ang="0">
                <a:pos x="T0" y="T1"/>
              </a:cxn>
              <a:cxn ang="0">
                <a:pos x="T2" y="T3"/>
              </a:cxn>
              <a:cxn ang="0">
                <a:pos x="T4" y="T5"/>
              </a:cxn>
              <a:cxn ang="0">
                <a:pos x="T6" y="T7"/>
              </a:cxn>
            </a:cxnLst>
            <a:rect l="0" t="0" r="r" b="b"/>
            <a:pathLst>
              <a:path w="1463" h="1463">
                <a:moveTo>
                  <a:pt x="0" y="0"/>
                </a:moveTo>
                <a:cubicBezTo>
                  <a:pt x="0" y="808"/>
                  <a:pt x="655" y="1463"/>
                  <a:pt x="1463" y="1463"/>
                </a:cubicBezTo>
                <a:lnTo>
                  <a:pt x="1463"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9" name="직사각형 8">
            <a:extLst>
              <a:ext uri="{FF2B5EF4-FFF2-40B4-BE49-F238E27FC236}">
                <a16:creationId xmlns:a16="http://schemas.microsoft.com/office/drawing/2014/main" id="{E317E09A-5B69-F0A3-2F09-80878248EC20}"/>
              </a:ext>
            </a:extLst>
          </p:cNvPr>
          <p:cNvSpPr/>
          <p:nvPr/>
        </p:nvSpPr>
        <p:spPr>
          <a:xfrm>
            <a:off x="933893" y="877186"/>
            <a:ext cx="10324214" cy="5103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직사각형 10">
            <a:extLst>
              <a:ext uri="{FF2B5EF4-FFF2-40B4-BE49-F238E27FC236}">
                <a16:creationId xmlns:a16="http://schemas.microsoft.com/office/drawing/2014/main" id="{B741DDEA-5540-2164-AE23-69203E459954}"/>
              </a:ext>
            </a:extLst>
          </p:cNvPr>
          <p:cNvSpPr/>
          <p:nvPr/>
        </p:nvSpPr>
        <p:spPr>
          <a:xfrm>
            <a:off x="1097040" y="1006476"/>
            <a:ext cx="9997920" cy="48450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16" name="그룹 15">
            <a:extLst>
              <a:ext uri="{FF2B5EF4-FFF2-40B4-BE49-F238E27FC236}">
                <a16:creationId xmlns:a16="http://schemas.microsoft.com/office/drawing/2014/main" id="{75F8CA0D-7ED9-A1A1-2093-D49DA9E4963E}"/>
              </a:ext>
            </a:extLst>
          </p:cNvPr>
          <p:cNvGrpSpPr/>
          <p:nvPr/>
        </p:nvGrpSpPr>
        <p:grpSpPr>
          <a:xfrm>
            <a:off x="11587645" y="1"/>
            <a:ext cx="343455" cy="3971510"/>
            <a:chOff x="11587645" y="1"/>
            <a:chExt cx="343455" cy="3971510"/>
          </a:xfrm>
        </p:grpSpPr>
        <p:sp>
          <p:nvSpPr>
            <p:cNvPr id="14" name="Rectangle 309">
              <a:extLst>
                <a:ext uri="{FF2B5EF4-FFF2-40B4-BE49-F238E27FC236}">
                  <a16:creationId xmlns:a16="http://schemas.microsoft.com/office/drawing/2014/main" id="{88B7C542-25AD-5340-DDAC-B6EB714A8BD3}"/>
                </a:ext>
              </a:extLst>
            </p:cNvPr>
            <p:cNvSpPr>
              <a:spLocks noChangeArrowheads="1"/>
            </p:cNvSpPr>
            <p:nvPr/>
          </p:nvSpPr>
          <p:spPr bwMode="auto">
            <a:xfrm rot="16200000" flipH="1">
              <a:off x="10134343" y="1453303"/>
              <a:ext cx="3014535" cy="10793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5" name="Rectangle 310">
              <a:extLst>
                <a:ext uri="{FF2B5EF4-FFF2-40B4-BE49-F238E27FC236}">
                  <a16:creationId xmlns:a16="http://schemas.microsoft.com/office/drawing/2014/main" id="{5ED6D3B3-B114-FE40-E2EF-B8466708FAAD}"/>
                </a:ext>
              </a:extLst>
            </p:cNvPr>
            <p:cNvSpPr>
              <a:spLocks noChangeArrowheads="1"/>
            </p:cNvSpPr>
            <p:nvPr/>
          </p:nvSpPr>
          <p:spPr bwMode="auto">
            <a:xfrm rot="16200000" flipH="1">
              <a:off x="11075181" y="3115593"/>
              <a:ext cx="1603905" cy="10793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Box 1">
            <a:extLst>
              <a:ext uri="{FF2B5EF4-FFF2-40B4-BE49-F238E27FC236}">
                <a16:creationId xmlns:a16="http://schemas.microsoft.com/office/drawing/2014/main" id="{DA5386A9-BE0C-3AE4-E577-F304FDBEDDAB}"/>
              </a:ext>
            </a:extLst>
          </p:cNvPr>
          <p:cNvSpPr txBox="1"/>
          <p:nvPr/>
        </p:nvSpPr>
        <p:spPr>
          <a:xfrm flipH="1">
            <a:off x="1098910" y="2615561"/>
            <a:ext cx="9994180" cy="1107996"/>
          </a:xfrm>
          <a:prstGeom prst="rect">
            <a:avLst/>
          </a:prstGeom>
          <a:noFill/>
        </p:spPr>
        <p:txBody>
          <a:bodyPr wrap="square" rtlCol="0">
            <a:spAutoFit/>
          </a:bodyPr>
          <a:lstStyle/>
          <a:p>
            <a:pPr algn="ctr" rtl="1">
              <a:lnSpc>
                <a:spcPct val="110000"/>
              </a:lnSpc>
            </a:pPr>
            <a:r>
              <a:rPr lang="fa-IR" sz="6000" b="1" dirty="0">
                <a:solidFill>
                  <a:schemeClr val="accent1">
                    <a:lumMod val="75000"/>
                  </a:schemeClr>
                </a:solidFill>
                <a:latin typeface="Shabnam" panose="020B0603030804020204" pitchFamily="34" charset="-78"/>
                <a:cs typeface="Shabnam" panose="020B0603030804020204" pitchFamily="34" charset="-78"/>
              </a:rPr>
              <a:t>با سپاس از توجه شما</a:t>
            </a:r>
            <a:endParaRPr lang="en-US" sz="4800" b="1" dirty="0">
              <a:solidFill>
                <a:schemeClr val="accent1">
                  <a:lumMod val="75000"/>
                </a:schemeClr>
              </a:solidFill>
              <a:latin typeface="Shabnam" panose="020B0603030804020204" pitchFamily="34" charset="-78"/>
              <a:cs typeface="Shabnam" panose="020B0603030804020204" pitchFamily="34" charset="-78"/>
            </a:endParaRPr>
          </a:p>
        </p:txBody>
      </p:sp>
      <p:sp>
        <p:nvSpPr>
          <p:cNvPr id="3" name="TextBox 2">
            <a:extLst>
              <a:ext uri="{FF2B5EF4-FFF2-40B4-BE49-F238E27FC236}">
                <a16:creationId xmlns:a16="http://schemas.microsoft.com/office/drawing/2014/main" id="{1E5C9D03-C641-C7E8-310D-ACB5B2B1156E}"/>
              </a:ext>
            </a:extLst>
          </p:cNvPr>
          <p:cNvSpPr txBox="1"/>
          <p:nvPr/>
        </p:nvSpPr>
        <p:spPr>
          <a:xfrm>
            <a:off x="1745246" y="3768620"/>
            <a:ext cx="4116068" cy="369332"/>
          </a:xfrm>
          <a:prstGeom prst="rect">
            <a:avLst/>
          </a:prstGeom>
          <a:noFill/>
        </p:spPr>
        <p:txBody>
          <a:bodyPr wrap="square">
            <a:spAutoFit/>
          </a:bodyPr>
          <a:lstStyle/>
          <a:p>
            <a:pPr algn="ctr" rtl="1"/>
            <a:r>
              <a:rPr lang="en-US" b="1" dirty="0" smtClean="0">
                <a:solidFill>
                  <a:schemeClr val="accent1">
                    <a:lumMod val="75000"/>
                  </a:schemeClr>
                </a:solidFill>
                <a:latin typeface="Shabnam" panose="020B0603030804020204" pitchFamily="34" charset="-78"/>
                <a:cs typeface="Shabnam" panose="020B0603030804020204" pitchFamily="34" charset="-78"/>
              </a:rPr>
              <a:t>Panjerh.ir</a:t>
            </a:r>
            <a:endParaRPr lang="en-US" sz="1800" b="1" dirty="0">
              <a:solidFill>
                <a:schemeClr val="accent1">
                  <a:lumMod val="75000"/>
                </a:schemeClr>
              </a:solidFill>
              <a:latin typeface="Shabnam" panose="020B0603030804020204" pitchFamily="34" charset="-78"/>
              <a:cs typeface="Shabnam" panose="020B0603030804020204" pitchFamily="34" charset="-7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679" y="3699483"/>
            <a:ext cx="483532" cy="483532"/>
          </a:xfrm>
          <a:prstGeom prst="rect">
            <a:avLst/>
          </a:prstGeom>
        </p:spPr>
      </p:pic>
    </p:spTree>
    <p:extLst>
      <p:ext uri="{BB962C8B-B14F-4D97-AF65-F5344CB8AC3E}">
        <p14:creationId xmlns:p14="http://schemas.microsoft.com/office/powerpoint/2010/main" val="410482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자유형 31">
            <a:extLst>
              <a:ext uri="{FF2B5EF4-FFF2-40B4-BE49-F238E27FC236}">
                <a16:creationId xmlns:a16="http://schemas.microsoft.com/office/drawing/2014/main" id="{FA317776-3F36-BE87-99B7-C598ED8792E3}"/>
              </a:ext>
            </a:extLst>
          </p:cNvPr>
          <p:cNvSpPr/>
          <p:nvPr/>
        </p:nvSpPr>
        <p:spPr>
          <a:xfrm>
            <a:off x="5009322" y="4237610"/>
            <a:ext cx="4484536" cy="2620390"/>
          </a:xfrm>
          <a:custGeom>
            <a:avLst/>
            <a:gdLst>
              <a:gd name="connsiteX0" fmla="*/ 0 w 4484536"/>
              <a:gd name="connsiteY0" fmla="*/ 0 h 2620390"/>
              <a:gd name="connsiteX1" fmla="*/ 4484536 w 4484536"/>
              <a:gd name="connsiteY1" fmla="*/ 2620390 h 2620390"/>
              <a:gd name="connsiteX2" fmla="*/ 0 w 4484536"/>
              <a:gd name="connsiteY2" fmla="*/ 2620390 h 2620390"/>
            </a:gdLst>
            <a:ahLst/>
            <a:cxnLst>
              <a:cxn ang="0">
                <a:pos x="connsiteX0" y="connsiteY0"/>
              </a:cxn>
              <a:cxn ang="0">
                <a:pos x="connsiteX1" y="connsiteY1"/>
              </a:cxn>
              <a:cxn ang="0">
                <a:pos x="connsiteX2" y="connsiteY2"/>
              </a:cxn>
            </a:cxnLst>
            <a:rect l="l" t="t" r="r" b="b"/>
            <a:pathLst>
              <a:path w="4484536" h="2620390">
                <a:moveTo>
                  <a:pt x="0" y="0"/>
                </a:moveTo>
                <a:lnTo>
                  <a:pt x="4484536" y="2620390"/>
                </a:lnTo>
                <a:lnTo>
                  <a:pt x="0" y="26203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ko-Kore-KR" altLang="en-US"/>
          </a:p>
        </p:txBody>
      </p:sp>
      <p:sp>
        <p:nvSpPr>
          <p:cNvPr id="23" name="직사각형 22">
            <a:extLst>
              <a:ext uri="{FF2B5EF4-FFF2-40B4-BE49-F238E27FC236}">
                <a16:creationId xmlns:a16="http://schemas.microsoft.com/office/drawing/2014/main" id="{6164B93B-FFD9-F328-8410-63309CE9E886}"/>
              </a:ext>
            </a:extLst>
          </p:cNvPr>
          <p:cNvSpPr/>
          <p:nvPr/>
        </p:nvSpPr>
        <p:spPr>
          <a:xfrm>
            <a:off x="0" y="0"/>
            <a:ext cx="5009322"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0" name="자유형 29">
            <a:extLst>
              <a:ext uri="{FF2B5EF4-FFF2-40B4-BE49-F238E27FC236}">
                <a16:creationId xmlns:a16="http://schemas.microsoft.com/office/drawing/2014/main" id="{39A064C0-85FE-1749-9712-30C806F4F1FF}"/>
              </a:ext>
            </a:extLst>
          </p:cNvPr>
          <p:cNvSpPr/>
          <p:nvPr/>
        </p:nvSpPr>
        <p:spPr>
          <a:xfrm>
            <a:off x="0" y="1310578"/>
            <a:ext cx="5009322" cy="5547422"/>
          </a:xfrm>
          <a:custGeom>
            <a:avLst/>
            <a:gdLst>
              <a:gd name="connsiteX0" fmla="*/ 0 w 5009322"/>
              <a:gd name="connsiteY0" fmla="*/ 0 h 5547422"/>
              <a:gd name="connsiteX1" fmla="*/ 5009322 w 5009322"/>
              <a:gd name="connsiteY1" fmla="*/ 2927032 h 5547422"/>
              <a:gd name="connsiteX2" fmla="*/ 5009322 w 5009322"/>
              <a:gd name="connsiteY2" fmla="*/ 5547422 h 5547422"/>
              <a:gd name="connsiteX3" fmla="*/ 0 w 5009322"/>
              <a:gd name="connsiteY3" fmla="*/ 5547422 h 5547422"/>
            </a:gdLst>
            <a:ahLst/>
            <a:cxnLst>
              <a:cxn ang="0">
                <a:pos x="connsiteX0" y="connsiteY0"/>
              </a:cxn>
              <a:cxn ang="0">
                <a:pos x="connsiteX1" y="connsiteY1"/>
              </a:cxn>
              <a:cxn ang="0">
                <a:pos x="connsiteX2" y="connsiteY2"/>
              </a:cxn>
              <a:cxn ang="0">
                <a:pos x="connsiteX3" y="connsiteY3"/>
              </a:cxn>
            </a:cxnLst>
            <a:rect l="l" t="t" r="r" b="b"/>
            <a:pathLst>
              <a:path w="5009322" h="5547422">
                <a:moveTo>
                  <a:pt x="0" y="0"/>
                </a:moveTo>
                <a:lnTo>
                  <a:pt x="5009322" y="2927032"/>
                </a:lnTo>
                <a:lnTo>
                  <a:pt x="5009322" y="5547422"/>
                </a:lnTo>
                <a:lnTo>
                  <a:pt x="0" y="5547422"/>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ko-Kore-KR" altLang="en-US">
              <a:solidFill>
                <a:schemeClr val="tx1"/>
              </a:solidFill>
            </a:endParaRPr>
          </a:p>
        </p:txBody>
      </p:sp>
      <p:sp>
        <p:nvSpPr>
          <p:cNvPr id="4" name="Text Placeholder 3">
            <a:extLst>
              <a:ext uri="{FF2B5EF4-FFF2-40B4-BE49-F238E27FC236}">
                <a16:creationId xmlns:a16="http://schemas.microsoft.com/office/drawing/2014/main" id="{D4342423-7010-AD61-21A1-156A01D25748}"/>
              </a:ext>
            </a:extLst>
          </p:cNvPr>
          <p:cNvSpPr>
            <a:spLocks noGrp="1"/>
          </p:cNvSpPr>
          <p:nvPr>
            <p:ph type="body" sz="quarter" idx="11"/>
          </p:nvPr>
        </p:nvSpPr>
        <p:spPr>
          <a:xfrm>
            <a:off x="5299089" y="645390"/>
            <a:ext cx="6737941" cy="547876"/>
          </a:xfrm>
        </p:spPr>
        <p:txBody>
          <a:bodyPr/>
          <a:lstStyle/>
          <a:p>
            <a:r>
              <a:rPr lang="fa-IR" sz="2800" dirty="0" smtClean="0">
                <a:solidFill>
                  <a:schemeClr val="accent1">
                    <a:lumMod val="75000"/>
                  </a:schemeClr>
                </a:solidFill>
                <a:latin typeface="Shabnam" panose="020B0604020202020204" charset="-78"/>
                <a:cs typeface="Shabnam" panose="020B0604020202020204" charset="-78"/>
              </a:rPr>
              <a:t>یک سایت در سال </a:t>
            </a:r>
            <a:r>
              <a:rPr lang="fa-IR" sz="2800" dirty="0" smtClean="0">
                <a:solidFill>
                  <a:schemeClr val="accent1">
                    <a:lumMod val="75000"/>
                  </a:schemeClr>
                </a:solidFill>
                <a:latin typeface="Lalezar" panose="00000500000000000000" pitchFamily="2" charset="-78"/>
                <a:cs typeface="Lalezar" panose="00000500000000000000" pitchFamily="2" charset="-78"/>
              </a:rPr>
              <a:t>2024</a:t>
            </a:r>
            <a:r>
              <a:rPr lang="fa-IR" sz="2800" dirty="0" smtClean="0">
                <a:solidFill>
                  <a:schemeClr val="accent1">
                    <a:lumMod val="75000"/>
                  </a:schemeClr>
                </a:solidFill>
                <a:latin typeface="Shabnam" panose="020B0604020202020204" charset="-78"/>
                <a:cs typeface="Shabnam" panose="020B0604020202020204" charset="-78"/>
              </a:rPr>
              <a:t> باید چه ویژگی های داشته باشد؟</a:t>
            </a:r>
            <a:endParaRPr lang="fa-IR" sz="2800" dirty="0">
              <a:solidFill>
                <a:schemeClr val="accent1">
                  <a:lumMod val="75000"/>
                </a:schemeClr>
              </a:solidFill>
              <a:latin typeface="Shabnam" panose="020B0604020202020204" charset="-78"/>
              <a:cs typeface="Shabnam" panose="020B0604020202020204" charset="-78"/>
            </a:endParaRPr>
          </a:p>
        </p:txBody>
      </p:sp>
      <p:grpSp>
        <p:nvGrpSpPr>
          <p:cNvPr id="33" name="그룹 32">
            <a:extLst>
              <a:ext uri="{FF2B5EF4-FFF2-40B4-BE49-F238E27FC236}">
                <a16:creationId xmlns:a16="http://schemas.microsoft.com/office/drawing/2014/main" id="{4E319AAF-9060-E57C-645E-75D01BEAC7AA}"/>
              </a:ext>
            </a:extLst>
          </p:cNvPr>
          <p:cNvGrpSpPr/>
          <p:nvPr/>
        </p:nvGrpSpPr>
        <p:grpSpPr>
          <a:xfrm>
            <a:off x="612929" y="0"/>
            <a:ext cx="343455" cy="3629976"/>
            <a:chOff x="11587645" y="-957347"/>
            <a:chExt cx="343455" cy="3629976"/>
          </a:xfrm>
        </p:grpSpPr>
        <p:sp>
          <p:nvSpPr>
            <p:cNvPr id="34" name="Rectangle 309">
              <a:extLst>
                <a:ext uri="{FF2B5EF4-FFF2-40B4-BE49-F238E27FC236}">
                  <a16:creationId xmlns:a16="http://schemas.microsoft.com/office/drawing/2014/main" id="{CB7C9D49-9569-949A-4F28-B74BA8FCB1B6}"/>
                </a:ext>
              </a:extLst>
            </p:cNvPr>
            <p:cNvSpPr>
              <a:spLocks noChangeArrowheads="1"/>
            </p:cNvSpPr>
            <p:nvPr/>
          </p:nvSpPr>
          <p:spPr bwMode="auto">
            <a:xfrm rot="16200000" flipH="1">
              <a:off x="10134343" y="1111396"/>
              <a:ext cx="3014535" cy="10793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5" name="Rectangle 310">
              <a:extLst>
                <a:ext uri="{FF2B5EF4-FFF2-40B4-BE49-F238E27FC236}">
                  <a16:creationId xmlns:a16="http://schemas.microsoft.com/office/drawing/2014/main" id="{28C48292-215D-1EC9-FBFD-1184B0A300F7}"/>
                </a:ext>
              </a:extLst>
            </p:cNvPr>
            <p:cNvSpPr>
              <a:spLocks noChangeArrowheads="1"/>
            </p:cNvSpPr>
            <p:nvPr/>
          </p:nvSpPr>
          <p:spPr bwMode="auto">
            <a:xfrm rot="16200000" flipH="1">
              <a:off x="11075181" y="-209360"/>
              <a:ext cx="1603905" cy="10793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36" name="Freeform 294">
            <a:extLst>
              <a:ext uri="{FF2B5EF4-FFF2-40B4-BE49-F238E27FC236}">
                <a16:creationId xmlns:a16="http://schemas.microsoft.com/office/drawing/2014/main" id="{0C83AE3F-1477-0CD3-3DDF-C57629371EB3}"/>
              </a:ext>
            </a:extLst>
          </p:cNvPr>
          <p:cNvSpPr>
            <a:spLocks noEditPoints="1"/>
          </p:cNvSpPr>
          <p:nvPr/>
        </p:nvSpPr>
        <p:spPr bwMode="auto">
          <a:xfrm>
            <a:off x="558467" y="5804574"/>
            <a:ext cx="579968" cy="579185"/>
          </a:xfrm>
          <a:custGeom>
            <a:avLst/>
            <a:gdLst>
              <a:gd name="T0" fmla="*/ 1203 w 2406"/>
              <a:gd name="T1" fmla="*/ 1919 h 2405"/>
              <a:gd name="T2" fmla="*/ 486 w 2406"/>
              <a:gd name="T3" fmla="*/ 1203 h 2405"/>
              <a:gd name="T4" fmla="*/ 1203 w 2406"/>
              <a:gd name="T5" fmla="*/ 486 h 2405"/>
              <a:gd name="T6" fmla="*/ 1920 w 2406"/>
              <a:gd name="T7" fmla="*/ 1203 h 2405"/>
              <a:gd name="T8" fmla="*/ 1203 w 2406"/>
              <a:gd name="T9" fmla="*/ 1919 h 2405"/>
              <a:gd name="T10" fmla="*/ 1203 w 2406"/>
              <a:gd name="T11" fmla="*/ 0 h 2405"/>
              <a:gd name="T12" fmla="*/ 0 w 2406"/>
              <a:gd name="T13" fmla="*/ 1203 h 2405"/>
              <a:gd name="T14" fmla="*/ 1203 w 2406"/>
              <a:gd name="T15" fmla="*/ 2405 h 2405"/>
              <a:gd name="T16" fmla="*/ 2406 w 2406"/>
              <a:gd name="T17" fmla="*/ 1203 h 2405"/>
              <a:gd name="T18" fmla="*/ 1203 w 2406"/>
              <a:gd name="T19" fmla="*/ 0 h 2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6" h="2405">
                <a:moveTo>
                  <a:pt x="1203" y="1919"/>
                </a:moveTo>
                <a:cubicBezTo>
                  <a:pt x="807" y="1919"/>
                  <a:pt x="486" y="1598"/>
                  <a:pt x="486" y="1203"/>
                </a:cubicBezTo>
                <a:cubicBezTo>
                  <a:pt x="486" y="807"/>
                  <a:pt x="807" y="486"/>
                  <a:pt x="1203" y="486"/>
                </a:cubicBezTo>
                <a:cubicBezTo>
                  <a:pt x="1599" y="486"/>
                  <a:pt x="1920" y="807"/>
                  <a:pt x="1920" y="1203"/>
                </a:cubicBezTo>
                <a:cubicBezTo>
                  <a:pt x="1920" y="1598"/>
                  <a:pt x="1599" y="1919"/>
                  <a:pt x="1203" y="1919"/>
                </a:cubicBezTo>
                <a:close/>
                <a:moveTo>
                  <a:pt x="1203" y="0"/>
                </a:moveTo>
                <a:cubicBezTo>
                  <a:pt x="539" y="0"/>
                  <a:pt x="0" y="539"/>
                  <a:pt x="0" y="1203"/>
                </a:cubicBezTo>
                <a:cubicBezTo>
                  <a:pt x="0" y="1867"/>
                  <a:pt x="539" y="2405"/>
                  <a:pt x="1203" y="2405"/>
                </a:cubicBezTo>
                <a:cubicBezTo>
                  <a:pt x="1867" y="2405"/>
                  <a:pt x="2406" y="1867"/>
                  <a:pt x="2406" y="1203"/>
                </a:cubicBezTo>
                <a:cubicBezTo>
                  <a:pt x="2406" y="539"/>
                  <a:pt x="1867" y="0"/>
                  <a:pt x="120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6" name="TextBox 5"/>
          <p:cNvSpPr txBox="1"/>
          <p:nvPr/>
        </p:nvSpPr>
        <p:spPr>
          <a:xfrm>
            <a:off x="5857556" y="1603906"/>
            <a:ext cx="5846080" cy="4662815"/>
          </a:xfrm>
          <a:prstGeom prst="rect">
            <a:avLst/>
          </a:prstGeom>
          <a:noFill/>
        </p:spPr>
        <p:txBody>
          <a:bodyPr wrap="square" rtlCol="0">
            <a:spAutoFit/>
          </a:bodyPr>
          <a:lstStyle/>
          <a:p>
            <a:pPr marL="342900" indent="-342900" algn="r" rtl="1">
              <a:lnSpc>
                <a:spcPct val="150000"/>
              </a:lnSpc>
              <a:buFont typeface="+mj-lt"/>
              <a:buAutoNum type="arabicPeriod"/>
            </a:pPr>
            <a:r>
              <a:rPr lang="fa-IR" dirty="0" smtClean="0">
                <a:solidFill>
                  <a:schemeClr val="accent1">
                    <a:lumMod val="75000"/>
                  </a:schemeClr>
                </a:solidFill>
                <a:latin typeface="Shabnam" panose="020B0604020202020204" charset="-78"/>
                <a:cs typeface="Shabnam" panose="020B0604020202020204" charset="-78"/>
              </a:rPr>
              <a:t>واکنش گرا بودن ( ریسپانسیو بودن )</a:t>
            </a:r>
          </a:p>
          <a:p>
            <a:pPr marL="342900" indent="-342900" algn="r" rtl="1">
              <a:lnSpc>
                <a:spcPct val="150000"/>
              </a:lnSpc>
              <a:buFont typeface="+mj-lt"/>
              <a:buAutoNum type="arabicPeriod"/>
            </a:pPr>
            <a:r>
              <a:rPr lang="fa-IR" dirty="0" smtClean="0">
                <a:solidFill>
                  <a:schemeClr val="accent1">
                    <a:lumMod val="75000"/>
                  </a:schemeClr>
                </a:solidFill>
                <a:latin typeface="Shabnam" panose="020B0604020202020204" charset="-78"/>
                <a:cs typeface="Shabnam" panose="020B0604020202020204" charset="-78"/>
              </a:rPr>
              <a:t>مقاوم بودن در برابر حملات عمومی (مانند: دیداس و </a:t>
            </a:r>
            <a:r>
              <a:rPr lang="en-US" dirty="0" err="1" smtClean="0">
                <a:solidFill>
                  <a:schemeClr val="accent1">
                    <a:lumMod val="75000"/>
                  </a:schemeClr>
                </a:solidFill>
                <a:latin typeface="Shabnam" panose="020B0604020202020204" charset="-78"/>
                <a:cs typeface="Shabnam" panose="020B0604020202020204" charset="-78"/>
              </a:rPr>
              <a:t>xss</a:t>
            </a:r>
            <a:r>
              <a:rPr lang="fa-IR" dirty="0" smtClean="0">
                <a:solidFill>
                  <a:schemeClr val="accent1">
                    <a:lumMod val="75000"/>
                  </a:schemeClr>
                </a:solidFill>
                <a:latin typeface="Shabnam" panose="020B0604020202020204" charset="-78"/>
                <a:cs typeface="Shabnam" panose="020B0604020202020204" charset="-78"/>
              </a:rPr>
              <a:t>)</a:t>
            </a:r>
            <a:endParaRPr lang="en-US" dirty="0" smtClean="0">
              <a:solidFill>
                <a:schemeClr val="accent1">
                  <a:lumMod val="75000"/>
                </a:schemeClr>
              </a:solidFill>
              <a:latin typeface="Shabnam" panose="020B0604020202020204" charset="-78"/>
              <a:cs typeface="Shabnam" panose="020B0604020202020204" charset="-78"/>
            </a:endParaRPr>
          </a:p>
          <a:p>
            <a:pPr marL="342900" indent="-342900" algn="r" rtl="1">
              <a:lnSpc>
                <a:spcPct val="150000"/>
              </a:lnSpc>
              <a:buFont typeface="+mj-lt"/>
              <a:buAutoNum type="arabicPeriod"/>
            </a:pPr>
            <a:r>
              <a:rPr lang="fa-IR" dirty="0" smtClean="0">
                <a:solidFill>
                  <a:schemeClr val="accent1">
                    <a:lumMod val="75000"/>
                  </a:schemeClr>
                </a:solidFill>
                <a:latin typeface="Shabnam" panose="020B0604020202020204" charset="-78"/>
                <a:cs typeface="Shabnam" panose="020B0604020202020204" charset="-78"/>
              </a:rPr>
              <a:t>داشتن خبر نامه</a:t>
            </a:r>
          </a:p>
          <a:p>
            <a:pPr marL="342900" indent="-342900" algn="r" rtl="1">
              <a:lnSpc>
                <a:spcPct val="150000"/>
              </a:lnSpc>
              <a:buFont typeface="+mj-lt"/>
              <a:buAutoNum type="arabicPeriod"/>
            </a:pPr>
            <a:r>
              <a:rPr lang="fa-IR" dirty="0" smtClean="0">
                <a:solidFill>
                  <a:schemeClr val="accent1">
                    <a:lumMod val="75000"/>
                  </a:schemeClr>
                </a:solidFill>
                <a:latin typeface="Shabnam" panose="020B0604020202020204" charset="-78"/>
                <a:cs typeface="Shabnam" panose="020B0604020202020204" charset="-78"/>
              </a:rPr>
              <a:t>داشتن بخش ارتباط با ما ( تماس با ما )</a:t>
            </a:r>
          </a:p>
          <a:p>
            <a:pPr marL="342900" indent="-342900" algn="r" rtl="1">
              <a:lnSpc>
                <a:spcPct val="150000"/>
              </a:lnSpc>
              <a:buFont typeface="+mj-lt"/>
              <a:buAutoNum type="arabicPeriod"/>
            </a:pPr>
            <a:r>
              <a:rPr lang="fa-IR" dirty="0" smtClean="0">
                <a:solidFill>
                  <a:schemeClr val="accent1">
                    <a:lumMod val="75000"/>
                  </a:schemeClr>
                </a:solidFill>
                <a:latin typeface="Shabnam" panose="020B0604020202020204" charset="-78"/>
                <a:cs typeface="Shabnam" panose="020B0604020202020204" charset="-78"/>
              </a:rPr>
              <a:t>اعتبار سنجی چند لایه ای تمام داده های که در سرور ذخیره میشن</a:t>
            </a:r>
          </a:p>
          <a:p>
            <a:pPr marL="342900" indent="-342900" algn="r" rtl="1">
              <a:lnSpc>
                <a:spcPct val="150000"/>
              </a:lnSpc>
              <a:buFont typeface="+mj-lt"/>
              <a:buAutoNum type="arabicPeriod"/>
            </a:pPr>
            <a:r>
              <a:rPr lang="fa-IR" dirty="0" smtClean="0">
                <a:solidFill>
                  <a:schemeClr val="accent1">
                    <a:lumMod val="75000"/>
                  </a:schemeClr>
                </a:solidFill>
                <a:latin typeface="Shabnam" panose="020B0604020202020204" charset="-78"/>
                <a:cs typeface="Shabnam" panose="020B0604020202020204" charset="-78"/>
              </a:rPr>
              <a:t>بخش امار سایت</a:t>
            </a:r>
          </a:p>
          <a:p>
            <a:pPr marL="342900" indent="-342900" algn="r" rtl="1">
              <a:lnSpc>
                <a:spcPct val="150000"/>
              </a:lnSpc>
              <a:buFont typeface="+mj-lt"/>
              <a:buAutoNum type="arabicPeriod"/>
            </a:pPr>
            <a:r>
              <a:rPr lang="fa-IR" dirty="0" smtClean="0">
                <a:solidFill>
                  <a:schemeClr val="accent1">
                    <a:lumMod val="75000"/>
                  </a:schemeClr>
                </a:solidFill>
                <a:latin typeface="Shabnam" panose="020B0604020202020204" charset="-78"/>
                <a:cs typeface="Shabnam" panose="020B0604020202020204" charset="-78"/>
              </a:rPr>
              <a:t>کنترل کاربران و تمام درخواست های که به سرور میشود</a:t>
            </a:r>
          </a:p>
          <a:p>
            <a:pPr marL="342900" indent="-342900" algn="r" rtl="1">
              <a:lnSpc>
                <a:spcPct val="150000"/>
              </a:lnSpc>
              <a:buFont typeface="+mj-lt"/>
              <a:buAutoNum type="arabicPeriod"/>
            </a:pPr>
            <a:r>
              <a:rPr lang="fa-IR" dirty="0" smtClean="0">
                <a:solidFill>
                  <a:schemeClr val="accent1">
                    <a:lumMod val="75000"/>
                  </a:schemeClr>
                </a:solidFill>
                <a:latin typeface="Shabnam" panose="020B0604020202020204" charset="-78"/>
                <a:cs typeface="Shabnam" panose="020B0604020202020204" charset="-78"/>
              </a:rPr>
              <a:t>رمز گزاری اطلاعات مهم مانند رمز عبور کاربران</a:t>
            </a:r>
            <a:endParaRPr lang="en-US" dirty="0" smtClean="0">
              <a:solidFill>
                <a:schemeClr val="accent1">
                  <a:lumMod val="75000"/>
                </a:schemeClr>
              </a:solidFill>
              <a:latin typeface="Shabnam" panose="020B0604020202020204" charset="-78"/>
              <a:cs typeface="Shabnam" panose="020B0604020202020204" charset="-78"/>
            </a:endParaRPr>
          </a:p>
          <a:p>
            <a:pPr marL="342900" indent="-342900" algn="r" rtl="1">
              <a:lnSpc>
                <a:spcPct val="150000"/>
              </a:lnSpc>
              <a:buFont typeface="+mj-lt"/>
              <a:buAutoNum type="arabicPeriod"/>
            </a:pPr>
            <a:r>
              <a:rPr lang="fa-IR" dirty="0" smtClean="0">
                <a:solidFill>
                  <a:schemeClr val="accent1">
                    <a:lumMod val="75000"/>
                  </a:schemeClr>
                </a:solidFill>
                <a:latin typeface="Shabnam" panose="020B0604020202020204" charset="-78"/>
                <a:cs typeface="Shabnam" panose="020B0604020202020204" charset="-78"/>
              </a:rPr>
              <a:t>داشتن گواهی </a:t>
            </a:r>
            <a:r>
              <a:rPr lang="en-US" dirty="0" err="1" smtClean="0">
                <a:solidFill>
                  <a:schemeClr val="accent1">
                    <a:lumMod val="75000"/>
                  </a:schemeClr>
                </a:solidFill>
                <a:latin typeface="Shabnam" panose="020B0604020202020204" charset="-78"/>
                <a:cs typeface="Shabnam" panose="020B0604020202020204" charset="-78"/>
              </a:rPr>
              <a:t>ssl</a:t>
            </a:r>
            <a:r>
              <a:rPr lang="fa-IR" dirty="0" smtClean="0">
                <a:solidFill>
                  <a:schemeClr val="accent1">
                    <a:lumMod val="75000"/>
                  </a:schemeClr>
                </a:solidFill>
                <a:latin typeface="Shabnam" panose="020B0604020202020204" charset="-78"/>
                <a:cs typeface="Shabnam" panose="020B0604020202020204" charset="-78"/>
              </a:rPr>
              <a:t> ( </a:t>
            </a:r>
            <a:r>
              <a:rPr lang="en-US" dirty="0" smtClean="0">
                <a:solidFill>
                  <a:schemeClr val="accent1">
                    <a:lumMod val="75000"/>
                  </a:schemeClr>
                </a:solidFill>
                <a:latin typeface="Shabnam" panose="020B0604020202020204" charset="-78"/>
                <a:cs typeface="Shabnam" panose="020B0604020202020204" charset="-78"/>
              </a:rPr>
              <a:t>https</a:t>
            </a:r>
            <a:r>
              <a:rPr lang="fa-IR" dirty="0" smtClean="0">
                <a:solidFill>
                  <a:schemeClr val="accent1">
                    <a:lumMod val="75000"/>
                  </a:schemeClr>
                </a:solidFill>
                <a:latin typeface="Shabnam" panose="020B0604020202020204" charset="-78"/>
                <a:cs typeface="Shabnam" panose="020B0604020202020204" charset="-78"/>
              </a:rPr>
              <a:t> )</a:t>
            </a:r>
          </a:p>
          <a:p>
            <a:pPr marL="342900" indent="-342900" algn="r" rtl="1">
              <a:lnSpc>
                <a:spcPct val="150000"/>
              </a:lnSpc>
              <a:buFont typeface="+mj-lt"/>
              <a:buAutoNum type="arabicPeriod"/>
            </a:pPr>
            <a:r>
              <a:rPr lang="fa-IR" dirty="0">
                <a:solidFill>
                  <a:schemeClr val="accent1">
                    <a:lumMod val="75000"/>
                  </a:schemeClr>
                </a:solidFill>
                <a:latin typeface="Shabnam" panose="020B0604020202020204" charset="-78"/>
                <a:cs typeface="Shabnam" panose="020B0604020202020204" charset="-78"/>
              </a:rPr>
              <a:t> برسی رفتار </a:t>
            </a:r>
            <a:r>
              <a:rPr lang="fa-IR" dirty="0" smtClean="0">
                <a:solidFill>
                  <a:schemeClr val="accent1">
                    <a:lumMod val="75000"/>
                  </a:schemeClr>
                </a:solidFill>
                <a:latin typeface="Shabnam" panose="020B0604020202020204" charset="-78"/>
                <a:cs typeface="Shabnam" panose="020B0604020202020204" charset="-78"/>
              </a:rPr>
              <a:t>کاربر</a:t>
            </a:r>
            <a:endParaRPr lang="en-US" dirty="0">
              <a:solidFill>
                <a:schemeClr val="accent1">
                  <a:lumMod val="75000"/>
                </a:schemeClr>
              </a:solidFill>
              <a:latin typeface="Shabnam" panose="020B0604020202020204" charset="-78"/>
              <a:cs typeface="Shabnam" panose="020B0604020202020204"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34" y="257152"/>
            <a:ext cx="3847297" cy="5547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848234" y="5909500"/>
            <a:ext cx="3847296" cy="369332"/>
          </a:xfrm>
          <a:prstGeom prst="rect">
            <a:avLst/>
          </a:prstGeom>
          <a:noFill/>
        </p:spPr>
        <p:txBody>
          <a:bodyPr wrap="square" rtlCol="0">
            <a:spAutoFit/>
          </a:bodyPr>
          <a:lstStyle/>
          <a:p>
            <a:pPr algn="ctr"/>
            <a:r>
              <a:rPr lang="fa-IR" dirty="0" smtClean="0">
                <a:solidFill>
                  <a:schemeClr val="bg1"/>
                </a:solidFill>
                <a:latin typeface="Lalezar" panose="00000500000000000000" pitchFamily="2" charset="-78"/>
                <a:cs typeface="Lalezar" panose="00000500000000000000" pitchFamily="2" charset="-78"/>
              </a:rPr>
              <a:t>صفحه دیداس سایت پنجره</a:t>
            </a:r>
            <a:endParaRPr lang="en-US" dirty="0">
              <a:solidFill>
                <a:schemeClr val="bg1"/>
              </a:solidFill>
              <a:latin typeface="Lalezar" panose="00000500000000000000" pitchFamily="2" charset="-78"/>
              <a:cs typeface="Lalezar" panose="00000500000000000000" pitchFamily="2" charset="-78"/>
            </a:endParaRPr>
          </a:p>
        </p:txBody>
      </p:sp>
    </p:spTree>
    <p:extLst>
      <p:ext uri="{BB962C8B-B14F-4D97-AF65-F5344CB8AC3E}">
        <p14:creationId xmlns:p14="http://schemas.microsoft.com/office/powerpoint/2010/main" val="3781958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E1711F-B785-74EB-9A22-73DEB18F14E8}"/>
              </a:ext>
            </a:extLst>
          </p:cNvPr>
          <p:cNvSpPr/>
          <p:nvPr/>
        </p:nvSpPr>
        <p:spPr>
          <a:xfrm>
            <a:off x="0" y="0"/>
            <a:ext cx="12192000" cy="6857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618">
            <a:extLst>
              <a:ext uri="{FF2B5EF4-FFF2-40B4-BE49-F238E27FC236}">
                <a16:creationId xmlns:a16="http://schemas.microsoft.com/office/drawing/2014/main" id="{644309A9-3F94-22F0-96B7-51BC489BE7D0}"/>
              </a:ext>
            </a:extLst>
          </p:cNvPr>
          <p:cNvSpPr>
            <a:spLocks/>
          </p:cNvSpPr>
          <p:nvPr/>
        </p:nvSpPr>
        <p:spPr bwMode="auto">
          <a:xfrm rot="10800000">
            <a:off x="9586084" y="0"/>
            <a:ext cx="2605916" cy="2615458"/>
          </a:xfrm>
          <a:custGeom>
            <a:avLst/>
            <a:gdLst>
              <a:gd name="T0" fmla="*/ 2115 w 2115"/>
              <a:gd name="T1" fmla="*/ 2115 h 2115"/>
              <a:gd name="T2" fmla="*/ 2031 w 2115"/>
              <a:gd name="T3" fmla="*/ 2115 h 2115"/>
              <a:gd name="T4" fmla="*/ 0 w 2115"/>
              <a:gd name="T5" fmla="*/ 84 h 2115"/>
              <a:gd name="T6" fmla="*/ 0 w 2115"/>
              <a:gd name="T7" fmla="*/ 0 h 2115"/>
              <a:gd name="T8" fmla="*/ 2115 w 2115"/>
              <a:gd name="T9" fmla="*/ 2115 h 2115"/>
            </a:gdLst>
            <a:ahLst/>
            <a:cxnLst>
              <a:cxn ang="0">
                <a:pos x="T0" y="T1"/>
              </a:cxn>
              <a:cxn ang="0">
                <a:pos x="T2" y="T3"/>
              </a:cxn>
              <a:cxn ang="0">
                <a:pos x="T4" y="T5"/>
              </a:cxn>
              <a:cxn ang="0">
                <a:pos x="T6" y="T7"/>
              </a:cxn>
              <a:cxn ang="0">
                <a:pos x="T8" y="T9"/>
              </a:cxn>
            </a:cxnLst>
            <a:rect l="0" t="0" r="r" b="b"/>
            <a:pathLst>
              <a:path w="2115" h="2115">
                <a:moveTo>
                  <a:pt x="2115" y="2115"/>
                </a:moveTo>
                <a:lnTo>
                  <a:pt x="2031" y="2115"/>
                </a:lnTo>
                <a:cubicBezTo>
                  <a:pt x="2031" y="995"/>
                  <a:pt x="1120" y="84"/>
                  <a:pt x="0" y="84"/>
                </a:cubicBezTo>
                <a:lnTo>
                  <a:pt x="0" y="0"/>
                </a:lnTo>
                <a:cubicBezTo>
                  <a:pt x="1166" y="0"/>
                  <a:pt x="2115" y="948"/>
                  <a:pt x="2115" y="211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9" name="직각 삼각형[R] 4">
            <a:extLst>
              <a:ext uri="{FF2B5EF4-FFF2-40B4-BE49-F238E27FC236}">
                <a16:creationId xmlns:a16="http://schemas.microsoft.com/office/drawing/2014/main" id="{4CB99433-F3C8-95FF-C66C-5EB91E34CBF0}"/>
              </a:ext>
            </a:extLst>
          </p:cNvPr>
          <p:cNvSpPr/>
          <p:nvPr/>
        </p:nvSpPr>
        <p:spPr>
          <a:xfrm>
            <a:off x="-1" y="1669312"/>
            <a:ext cx="8879919" cy="5188687"/>
          </a:xfrm>
          <a:prstGeom prst="rtTriangl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ore-KR" altLang="en-US">
              <a:solidFill>
                <a:schemeClr val="tx1"/>
              </a:solidFill>
            </a:endParaRPr>
          </a:p>
        </p:txBody>
      </p:sp>
      <p:sp>
        <p:nvSpPr>
          <p:cNvPr id="5" name="TextBox 4"/>
          <p:cNvSpPr txBox="1"/>
          <p:nvPr/>
        </p:nvSpPr>
        <p:spPr>
          <a:xfrm>
            <a:off x="5921828" y="740336"/>
            <a:ext cx="6436076" cy="646331"/>
          </a:xfrm>
          <a:prstGeom prst="rect">
            <a:avLst/>
          </a:prstGeom>
          <a:noFill/>
        </p:spPr>
        <p:txBody>
          <a:bodyPr wrap="square" rtlCol="0">
            <a:spAutoFit/>
          </a:bodyPr>
          <a:lstStyle/>
          <a:p>
            <a:pPr algn="ctr" rtl="1"/>
            <a:r>
              <a:rPr lang="fa-IR" sz="3600" dirty="0" smtClean="0">
                <a:solidFill>
                  <a:schemeClr val="bg1"/>
                </a:solidFill>
                <a:latin typeface="Shabnam" panose="020B0604020202020204" charset="-78"/>
                <a:cs typeface="Shabnam" panose="020B0604020202020204" charset="-78"/>
              </a:rPr>
              <a:t>پنجره یه سایت تعاملیه</a:t>
            </a:r>
            <a:endParaRPr lang="en-US" sz="3600" dirty="0">
              <a:solidFill>
                <a:schemeClr val="bg1"/>
              </a:solidFill>
              <a:latin typeface="Shabnam" panose="020B0604020202020204" charset="-78"/>
              <a:cs typeface="Shabnam" panose="020B0604020202020204" charset="-78"/>
            </a:endParaRPr>
          </a:p>
        </p:txBody>
      </p:sp>
      <p:sp>
        <p:nvSpPr>
          <p:cNvPr id="6" name="TextBox 5"/>
          <p:cNvSpPr txBox="1"/>
          <p:nvPr/>
        </p:nvSpPr>
        <p:spPr>
          <a:xfrm>
            <a:off x="6422252" y="1821309"/>
            <a:ext cx="5606143" cy="1200329"/>
          </a:xfrm>
          <a:prstGeom prst="rect">
            <a:avLst/>
          </a:prstGeom>
          <a:noFill/>
        </p:spPr>
        <p:txBody>
          <a:bodyPr wrap="square" rtlCol="0">
            <a:spAutoFit/>
          </a:bodyPr>
          <a:lstStyle/>
          <a:p>
            <a:pPr algn="ctr" rtl="1"/>
            <a:r>
              <a:rPr lang="fa-IR" sz="2400" dirty="0" smtClean="0">
                <a:solidFill>
                  <a:schemeClr val="bg1"/>
                </a:solidFill>
                <a:latin typeface="Shabnam" panose="020B0604020202020204" charset="-78"/>
                <a:cs typeface="Shabnam" panose="020B0604020202020204" charset="-78"/>
              </a:rPr>
              <a:t>توی پنجره کلی فرم هست که کاربر میتونه هم به مدیران سایت انتقاد کنه هم کمک بخواد و این یعنی یه سایت تعاملی</a:t>
            </a:r>
            <a:endParaRPr lang="en-US" sz="2400" dirty="0">
              <a:solidFill>
                <a:schemeClr val="bg1"/>
              </a:solidFill>
              <a:latin typeface="Shabnam" panose="020B0604020202020204" charset="-78"/>
              <a:cs typeface="Shabnam" panose="020B0604020202020204" charset="-78"/>
            </a:endParaRPr>
          </a:p>
        </p:txBody>
      </p:sp>
      <p:sp>
        <p:nvSpPr>
          <p:cNvPr id="12" name="TextBox 11"/>
          <p:cNvSpPr txBox="1"/>
          <p:nvPr/>
        </p:nvSpPr>
        <p:spPr>
          <a:xfrm>
            <a:off x="1301692" y="6368143"/>
            <a:ext cx="2885440" cy="338554"/>
          </a:xfrm>
          <a:prstGeom prst="rect">
            <a:avLst/>
          </a:prstGeom>
          <a:noFill/>
        </p:spPr>
        <p:txBody>
          <a:bodyPr wrap="square" rtlCol="0">
            <a:spAutoFit/>
          </a:bodyPr>
          <a:lstStyle/>
          <a:p>
            <a:pPr algn="ctr" rtl="1"/>
            <a:r>
              <a:rPr lang="fa-IR" sz="1600" dirty="0" smtClean="0">
                <a:solidFill>
                  <a:schemeClr val="bg1"/>
                </a:solidFill>
                <a:latin typeface="Lalezar" panose="00000500000000000000" pitchFamily="2" charset="-78"/>
                <a:cs typeface="Lalezar" panose="00000500000000000000" pitchFamily="2" charset="-78"/>
              </a:rPr>
              <a:t>برخی از فرم های سایت پنجره</a:t>
            </a:r>
            <a:endParaRPr lang="en-US" sz="1600" dirty="0">
              <a:solidFill>
                <a:schemeClr val="bg1"/>
              </a:solidFill>
              <a:latin typeface="Lalezar" panose="00000500000000000000" pitchFamily="2" charset="-78"/>
              <a:cs typeface="Lalezar" panose="000005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504" y="3877751"/>
            <a:ext cx="4760732" cy="2581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35" y="3709928"/>
            <a:ext cx="4776883" cy="22962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389" y="94904"/>
            <a:ext cx="3576575" cy="3093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687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E1711F-B785-74EB-9A22-73DEB18F14E8}"/>
              </a:ext>
            </a:extLst>
          </p:cNvPr>
          <p:cNvSpPr/>
          <p:nvPr/>
        </p:nvSpPr>
        <p:spPr>
          <a:xfrm>
            <a:off x="0" y="0"/>
            <a:ext cx="12192000" cy="6857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618">
            <a:extLst>
              <a:ext uri="{FF2B5EF4-FFF2-40B4-BE49-F238E27FC236}">
                <a16:creationId xmlns:a16="http://schemas.microsoft.com/office/drawing/2014/main" id="{644309A9-3F94-22F0-96B7-51BC489BE7D0}"/>
              </a:ext>
            </a:extLst>
          </p:cNvPr>
          <p:cNvSpPr>
            <a:spLocks/>
          </p:cNvSpPr>
          <p:nvPr/>
        </p:nvSpPr>
        <p:spPr bwMode="auto">
          <a:xfrm rot="10800000">
            <a:off x="9586084" y="0"/>
            <a:ext cx="2605916" cy="2615458"/>
          </a:xfrm>
          <a:custGeom>
            <a:avLst/>
            <a:gdLst>
              <a:gd name="T0" fmla="*/ 2115 w 2115"/>
              <a:gd name="T1" fmla="*/ 2115 h 2115"/>
              <a:gd name="T2" fmla="*/ 2031 w 2115"/>
              <a:gd name="T3" fmla="*/ 2115 h 2115"/>
              <a:gd name="T4" fmla="*/ 0 w 2115"/>
              <a:gd name="T5" fmla="*/ 84 h 2115"/>
              <a:gd name="T6" fmla="*/ 0 w 2115"/>
              <a:gd name="T7" fmla="*/ 0 h 2115"/>
              <a:gd name="T8" fmla="*/ 2115 w 2115"/>
              <a:gd name="T9" fmla="*/ 2115 h 2115"/>
            </a:gdLst>
            <a:ahLst/>
            <a:cxnLst>
              <a:cxn ang="0">
                <a:pos x="T0" y="T1"/>
              </a:cxn>
              <a:cxn ang="0">
                <a:pos x="T2" y="T3"/>
              </a:cxn>
              <a:cxn ang="0">
                <a:pos x="T4" y="T5"/>
              </a:cxn>
              <a:cxn ang="0">
                <a:pos x="T6" y="T7"/>
              </a:cxn>
              <a:cxn ang="0">
                <a:pos x="T8" y="T9"/>
              </a:cxn>
            </a:cxnLst>
            <a:rect l="0" t="0" r="r" b="b"/>
            <a:pathLst>
              <a:path w="2115" h="2115">
                <a:moveTo>
                  <a:pt x="2115" y="2115"/>
                </a:moveTo>
                <a:lnTo>
                  <a:pt x="2031" y="2115"/>
                </a:lnTo>
                <a:cubicBezTo>
                  <a:pt x="2031" y="995"/>
                  <a:pt x="1120" y="84"/>
                  <a:pt x="0" y="84"/>
                </a:cubicBezTo>
                <a:lnTo>
                  <a:pt x="0" y="0"/>
                </a:lnTo>
                <a:cubicBezTo>
                  <a:pt x="1166" y="0"/>
                  <a:pt x="2115" y="948"/>
                  <a:pt x="2115" y="211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9" name="직각 삼각형[R] 4">
            <a:extLst>
              <a:ext uri="{FF2B5EF4-FFF2-40B4-BE49-F238E27FC236}">
                <a16:creationId xmlns:a16="http://schemas.microsoft.com/office/drawing/2014/main" id="{4CB99433-F3C8-95FF-C66C-5EB91E34CBF0}"/>
              </a:ext>
            </a:extLst>
          </p:cNvPr>
          <p:cNvSpPr/>
          <p:nvPr/>
        </p:nvSpPr>
        <p:spPr>
          <a:xfrm>
            <a:off x="-1" y="1669312"/>
            <a:ext cx="8879919" cy="5188687"/>
          </a:xfrm>
          <a:prstGeom prst="rtTriangl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ore-KR" altLang="en-US">
              <a:solidFill>
                <a:schemeClr val="tx1"/>
              </a:solidFill>
            </a:endParaRPr>
          </a:p>
        </p:txBody>
      </p:sp>
      <p:sp>
        <p:nvSpPr>
          <p:cNvPr id="5" name="TextBox 4"/>
          <p:cNvSpPr txBox="1"/>
          <p:nvPr/>
        </p:nvSpPr>
        <p:spPr>
          <a:xfrm>
            <a:off x="5366657" y="1858525"/>
            <a:ext cx="6436076" cy="646331"/>
          </a:xfrm>
          <a:prstGeom prst="rect">
            <a:avLst/>
          </a:prstGeom>
          <a:noFill/>
        </p:spPr>
        <p:txBody>
          <a:bodyPr wrap="square" rtlCol="0">
            <a:spAutoFit/>
          </a:bodyPr>
          <a:lstStyle/>
          <a:p>
            <a:pPr algn="ctr" rtl="1"/>
            <a:r>
              <a:rPr lang="fa-IR" sz="3600" dirty="0" smtClean="0">
                <a:solidFill>
                  <a:schemeClr val="bg1"/>
                </a:solidFill>
                <a:latin typeface="Shabnam" panose="020B0604020202020204" charset="-78"/>
                <a:cs typeface="Shabnam" panose="020B0604020202020204" charset="-78"/>
              </a:rPr>
              <a:t>توی پنجره وقتت حدر نمیره</a:t>
            </a:r>
            <a:endParaRPr lang="en-US" sz="3600" dirty="0">
              <a:solidFill>
                <a:schemeClr val="bg1"/>
              </a:solidFill>
              <a:latin typeface="Shabnam" panose="020B0604020202020204" charset="-78"/>
              <a:cs typeface="Shabnam" panose="020B0604020202020204" charset="-78"/>
            </a:endParaRPr>
          </a:p>
        </p:txBody>
      </p:sp>
      <p:sp>
        <p:nvSpPr>
          <p:cNvPr id="6" name="TextBox 5"/>
          <p:cNvSpPr txBox="1"/>
          <p:nvPr/>
        </p:nvSpPr>
        <p:spPr>
          <a:xfrm>
            <a:off x="5878788" y="2803788"/>
            <a:ext cx="5606143" cy="1200329"/>
          </a:xfrm>
          <a:prstGeom prst="rect">
            <a:avLst/>
          </a:prstGeom>
          <a:noFill/>
        </p:spPr>
        <p:txBody>
          <a:bodyPr wrap="square" rtlCol="0">
            <a:spAutoFit/>
          </a:bodyPr>
          <a:lstStyle/>
          <a:p>
            <a:pPr algn="ctr" rtl="1"/>
            <a:r>
              <a:rPr lang="fa-IR" sz="2400" dirty="0" smtClean="0">
                <a:solidFill>
                  <a:schemeClr val="bg1"/>
                </a:solidFill>
                <a:latin typeface="Shabnam" panose="020B0604020202020204" charset="-78"/>
                <a:cs typeface="Shabnam" panose="020B0604020202020204" charset="-78"/>
              </a:rPr>
              <a:t>پنجره یک جست و جو گر داره که میتونید با پاسخ دادن به سوال های اون خیلی سریع و راحت خونه خودتون رو پیدا کنید</a:t>
            </a:r>
            <a:endParaRPr lang="en-US" sz="2400" dirty="0">
              <a:solidFill>
                <a:schemeClr val="bg1"/>
              </a:solidFill>
              <a:latin typeface="Shabnam" panose="020B0604020202020204" charset="-78"/>
              <a:cs typeface="Shabnam" panose="020B0604020202020204" charset="-78"/>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618" y="425116"/>
            <a:ext cx="2885440" cy="54198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1490618" y="6096000"/>
            <a:ext cx="2885440" cy="338554"/>
          </a:xfrm>
          <a:prstGeom prst="rect">
            <a:avLst/>
          </a:prstGeom>
          <a:noFill/>
        </p:spPr>
        <p:txBody>
          <a:bodyPr wrap="square" rtlCol="0">
            <a:spAutoFit/>
          </a:bodyPr>
          <a:lstStyle/>
          <a:p>
            <a:pPr algn="ctr" rtl="1"/>
            <a:r>
              <a:rPr lang="fa-IR" sz="1600" dirty="0" smtClean="0">
                <a:solidFill>
                  <a:schemeClr val="bg1"/>
                </a:solidFill>
                <a:latin typeface="Lalezar" panose="00000500000000000000" pitchFamily="2" charset="-78"/>
                <a:cs typeface="Lalezar" panose="00000500000000000000" pitchFamily="2" charset="-78"/>
              </a:rPr>
              <a:t>جست و جو گر پنجره در حالت مبایل</a:t>
            </a:r>
            <a:endParaRPr lang="en-US" sz="1600" dirty="0">
              <a:solidFill>
                <a:schemeClr val="bg1"/>
              </a:solidFill>
              <a:latin typeface="Lalezar" panose="00000500000000000000" pitchFamily="2" charset="-78"/>
              <a:cs typeface="Lalezar" panose="00000500000000000000" pitchFamily="2" charset="-78"/>
            </a:endParaRPr>
          </a:p>
        </p:txBody>
      </p:sp>
    </p:spTree>
    <p:extLst>
      <p:ext uri="{BB962C8B-B14F-4D97-AF65-F5344CB8AC3E}">
        <p14:creationId xmlns:p14="http://schemas.microsoft.com/office/powerpoint/2010/main" val="146021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47CD6E43-F502-3F4A-9B54-22CB6BA106A2}"/>
              </a:ext>
            </a:extLst>
          </p:cNvPr>
          <p:cNvSpPr/>
          <p:nvPr/>
        </p:nvSpPr>
        <p:spPr>
          <a:xfrm>
            <a:off x="10439400" y="0"/>
            <a:ext cx="1752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Freeform 20">
            <a:extLst>
              <a:ext uri="{FF2B5EF4-FFF2-40B4-BE49-F238E27FC236}">
                <a16:creationId xmlns:a16="http://schemas.microsoft.com/office/drawing/2014/main" id="{7ABE2E6B-A360-C97B-CC68-07E7C538FBCB}"/>
              </a:ext>
            </a:extLst>
          </p:cNvPr>
          <p:cNvSpPr>
            <a:spLocks/>
          </p:cNvSpPr>
          <p:nvPr/>
        </p:nvSpPr>
        <p:spPr bwMode="auto">
          <a:xfrm rot="10800000">
            <a:off x="10854264" y="-3"/>
            <a:ext cx="1337733" cy="1337735"/>
          </a:xfrm>
          <a:custGeom>
            <a:avLst/>
            <a:gdLst>
              <a:gd name="T0" fmla="*/ 0 w 2680"/>
              <a:gd name="T1" fmla="*/ 0 h 2681"/>
              <a:gd name="T2" fmla="*/ 0 w 2680"/>
              <a:gd name="T3" fmla="*/ 592 h 2681"/>
              <a:gd name="T4" fmla="*/ 2089 w 2680"/>
              <a:gd name="T5" fmla="*/ 2681 h 2681"/>
              <a:gd name="T6" fmla="*/ 2680 w 2680"/>
              <a:gd name="T7" fmla="*/ 2681 h 2681"/>
              <a:gd name="T8" fmla="*/ 0 w 2680"/>
              <a:gd name="T9" fmla="*/ 0 h 2681"/>
            </a:gdLst>
            <a:ahLst/>
            <a:cxnLst>
              <a:cxn ang="0">
                <a:pos x="T0" y="T1"/>
              </a:cxn>
              <a:cxn ang="0">
                <a:pos x="T2" y="T3"/>
              </a:cxn>
              <a:cxn ang="0">
                <a:pos x="T4" y="T5"/>
              </a:cxn>
              <a:cxn ang="0">
                <a:pos x="T6" y="T7"/>
              </a:cxn>
              <a:cxn ang="0">
                <a:pos x="T8" y="T9"/>
              </a:cxn>
            </a:cxnLst>
            <a:rect l="0" t="0" r="r" b="b"/>
            <a:pathLst>
              <a:path w="2680" h="2681">
                <a:moveTo>
                  <a:pt x="0" y="0"/>
                </a:moveTo>
                <a:lnTo>
                  <a:pt x="0" y="592"/>
                </a:lnTo>
                <a:cubicBezTo>
                  <a:pt x="1154" y="592"/>
                  <a:pt x="2089" y="1527"/>
                  <a:pt x="2089" y="2681"/>
                </a:cubicBezTo>
                <a:lnTo>
                  <a:pt x="2680" y="2681"/>
                </a:lnTo>
                <a:cubicBezTo>
                  <a:pt x="2680" y="1200"/>
                  <a:pt x="1480" y="0"/>
                  <a:pt x="0"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3" name="타원 12">
            <a:extLst>
              <a:ext uri="{FF2B5EF4-FFF2-40B4-BE49-F238E27FC236}">
                <a16:creationId xmlns:a16="http://schemas.microsoft.com/office/drawing/2014/main" id="{17AE3BBF-7CCE-1790-4C3C-E6063C3E1D4C}"/>
              </a:ext>
            </a:extLst>
          </p:cNvPr>
          <p:cNvSpPr/>
          <p:nvPr/>
        </p:nvSpPr>
        <p:spPr>
          <a:xfrm>
            <a:off x="9227545" y="421309"/>
            <a:ext cx="2423709" cy="24237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Text Placeholder 13">
            <a:extLst>
              <a:ext uri="{FF2B5EF4-FFF2-40B4-BE49-F238E27FC236}">
                <a16:creationId xmlns:a16="http://schemas.microsoft.com/office/drawing/2014/main" id="{FD104263-575A-B45A-E6A4-B5DCD1A2CB6C}"/>
              </a:ext>
            </a:extLst>
          </p:cNvPr>
          <p:cNvSpPr>
            <a:spLocks noGrp="1"/>
          </p:cNvSpPr>
          <p:nvPr>
            <p:ph type="body" sz="quarter" idx="13"/>
          </p:nvPr>
        </p:nvSpPr>
        <p:spPr>
          <a:xfrm>
            <a:off x="457198" y="524350"/>
            <a:ext cx="8665029" cy="547876"/>
          </a:xfrm>
        </p:spPr>
        <p:txBody>
          <a:bodyPr/>
          <a:lstStyle/>
          <a:p>
            <a:r>
              <a:rPr lang="fa-IR" dirty="0" smtClean="0"/>
              <a:t>ما رفتار کاربران رو تحلیل میکنیم</a:t>
            </a:r>
            <a:endParaRPr lang="fa-IR" dirty="0"/>
          </a:p>
        </p:txBody>
      </p:sp>
      <p:grpSp>
        <p:nvGrpSpPr>
          <p:cNvPr id="12" name="그룹 11">
            <a:extLst>
              <a:ext uri="{FF2B5EF4-FFF2-40B4-BE49-F238E27FC236}">
                <a16:creationId xmlns:a16="http://schemas.microsoft.com/office/drawing/2014/main" id="{CF55EB56-519B-CF58-937E-BC94F329237F}"/>
              </a:ext>
            </a:extLst>
          </p:cNvPr>
          <p:cNvGrpSpPr/>
          <p:nvPr/>
        </p:nvGrpSpPr>
        <p:grpSpPr>
          <a:xfrm>
            <a:off x="9800268" y="3262325"/>
            <a:ext cx="1278262" cy="2559032"/>
            <a:chOff x="9800268" y="3262325"/>
            <a:chExt cx="1278262" cy="2559032"/>
          </a:xfrm>
        </p:grpSpPr>
        <p:grpSp>
          <p:nvGrpSpPr>
            <p:cNvPr id="9" name="그룹 8">
              <a:extLst>
                <a:ext uri="{FF2B5EF4-FFF2-40B4-BE49-F238E27FC236}">
                  <a16:creationId xmlns:a16="http://schemas.microsoft.com/office/drawing/2014/main" id="{C07BECFF-F537-2311-7AF0-3B6B1E735871}"/>
                </a:ext>
              </a:extLst>
            </p:cNvPr>
            <p:cNvGrpSpPr/>
            <p:nvPr/>
          </p:nvGrpSpPr>
          <p:grpSpPr>
            <a:xfrm>
              <a:off x="9800268" y="3262325"/>
              <a:ext cx="1278262" cy="2559032"/>
              <a:chOff x="9800268" y="3262325"/>
              <a:chExt cx="1278262" cy="2559032"/>
            </a:xfrm>
          </p:grpSpPr>
          <p:sp>
            <p:nvSpPr>
              <p:cNvPr id="7" name="Rectangle 28">
                <a:extLst>
                  <a:ext uri="{FF2B5EF4-FFF2-40B4-BE49-F238E27FC236}">
                    <a16:creationId xmlns:a16="http://schemas.microsoft.com/office/drawing/2014/main" id="{50D3D758-9637-6D67-D2B1-B04E31EC99FC}"/>
                  </a:ext>
                </a:extLst>
              </p:cNvPr>
              <p:cNvSpPr>
                <a:spLocks noChangeArrowheads="1"/>
              </p:cNvSpPr>
              <p:nvPr/>
            </p:nvSpPr>
            <p:spPr bwMode="auto">
              <a:xfrm>
                <a:off x="9827839" y="5034350"/>
                <a:ext cx="1223120" cy="19048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8" name="Rectangle 29">
                <a:extLst>
                  <a:ext uri="{FF2B5EF4-FFF2-40B4-BE49-F238E27FC236}">
                    <a16:creationId xmlns:a16="http://schemas.microsoft.com/office/drawing/2014/main" id="{7B7A442C-501B-B461-2B54-175F01113896}"/>
                  </a:ext>
                </a:extLst>
              </p:cNvPr>
              <p:cNvSpPr>
                <a:spLocks noChangeArrowheads="1"/>
              </p:cNvSpPr>
              <p:nvPr/>
            </p:nvSpPr>
            <p:spPr bwMode="auto">
              <a:xfrm>
                <a:off x="9827839" y="5630871"/>
                <a:ext cx="1223120" cy="190486"/>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6" name="Oval 30">
                <a:extLst>
                  <a:ext uri="{FF2B5EF4-FFF2-40B4-BE49-F238E27FC236}">
                    <a16:creationId xmlns:a16="http://schemas.microsoft.com/office/drawing/2014/main" id="{D8D4C5A8-735A-761D-4466-C0E683098528}"/>
                  </a:ext>
                </a:extLst>
              </p:cNvPr>
              <p:cNvSpPr>
                <a:spLocks noChangeArrowheads="1"/>
              </p:cNvSpPr>
              <p:nvPr/>
            </p:nvSpPr>
            <p:spPr bwMode="auto">
              <a:xfrm>
                <a:off x="9800268" y="3262325"/>
                <a:ext cx="1278262" cy="1280768"/>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1" name="Oval 30">
              <a:extLst>
                <a:ext uri="{FF2B5EF4-FFF2-40B4-BE49-F238E27FC236}">
                  <a16:creationId xmlns:a16="http://schemas.microsoft.com/office/drawing/2014/main" id="{5DAB2010-9F96-6727-F608-83F2EF7EE2DD}"/>
                </a:ext>
              </a:extLst>
            </p:cNvPr>
            <p:cNvSpPr>
              <a:spLocks noChangeArrowheads="1"/>
            </p:cNvSpPr>
            <p:nvPr/>
          </p:nvSpPr>
          <p:spPr bwMode="auto">
            <a:xfrm>
              <a:off x="9913018" y="3375296"/>
              <a:ext cx="1052762" cy="1054826"/>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grpSp>
      <p:pic>
        <p:nvPicPr>
          <p:cNvPr id="15" name="Picture Placeholder 1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6" r="36"/>
          <a:stretch>
            <a:fillRect/>
          </a:stretch>
        </p:blipFill>
        <p:spPr/>
      </p:pic>
      <p:sp>
        <p:nvSpPr>
          <p:cNvPr id="4" name="TextBox 3"/>
          <p:cNvSpPr txBox="1"/>
          <p:nvPr/>
        </p:nvSpPr>
        <p:spPr>
          <a:xfrm>
            <a:off x="457198" y="1514377"/>
            <a:ext cx="8665029" cy="923330"/>
          </a:xfrm>
          <a:prstGeom prst="rect">
            <a:avLst/>
          </a:prstGeom>
          <a:noFill/>
        </p:spPr>
        <p:txBody>
          <a:bodyPr wrap="square" rtlCol="0">
            <a:spAutoFit/>
          </a:bodyPr>
          <a:lstStyle/>
          <a:p>
            <a:pPr algn="r" rtl="1"/>
            <a:r>
              <a:rPr lang="fa-IR" dirty="0" smtClean="0">
                <a:latin typeface="Shabnam" panose="020B0604020202020204" charset="-78"/>
                <a:cs typeface="Shabnam" panose="020B0604020202020204" charset="-78"/>
              </a:rPr>
              <a:t>با توجه به اینکه هر درخواستی که سمت سرور پنجره میشه در دیتابیس ذخیره میشه.</a:t>
            </a:r>
          </a:p>
          <a:p>
            <a:pPr algn="r" rtl="1"/>
            <a:r>
              <a:rPr lang="fa-IR" dirty="0" smtClean="0">
                <a:latin typeface="Shabnam" panose="020B0604020202020204" charset="-78"/>
                <a:cs typeface="Shabnam" panose="020B0604020202020204" charset="-78"/>
              </a:rPr>
              <a:t>پس ما کنترل کاملی روی کاربرانمون داریم و میتونیم با استفاده از این اطلاعات رفتار کاربرانمون رو تحلیل کنیم! </a:t>
            </a:r>
            <a:endParaRPr lang="en-US" dirty="0">
              <a:latin typeface="Shabnam" panose="020B0604020202020204" charset="-78"/>
              <a:cs typeface="Shabnam" panose="020B0604020202020204" charset="-78"/>
            </a:endParaRPr>
          </a:p>
        </p:txBody>
      </p:sp>
      <p:sp>
        <p:nvSpPr>
          <p:cNvPr id="21" name="TextBox 20"/>
          <p:cNvSpPr txBox="1"/>
          <p:nvPr/>
        </p:nvSpPr>
        <p:spPr>
          <a:xfrm>
            <a:off x="457198" y="3045548"/>
            <a:ext cx="8665029" cy="1754326"/>
          </a:xfrm>
          <a:prstGeom prst="rect">
            <a:avLst/>
          </a:prstGeom>
          <a:noFill/>
        </p:spPr>
        <p:txBody>
          <a:bodyPr wrap="square" rtlCol="0">
            <a:spAutoFit/>
          </a:bodyPr>
          <a:lstStyle/>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در زیر هر اگهی بخشی داریم که اگه در سایت لاگین نباشید متن تایتلش " </a:t>
            </a:r>
            <a:r>
              <a:rPr lang="fa-IR" b="1" dirty="0">
                <a:latin typeface="Shabnam" panose="020B0604020202020204" charset="-78"/>
                <a:ea typeface="Verdana" panose="020B0604030504040204" pitchFamily="34" charset="0"/>
                <a:cs typeface="Shabnam" panose="020B0604020202020204" charset="-78"/>
              </a:rPr>
              <a:t>تازه ترین اگهی ها</a:t>
            </a:r>
            <a:r>
              <a:rPr lang="fa-IR" dirty="0" smtClean="0">
                <a:latin typeface="Shabnam" panose="020B0604020202020204" charset="-78"/>
                <a:ea typeface="Verdana" panose="020B0604030504040204" pitchFamily="34" charset="0"/>
                <a:cs typeface="Shabnam" panose="020B0604020202020204" charset="-78"/>
              </a:rPr>
              <a:t> </a:t>
            </a:r>
            <a:r>
              <a:rPr lang="fa-IR" dirty="0" smtClean="0">
                <a:latin typeface="Shabnam" panose="020B0604020202020204" charset="-78"/>
                <a:cs typeface="Shabnam" panose="020B0604020202020204" charset="-78"/>
              </a:rPr>
              <a:t>“</a:t>
            </a:r>
            <a:r>
              <a:rPr lang="en-US" dirty="0" smtClean="0">
                <a:latin typeface="Shabnam" panose="020B0604020202020204" charset="-78"/>
                <a:cs typeface="Shabnam" panose="020B0604020202020204" charset="-78"/>
              </a:rPr>
              <a:t> </a:t>
            </a:r>
            <a:r>
              <a:rPr lang="en-US" dirty="0">
                <a:latin typeface="Shabnam" panose="020B0604020202020204" charset="-78"/>
                <a:cs typeface="Shabnam" panose="020B0604020202020204" charset="-78"/>
              </a:rPr>
              <a:t> </a:t>
            </a:r>
            <a:endParaRPr lang="fa-IR" dirty="0">
              <a:latin typeface="Shabnam" panose="020B0604020202020204" charset="-78"/>
              <a:cs typeface="Shabnam" panose="020B0604020202020204" charset="-78"/>
            </a:endParaRPr>
          </a:p>
          <a:p>
            <a:pPr marL="285750" indent="-285750" algn="r" rtl="1">
              <a:buFont typeface="Arial" panose="020B0604020202020204" pitchFamily="34" charset="0"/>
              <a:buChar char="•"/>
            </a:pPr>
            <a:endParaRPr lang="fa-IR" dirty="0">
              <a:latin typeface="Shabnam" panose="020B0604020202020204" charset="-78"/>
              <a:cs typeface="Shabnam" panose="020B0604020202020204" charset="-78"/>
            </a:endParaRPr>
          </a:p>
          <a:p>
            <a:pPr marL="285750" indent="-285750" algn="r" rtl="1">
              <a:buFont typeface="Arial" panose="020B0604020202020204" pitchFamily="34" charset="0"/>
              <a:buChar char="•"/>
            </a:pPr>
            <a:r>
              <a:rPr lang="fa-IR" dirty="0" smtClean="0">
                <a:latin typeface="Shabnam" panose="020B0604020202020204" charset="-78"/>
                <a:cs typeface="Shabnam" panose="020B0604020202020204" charset="-78"/>
              </a:rPr>
              <a:t>اما اگر در سایت لاگین باشید و حداقل یک اگهی رو توی 10 روز اخیر مشاهده کرده باشید با تایتل " </a:t>
            </a:r>
            <a:r>
              <a:rPr lang="fa-IR" b="1" dirty="0">
                <a:latin typeface="Shabnam" panose="020B0604020202020204" charset="-78"/>
                <a:cs typeface="Shabnam" panose="020B0604020202020204" charset="-78"/>
              </a:rPr>
              <a:t>شاید خوشتان بیاید</a:t>
            </a:r>
            <a:r>
              <a:rPr lang="fa-IR" dirty="0" smtClean="0">
                <a:latin typeface="Shabnam" panose="020B0604020202020204" charset="-78"/>
                <a:cs typeface="Shabnam" panose="020B0604020202020204" charset="-78"/>
              </a:rPr>
              <a:t> “</a:t>
            </a:r>
            <a:r>
              <a:rPr lang="en-US" dirty="0" smtClean="0">
                <a:latin typeface="Shabnam" panose="020B0604020202020204" charset="-78"/>
                <a:cs typeface="Shabnam" panose="020B0604020202020204" charset="-78"/>
              </a:rPr>
              <a:t>   </a:t>
            </a:r>
            <a:r>
              <a:rPr lang="fa-IR" dirty="0" smtClean="0">
                <a:latin typeface="Shabnam" panose="020B0604020202020204" charset="-78"/>
                <a:cs typeface="Shabnam" panose="020B0604020202020204" charset="-78"/>
              </a:rPr>
              <a:t>روبرو میشوید که اگهی های نشان داده شده در ان بخش حاصل تحلیل ده روزه شماست</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078004" y="3547085"/>
            <a:ext cx="629434" cy="696686"/>
          </a:xfrm>
          <a:prstGeom prst="rect">
            <a:avLst/>
          </a:prstGeom>
        </p:spPr>
      </p:pic>
    </p:spTree>
    <p:extLst>
      <p:ext uri="{BB962C8B-B14F-4D97-AF65-F5344CB8AC3E}">
        <p14:creationId xmlns:p14="http://schemas.microsoft.com/office/powerpoint/2010/main" val="376083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8244A07E-99BD-2D99-38CE-5BC5E6BA5065}"/>
              </a:ext>
            </a:extLst>
          </p:cNvPr>
          <p:cNvSpPr/>
          <p:nvPr/>
        </p:nvSpPr>
        <p:spPr>
          <a:xfrm>
            <a:off x="5847355" y="0"/>
            <a:ext cx="634464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Text Placeholder 5">
            <a:extLst>
              <a:ext uri="{FF2B5EF4-FFF2-40B4-BE49-F238E27FC236}">
                <a16:creationId xmlns:a16="http://schemas.microsoft.com/office/drawing/2014/main" id="{B5C806A5-69E9-A489-359D-744BA7FD6368}"/>
              </a:ext>
            </a:extLst>
          </p:cNvPr>
          <p:cNvSpPr>
            <a:spLocks noGrp="1"/>
          </p:cNvSpPr>
          <p:nvPr>
            <p:ph type="body" sz="quarter" idx="13"/>
          </p:nvPr>
        </p:nvSpPr>
        <p:spPr>
          <a:xfrm>
            <a:off x="1" y="1624156"/>
            <a:ext cx="5847351" cy="547876"/>
          </a:xfrm>
        </p:spPr>
        <p:txBody>
          <a:bodyPr/>
          <a:lstStyle/>
          <a:p>
            <a:r>
              <a:rPr lang="fa-IR" dirty="0" smtClean="0">
                <a:solidFill>
                  <a:schemeClr val="accent1">
                    <a:lumMod val="75000"/>
                  </a:schemeClr>
                </a:solidFill>
              </a:rPr>
              <a:t>ساخت حساب</a:t>
            </a:r>
            <a:endParaRPr lang="fa-IR" dirty="0">
              <a:solidFill>
                <a:schemeClr val="accent1">
                  <a:lumMod val="75000"/>
                </a:schemeClr>
              </a:solidFill>
            </a:endParaRPr>
          </a:p>
        </p:txBody>
      </p:sp>
      <p:grpSp>
        <p:nvGrpSpPr>
          <p:cNvPr id="18" name="그룹 17">
            <a:extLst>
              <a:ext uri="{FF2B5EF4-FFF2-40B4-BE49-F238E27FC236}">
                <a16:creationId xmlns:a16="http://schemas.microsoft.com/office/drawing/2014/main" id="{2087F524-F83E-D344-DE4F-5F81D8166DAC}"/>
              </a:ext>
            </a:extLst>
          </p:cNvPr>
          <p:cNvGrpSpPr/>
          <p:nvPr/>
        </p:nvGrpSpPr>
        <p:grpSpPr>
          <a:xfrm rot="10800000">
            <a:off x="5847354" y="5313958"/>
            <a:ext cx="1544045" cy="1544042"/>
            <a:chOff x="6944817" y="5345555"/>
            <a:chExt cx="621039" cy="621038"/>
          </a:xfrm>
        </p:grpSpPr>
        <p:sp>
          <p:nvSpPr>
            <p:cNvPr id="19" name="Freeform 24">
              <a:extLst>
                <a:ext uri="{FF2B5EF4-FFF2-40B4-BE49-F238E27FC236}">
                  <a16:creationId xmlns:a16="http://schemas.microsoft.com/office/drawing/2014/main" id="{D51078E5-1EDA-4AEB-AF4E-78E9C74D2EF1}"/>
                </a:ext>
              </a:extLst>
            </p:cNvPr>
            <p:cNvSpPr>
              <a:spLocks/>
            </p:cNvSpPr>
            <p:nvPr/>
          </p:nvSpPr>
          <p:spPr bwMode="auto">
            <a:xfrm rot="10800000">
              <a:off x="6944817" y="5345555"/>
              <a:ext cx="621038" cy="621038"/>
            </a:xfrm>
            <a:custGeom>
              <a:avLst/>
              <a:gdLst>
                <a:gd name="T0" fmla="*/ 0 w 1272"/>
                <a:gd name="T1" fmla="*/ 0 h 1272"/>
                <a:gd name="T2" fmla="*/ 0 w 1272"/>
                <a:gd name="T3" fmla="*/ 281 h 1272"/>
                <a:gd name="T4" fmla="*/ 991 w 1272"/>
                <a:gd name="T5" fmla="*/ 1272 h 1272"/>
                <a:gd name="T6" fmla="*/ 1272 w 1272"/>
                <a:gd name="T7" fmla="*/ 1272 h 1272"/>
                <a:gd name="T8" fmla="*/ 0 w 1272"/>
                <a:gd name="T9" fmla="*/ 0 h 1272"/>
              </a:gdLst>
              <a:ahLst/>
              <a:cxnLst>
                <a:cxn ang="0">
                  <a:pos x="T0" y="T1"/>
                </a:cxn>
                <a:cxn ang="0">
                  <a:pos x="T2" y="T3"/>
                </a:cxn>
                <a:cxn ang="0">
                  <a:pos x="T4" y="T5"/>
                </a:cxn>
                <a:cxn ang="0">
                  <a:pos x="T6" y="T7"/>
                </a:cxn>
                <a:cxn ang="0">
                  <a:pos x="T8" y="T9"/>
                </a:cxn>
              </a:cxnLst>
              <a:rect l="0" t="0" r="r" b="b"/>
              <a:pathLst>
                <a:path w="1272" h="1272">
                  <a:moveTo>
                    <a:pt x="0" y="0"/>
                  </a:moveTo>
                  <a:lnTo>
                    <a:pt x="0" y="281"/>
                  </a:lnTo>
                  <a:cubicBezTo>
                    <a:pt x="547" y="281"/>
                    <a:pt x="991" y="725"/>
                    <a:pt x="991" y="1272"/>
                  </a:cubicBezTo>
                  <a:lnTo>
                    <a:pt x="1272" y="1272"/>
                  </a:lnTo>
                  <a:cubicBezTo>
                    <a:pt x="1272" y="570"/>
                    <a:pt x="702" y="0"/>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0" name="Freeform 25">
              <a:extLst>
                <a:ext uri="{FF2B5EF4-FFF2-40B4-BE49-F238E27FC236}">
                  <a16:creationId xmlns:a16="http://schemas.microsoft.com/office/drawing/2014/main" id="{E66AB000-CDBB-866F-0D3B-B0AF7712A0D4}"/>
                </a:ext>
              </a:extLst>
            </p:cNvPr>
            <p:cNvSpPr>
              <a:spLocks/>
            </p:cNvSpPr>
            <p:nvPr/>
          </p:nvSpPr>
          <p:spPr bwMode="auto">
            <a:xfrm rot="10800000">
              <a:off x="7081950" y="5345555"/>
              <a:ext cx="483906" cy="483906"/>
            </a:xfrm>
            <a:custGeom>
              <a:avLst/>
              <a:gdLst>
                <a:gd name="T0" fmla="*/ 0 w 991"/>
                <a:gd name="T1" fmla="*/ 0 h 991"/>
                <a:gd name="T2" fmla="*/ 0 w 991"/>
                <a:gd name="T3" fmla="*/ 329 h 991"/>
                <a:gd name="T4" fmla="*/ 662 w 991"/>
                <a:gd name="T5" fmla="*/ 991 h 991"/>
                <a:gd name="T6" fmla="*/ 991 w 991"/>
                <a:gd name="T7" fmla="*/ 991 h 991"/>
                <a:gd name="T8" fmla="*/ 0 w 991"/>
                <a:gd name="T9" fmla="*/ 0 h 991"/>
              </a:gdLst>
              <a:ahLst/>
              <a:cxnLst>
                <a:cxn ang="0">
                  <a:pos x="T0" y="T1"/>
                </a:cxn>
                <a:cxn ang="0">
                  <a:pos x="T2" y="T3"/>
                </a:cxn>
                <a:cxn ang="0">
                  <a:pos x="T4" y="T5"/>
                </a:cxn>
                <a:cxn ang="0">
                  <a:pos x="T6" y="T7"/>
                </a:cxn>
                <a:cxn ang="0">
                  <a:pos x="T8" y="T9"/>
                </a:cxn>
              </a:cxnLst>
              <a:rect l="0" t="0" r="r" b="b"/>
              <a:pathLst>
                <a:path w="991" h="991">
                  <a:moveTo>
                    <a:pt x="0" y="0"/>
                  </a:moveTo>
                  <a:lnTo>
                    <a:pt x="0" y="329"/>
                  </a:lnTo>
                  <a:cubicBezTo>
                    <a:pt x="365" y="329"/>
                    <a:pt x="662" y="626"/>
                    <a:pt x="662" y="991"/>
                  </a:cubicBezTo>
                  <a:lnTo>
                    <a:pt x="991" y="991"/>
                  </a:lnTo>
                  <a:cubicBezTo>
                    <a:pt x="991" y="444"/>
                    <a:pt x="547" y="0"/>
                    <a:pt x="0"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17" name="그룹 16">
            <a:extLst>
              <a:ext uri="{FF2B5EF4-FFF2-40B4-BE49-F238E27FC236}">
                <a16:creationId xmlns:a16="http://schemas.microsoft.com/office/drawing/2014/main" id="{63DA0735-3C2F-D8DA-D444-ABA42C445B81}"/>
              </a:ext>
            </a:extLst>
          </p:cNvPr>
          <p:cNvGrpSpPr/>
          <p:nvPr/>
        </p:nvGrpSpPr>
        <p:grpSpPr>
          <a:xfrm>
            <a:off x="9076266" y="2"/>
            <a:ext cx="3115733" cy="3128346"/>
            <a:chOff x="9076266" y="2"/>
            <a:chExt cx="3115733" cy="3128346"/>
          </a:xfrm>
        </p:grpSpPr>
        <p:sp>
          <p:nvSpPr>
            <p:cNvPr id="15" name="Freeform 307">
              <a:extLst>
                <a:ext uri="{FF2B5EF4-FFF2-40B4-BE49-F238E27FC236}">
                  <a16:creationId xmlns:a16="http://schemas.microsoft.com/office/drawing/2014/main" id="{4C9B86D3-887C-7491-2C17-E56622011567}"/>
                </a:ext>
              </a:extLst>
            </p:cNvPr>
            <p:cNvSpPr>
              <a:spLocks/>
            </p:cNvSpPr>
            <p:nvPr/>
          </p:nvSpPr>
          <p:spPr bwMode="auto">
            <a:xfrm flipH="1">
              <a:off x="9076266" y="12616"/>
              <a:ext cx="3115731" cy="3115732"/>
            </a:xfrm>
            <a:custGeom>
              <a:avLst/>
              <a:gdLst>
                <a:gd name="T0" fmla="*/ 0 w 2407"/>
                <a:gd name="T1" fmla="*/ 2406 h 2406"/>
                <a:gd name="T2" fmla="*/ 2407 w 2407"/>
                <a:gd name="T3" fmla="*/ 0 h 2406"/>
                <a:gd name="T4" fmla="*/ 0 w 2407"/>
                <a:gd name="T5" fmla="*/ 0 h 2406"/>
                <a:gd name="T6" fmla="*/ 0 w 2407"/>
                <a:gd name="T7" fmla="*/ 2406 h 2406"/>
              </a:gdLst>
              <a:ahLst/>
              <a:cxnLst>
                <a:cxn ang="0">
                  <a:pos x="T0" y="T1"/>
                </a:cxn>
                <a:cxn ang="0">
                  <a:pos x="T2" y="T3"/>
                </a:cxn>
                <a:cxn ang="0">
                  <a:pos x="T4" y="T5"/>
                </a:cxn>
                <a:cxn ang="0">
                  <a:pos x="T6" y="T7"/>
                </a:cxn>
              </a:cxnLst>
              <a:rect l="0" t="0" r="r" b="b"/>
              <a:pathLst>
                <a:path w="2407" h="2406">
                  <a:moveTo>
                    <a:pt x="0" y="2406"/>
                  </a:moveTo>
                  <a:cubicBezTo>
                    <a:pt x="1329" y="2406"/>
                    <a:pt x="2407" y="1329"/>
                    <a:pt x="2407" y="0"/>
                  </a:cubicBezTo>
                  <a:lnTo>
                    <a:pt x="0" y="0"/>
                  </a:lnTo>
                  <a:lnTo>
                    <a:pt x="0" y="24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6" name="Freeform 307">
              <a:extLst>
                <a:ext uri="{FF2B5EF4-FFF2-40B4-BE49-F238E27FC236}">
                  <a16:creationId xmlns:a16="http://schemas.microsoft.com/office/drawing/2014/main" id="{6C847271-F9AE-E97A-1E10-072C692A8677}"/>
                </a:ext>
              </a:extLst>
            </p:cNvPr>
            <p:cNvSpPr>
              <a:spLocks/>
            </p:cNvSpPr>
            <p:nvPr/>
          </p:nvSpPr>
          <p:spPr bwMode="auto">
            <a:xfrm flipH="1">
              <a:off x="10298663" y="2"/>
              <a:ext cx="1893336" cy="1893336"/>
            </a:xfrm>
            <a:custGeom>
              <a:avLst/>
              <a:gdLst>
                <a:gd name="T0" fmla="*/ 0 w 2407"/>
                <a:gd name="T1" fmla="*/ 2406 h 2406"/>
                <a:gd name="T2" fmla="*/ 2407 w 2407"/>
                <a:gd name="T3" fmla="*/ 0 h 2406"/>
                <a:gd name="T4" fmla="*/ 0 w 2407"/>
                <a:gd name="T5" fmla="*/ 0 h 2406"/>
                <a:gd name="T6" fmla="*/ 0 w 2407"/>
                <a:gd name="T7" fmla="*/ 2406 h 2406"/>
              </a:gdLst>
              <a:ahLst/>
              <a:cxnLst>
                <a:cxn ang="0">
                  <a:pos x="T0" y="T1"/>
                </a:cxn>
                <a:cxn ang="0">
                  <a:pos x="T2" y="T3"/>
                </a:cxn>
                <a:cxn ang="0">
                  <a:pos x="T4" y="T5"/>
                </a:cxn>
                <a:cxn ang="0">
                  <a:pos x="T6" y="T7"/>
                </a:cxn>
              </a:cxnLst>
              <a:rect l="0" t="0" r="r" b="b"/>
              <a:pathLst>
                <a:path w="2407" h="2406">
                  <a:moveTo>
                    <a:pt x="0" y="2406"/>
                  </a:moveTo>
                  <a:cubicBezTo>
                    <a:pt x="1329" y="2406"/>
                    <a:pt x="2407" y="1329"/>
                    <a:pt x="2407" y="0"/>
                  </a:cubicBezTo>
                  <a:lnTo>
                    <a:pt x="0" y="0"/>
                  </a:lnTo>
                  <a:lnTo>
                    <a:pt x="0" y="240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25" name="그룹 24">
            <a:extLst>
              <a:ext uri="{FF2B5EF4-FFF2-40B4-BE49-F238E27FC236}">
                <a16:creationId xmlns:a16="http://schemas.microsoft.com/office/drawing/2014/main" id="{DC0F3139-A083-6EE8-AE1F-44B3725F310E}"/>
              </a:ext>
            </a:extLst>
          </p:cNvPr>
          <p:cNvGrpSpPr/>
          <p:nvPr/>
        </p:nvGrpSpPr>
        <p:grpSpPr>
          <a:xfrm rot="5400000">
            <a:off x="11467113" y="493759"/>
            <a:ext cx="678599" cy="227223"/>
            <a:chOff x="3454137" y="1190910"/>
            <a:chExt cx="825632" cy="276456"/>
          </a:xfrm>
          <a:solidFill>
            <a:schemeClr val="bg1"/>
          </a:solidFill>
        </p:grpSpPr>
        <p:sp>
          <p:nvSpPr>
            <p:cNvPr id="26" name="Oval 85">
              <a:extLst>
                <a:ext uri="{FF2B5EF4-FFF2-40B4-BE49-F238E27FC236}">
                  <a16:creationId xmlns:a16="http://schemas.microsoft.com/office/drawing/2014/main" id="{70D4D42E-FE86-81CA-0FDE-013B2A4CB577}"/>
                </a:ext>
              </a:extLst>
            </p:cNvPr>
            <p:cNvSpPr>
              <a:spLocks noChangeArrowheads="1"/>
            </p:cNvSpPr>
            <p:nvPr/>
          </p:nvSpPr>
          <p:spPr bwMode="auto">
            <a:xfrm rot="16200000">
              <a:off x="3456005"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7" name="Oval 86">
              <a:extLst>
                <a:ext uri="{FF2B5EF4-FFF2-40B4-BE49-F238E27FC236}">
                  <a16:creationId xmlns:a16="http://schemas.microsoft.com/office/drawing/2014/main" id="{684AB4EB-1224-8A4B-3D9D-7C41A4CA51BE}"/>
                </a:ext>
              </a:extLst>
            </p:cNvPr>
            <p:cNvSpPr>
              <a:spLocks noChangeArrowheads="1"/>
            </p:cNvSpPr>
            <p:nvPr/>
          </p:nvSpPr>
          <p:spPr bwMode="auto">
            <a:xfrm rot="16200000">
              <a:off x="3454137"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8" name="Oval 90">
              <a:extLst>
                <a:ext uri="{FF2B5EF4-FFF2-40B4-BE49-F238E27FC236}">
                  <a16:creationId xmlns:a16="http://schemas.microsoft.com/office/drawing/2014/main" id="{5120E090-E0F3-72A2-9D43-6773CCDCE034}"/>
                </a:ext>
              </a:extLst>
            </p:cNvPr>
            <p:cNvSpPr>
              <a:spLocks noChangeArrowheads="1"/>
            </p:cNvSpPr>
            <p:nvPr/>
          </p:nvSpPr>
          <p:spPr bwMode="auto">
            <a:xfrm rot="16200000">
              <a:off x="3639062"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9" name="Oval 91">
              <a:extLst>
                <a:ext uri="{FF2B5EF4-FFF2-40B4-BE49-F238E27FC236}">
                  <a16:creationId xmlns:a16="http://schemas.microsoft.com/office/drawing/2014/main" id="{7671C70B-6F6E-FF85-C2F5-2A53D970F1E7}"/>
                </a:ext>
              </a:extLst>
            </p:cNvPr>
            <p:cNvSpPr>
              <a:spLocks noChangeArrowheads="1"/>
            </p:cNvSpPr>
            <p:nvPr/>
          </p:nvSpPr>
          <p:spPr bwMode="auto">
            <a:xfrm rot="16200000">
              <a:off x="3637193"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0" name="Oval 95">
              <a:extLst>
                <a:ext uri="{FF2B5EF4-FFF2-40B4-BE49-F238E27FC236}">
                  <a16:creationId xmlns:a16="http://schemas.microsoft.com/office/drawing/2014/main" id="{809FF726-63AB-950A-EF08-CDB50115DE3E}"/>
                </a:ext>
              </a:extLst>
            </p:cNvPr>
            <p:cNvSpPr>
              <a:spLocks noChangeArrowheads="1"/>
            </p:cNvSpPr>
            <p:nvPr/>
          </p:nvSpPr>
          <p:spPr bwMode="auto">
            <a:xfrm rot="16200000">
              <a:off x="3822123"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1" name="Oval 96">
              <a:extLst>
                <a:ext uri="{FF2B5EF4-FFF2-40B4-BE49-F238E27FC236}">
                  <a16:creationId xmlns:a16="http://schemas.microsoft.com/office/drawing/2014/main" id="{43625E26-5429-4EE4-78F0-D566869CD8B2}"/>
                </a:ext>
              </a:extLst>
            </p:cNvPr>
            <p:cNvSpPr>
              <a:spLocks noChangeArrowheads="1"/>
            </p:cNvSpPr>
            <p:nvPr/>
          </p:nvSpPr>
          <p:spPr bwMode="auto">
            <a:xfrm rot="16200000">
              <a:off x="3820254"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2" name="Oval 100">
              <a:extLst>
                <a:ext uri="{FF2B5EF4-FFF2-40B4-BE49-F238E27FC236}">
                  <a16:creationId xmlns:a16="http://schemas.microsoft.com/office/drawing/2014/main" id="{D848B380-8217-E8BE-69E1-C7D8234E6A2C}"/>
                </a:ext>
              </a:extLst>
            </p:cNvPr>
            <p:cNvSpPr>
              <a:spLocks noChangeArrowheads="1"/>
            </p:cNvSpPr>
            <p:nvPr/>
          </p:nvSpPr>
          <p:spPr bwMode="auto">
            <a:xfrm rot="16200000">
              <a:off x="4005179"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3" name="Oval 101">
              <a:extLst>
                <a:ext uri="{FF2B5EF4-FFF2-40B4-BE49-F238E27FC236}">
                  <a16:creationId xmlns:a16="http://schemas.microsoft.com/office/drawing/2014/main" id="{7BB2698E-90C6-84F4-3DDF-EAF56CFEB16E}"/>
                </a:ext>
              </a:extLst>
            </p:cNvPr>
            <p:cNvSpPr>
              <a:spLocks noChangeArrowheads="1"/>
            </p:cNvSpPr>
            <p:nvPr/>
          </p:nvSpPr>
          <p:spPr bwMode="auto">
            <a:xfrm rot="16200000">
              <a:off x="4003311"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4" name="Oval 105">
              <a:extLst>
                <a:ext uri="{FF2B5EF4-FFF2-40B4-BE49-F238E27FC236}">
                  <a16:creationId xmlns:a16="http://schemas.microsoft.com/office/drawing/2014/main" id="{4DBDDDE6-FD6D-78E5-D253-A7AEAA5E8F7E}"/>
                </a:ext>
              </a:extLst>
            </p:cNvPr>
            <p:cNvSpPr>
              <a:spLocks noChangeArrowheads="1"/>
            </p:cNvSpPr>
            <p:nvPr/>
          </p:nvSpPr>
          <p:spPr bwMode="auto">
            <a:xfrm rot="16200000">
              <a:off x="4186369" y="1373966"/>
              <a:ext cx="93399" cy="93399"/>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5" name="Oval 106">
              <a:extLst>
                <a:ext uri="{FF2B5EF4-FFF2-40B4-BE49-F238E27FC236}">
                  <a16:creationId xmlns:a16="http://schemas.microsoft.com/office/drawing/2014/main" id="{691CC30C-F438-B3C4-FFA0-E62897A069F8}"/>
                </a:ext>
              </a:extLst>
            </p:cNvPr>
            <p:cNvSpPr>
              <a:spLocks noChangeArrowheads="1"/>
            </p:cNvSpPr>
            <p:nvPr/>
          </p:nvSpPr>
          <p:spPr bwMode="auto">
            <a:xfrm rot="16200000">
              <a:off x="4184504" y="1192778"/>
              <a:ext cx="97132" cy="93399"/>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Box 1"/>
          <p:cNvSpPr txBox="1"/>
          <p:nvPr/>
        </p:nvSpPr>
        <p:spPr>
          <a:xfrm>
            <a:off x="696687" y="2347761"/>
            <a:ext cx="4180114" cy="3000821"/>
          </a:xfrm>
          <a:prstGeom prst="rect">
            <a:avLst/>
          </a:prstGeom>
          <a:noFill/>
        </p:spPr>
        <p:txBody>
          <a:bodyPr wrap="square" rtlCol="0">
            <a:spAutoFit/>
          </a:bodyPr>
          <a:lstStyle/>
          <a:p>
            <a:pPr algn="r" rtl="1">
              <a:lnSpc>
                <a:spcPct val="150000"/>
              </a:lnSpc>
            </a:pPr>
            <a:r>
              <a:rPr lang="fa-IR" dirty="0" smtClean="0">
                <a:latin typeface="Shabnam" panose="020B0604020202020204" charset="-78"/>
                <a:cs typeface="Shabnam" panose="020B0604020202020204" charset="-78"/>
              </a:rPr>
              <a:t>برای دسترسی به تمامی قابلیت های سایت پنجره مانند:</a:t>
            </a:r>
          </a:p>
          <a:p>
            <a:pPr marL="342900" indent="-342900" algn="r" rtl="1">
              <a:lnSpc>
                <a:spcPct val="150000"/>
              </a:lnSpc>
              <a:buFont typeface="+mj-lt"/>
              <a:buAutoNum type="arabicPeriod"/>
            </a:pPr>
            <a:r>
              <a:rPr lang="fa-IR" dirty="0" smtClean="0">
                <a:latin typeface="Shabnam" panose="020B0604020202020204" charset="-78"/>
                <a:cs typeface="Shabnam" panose="020B0604020202020204" charset="-78"/>
              </a:rPr>
              <a:t>انتشار آگهی</a:t>
            </a:r>
          </a:p>
          <a:p>
            <a:pPr marL="342900" indent="-342900" algn="r" rtl="1">
              <a:lnSpc>
                <a:spcPct val="150000"/>
              </a:lnSpc>
              <a:buFont typeface="+mj-lt"/>
              <a:buAutoNum type="arabicPeriod"/>
            </a:pPr>
            <a:r>
              <a:rPr lang="fa-IR" dirty="0" smtClean="0">
                <a:latin typeface="Shabnam" panose="020B0604020202020204" charset="-78"/>
                <a:cs typeface="Shabnam" panose="020B0604020202020204" charset="-78"/>
              </a:rPr>
              <a:t>نشان کردن </a:t>
            </a:r>
            <a:r>
              <a:rPr lang="fa-IR" dirty="0">
                <a:latin typeface="Shabnam" panose="020B0604020202020204" charset="-78"/>
                <a:cs typeface="Shabnam" panose="020B0604020202020204" charset="-78"/>
              </a:rPr>
              <a:t>آگهی</a:t>
            </a:r>
            <a:endParaRPr lang="fa-IR" dirty="0" smtClean="0">
              <a:latin typeface="Shabnam" panose="020B0604020202020204" charset="-78"/>
              <a:cs typeface="Shabnam" panose="020B0604020202020204" charset="-78"/>
            </a:endParaRPr>
          </a:p>
          <a:p>
            <a:pPr marL="342900" indent="-342900" algn="r" rtl="1">
              <a:lnSpc>
                <a:spcPct val="150000"/>
              </a:lnSpc>
              <a:buFont typeface="+mj-lt"/>
              <a:buAutoNum type="arabicPeriod"/>
            </a:pPr>
            <a:r>
              <a:rPr lang="fa-IR" dirty="0" smtClean="0">
                <a:latin typeface="Shabnam" panose="020B0604020202020204" charset="-78"/>
                <a:cs typeface="Shabnam" panose="020B0604020202020204" charset="-78"/>
              </a:rPr>
              <a:t>ارتباط با کارشناس</a:t>
            </a:r>
          </a:p>
          <a:p>
            <a:pPr algn="r" rtl="1">
              <a:lnSpc>
                <a:spcPct val="150000"/>
              </a:lnSpc>
            </a:pPr>
            <a:r>
              <a:rPr lang="fa-IR" dirty="0" smtClean="0">
                <a:latin typeface="Shabnam" panose="020B0604020202020204" charset="-78"/>
                <a:cs typeface="Shabnam" panose="020B0604020202020204" charset="-78"/>
              </a:rPr>
              <a:t>و ...</a:t>
            </a:r>
          </a:p>
          <a:p>
            <a:pPr algn="r" rtl="1">
              <a:lnSpc>
                <a:spcPct val="150000"/>
              </a:lnSpc>
            </a:pPr>
            <a:r>
              <a:rPr lang="fa-IR" dirty="0" smtClean="0">
                <a:latin typeface="Shabnam" panose="020B0604020202020204" charset="-78"/>
                <a:cs typeface="Shabnam" panose="020B0604020202020204" charset="-78"/>
              </a:rPr>
              <a:t>باید یک حساب کاربری بسازی</a:t>
            </a:r>
            <a:endParaRPr lang="fa-IR" dirty="0">
              <a:latin typeface="Shabnam" panose="020B0604020202020204" charset="-78"/>
              <a:cs typeface="Shabnam" panose="020B0604020202020204" charset="-78"/>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377" y="251397"/>
            <a:ext cx="4758438" cy="49518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6619377" y="5425490"/>
            <a:ext cx="4758438" cy="369332"/>
          </a:xfrm>
          <a:prstGeom prst="rect">
            <a:avLst/>
          </a:prstGeom>
          <a:noFill/>
        </p:spPr>
        <p:txBody>
          <a:bodyPr wrap="square" rtlCol="0">
            <a:spAutoFit/>
          </a:bodyPr>
          <a:lstStyle/>
          <a:p>
            <a:pPr algn="ctr"/>
            <a:r>
              <a:rPr lang="fa-IR" dirty="0" smtClean="0">
                <a:solidFill>
                  <a:schemeClr val="bg1"/>
                </a:solidFill>
                <a:latin typeface="Shabnam" panose="020B0604020202020204" charset="-78"/>
                <a:cs typeface="Shabnam" panose="020B0604020202020204" charset="-78"/>
              </a:rPr>
              <a:t>صفحه ساخت حساب کاربری </a:t>
            </a:r>
            <a:r>
              <a:rPr lang="fa-IR" smtClean="0">
                <a:solidFill>
                  <a:schemeClr val="bg1"/>
                </a:solidFill>
                <a:latin typeface="Shabnam" panose="020B0604020202020204" charset="-78"/>
                <a:cs typeface="Shabnam" panose="020B0604020202020204" charset="-78"/>
              </a:rPr>
              <a:t>در حالت موبایل</a:t>
            </a:r>
            <a:endParaRPr lang="en-US" dirty="0">
              <a:solidFill>
                <a:schemeClr val="bg1"/>
              </a:solidFill>
              <a:latin typeface="Shabnam" panose="020B0604020202020204" charset="-78"/>
              <a:cs typeface="Shabnam" panose="020B0604020202020204" charset="-78"/>
            </a:endParaRPr>
          </a:p>
        </p:txBody>
      </p:sp>
    </p:spTree>
    <p:extLst>
      <p:ext uri="{BB962C8B-B14F-4D97-AF65-F5344CB8AC3E}">
        <p14:creationId xmlns:p14="http://schemas.microsoft.com/office/powerpoint/2010/main" val="93330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8244A07E-99BD-2D99-38CE-5BC5E6BA5065}"/>
              </a:ext>
            </a:extLst>
          </p:cNvPr>
          <p:cNvSpPr/>
          <p:nvPr/>
        </p:nvSpPr>
        <p:spPr>
          <a:xfrm>
            <a:off x="5847355" y="0"/>
            <a:ext cx="634464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Text Placeholder 5">
            <a:extLst>
              <a:ext uri="{FF2B5EF4-FFF2-40B4-BE49-F238E27FC236}">
                <a16:creationId xmlns:a16="http://schemas.microsoft.com/office/drawing/2014/main" id="{B5C806A5-69E9-A489-359D-744BA7FD6368}"/>
              </a:ext>
            </a:extLst>
          </p:cNvPr>
          <p:cNvSpPr>
            <a:spLocks noGrp="1"/>
          </p:cNvSpPr>
          <p:nvPr>
            <p:ph type="body" sz="quarter" idx="13"/>
          </p:nvPr>
        </p:nvSpPr>
        <p:spPr>
          <a:xfrm>
            <a:off x="1" y="2179456"/>
            <a:ext cx="5847351" cy="547876"/>
          </a:xfrm>
        </p:spPr>
        <p:txBody>
          <a:bodyPr/>
          <a:lstStyle/>
          <a:p>
            <a:r>
              <a:rPr lang="fa-IR" dirty="0" smtClean="0">
                <a:solidFill>
                  <a:schemeClr val="accent1">
                    <a:lumMod val="75000"/>
                  </a:schemeClr>
                </a:solidFill>
              </a:rPr>
              <a:t>فراموشی رمز عبور</a:t>
            </a:r>
            <a:endParaRPr lang="fa-IR" dirty="0">
              <a:solidFill>
                <a:schemeClr val="accent1">
                  <a:lumMod val="75000"/>
                </a:schemeClr>
              </a:solidFill>
            </a:endParaRPr>
          </a:p>
        </p:txBody>
      </p:sp>
      <p:grpSp>
        <p:nvGrpSpPr>
          <p:cNvPr id="18" name="그룹 17">
            <a:extLst>
              <a:ext uri="{FF2B5EF4-FFF2-40B4-BE49-F238E27FC236}">
                <a16:creationId xmlns:a16="http://schemas.microsoft.com/office/drawing/2014/main" id="{2087F524-F83E-D344-DE4F-5F81D8166DAC}"/>
              </a:ext>
            </a:extLst>
          </p:cNvPr>
          <p:cNvGrpSpPr/>
          <p:nvPr/>
        </p:nvGrpSpPr>
        <p:grpSpPr>
          <a:xfrm rot="10800000">
            <a:off x="5847354" y="5313958"/>
            <a:ext cx="1544045" cy="1544042"/>
            <a:chOff x="6944817" y="5345555"/>
            <a:chExt cx="621039" cy="621038"/>
          </a:xfrm>
        </p:grpSpPr>
        <p:sp>
          <p:nvSpPr>
            <p:cNvPr id="19" name="Freeform 24">
              <a:extLst>
                <a:ext uri="{FF2B5EF4-FFF2-40B4-BE49-F238E27FC236}">
                  <a16:creationId xmlns:a16="http://schemas.microsoft.com/office/drawing/2014/main" id="{D51078E5-1EDA-4AEB-AF4E-78E9C74D2EF1}"/>
                </a:ext>
              </a:extLst>
            </p:cNvPr>
            <p:cNvSpPr>
              <a:spLocks/>
            </p:cNvSpPr>
            <p:nvPr/>
          </p:nvSpPr>
          <p:spPr bwMode="auto">
            <a:xfrm rot="10800000">
              <a:off x="6944817" y="5345555"/>
              <a:ext cx="621038" cy="621038"/>
            </a:xfrm>
            <a:custGeom>
              <a:avLst/>
              <a:gdLst>
                <a:gd name="T0" fmla="*/ 0 w 1272"/>
                <a:gd name="T1" fmla="*/ 0 h 1272"/>
                <a:gd name="T2" fmla="*/ 0 w 1272"/>
                <a:gd name="T3" fmla="*/ 281 h 1272"/>
                <a:gd name="T4" fmla="*/ 991 w 1272"/>
                <a:gd name="T5" fmla="*/ 1272 h 1272"/>
                <a:gd name="T6" fmla="*/ 1272 w 1272"/>
                <a:gd name="T7" fmla="*/ 1272 h 1272"/>
                <a:gd name="T8" fmla="*/ 0 w 1272"/>
                <a:gd name="T9" fmla="*/ 0 h 1272"/>
              </a:gdLst>
              <a:ahLst/>
              <a:cxnLst>
                <a:cxn ang="0">
                  <a:pos x="T0" y="T1"/>
                </a:cxn>
                <a:cxn ang="0">
                  <a:pos x="T2" y="T3"/>
                </a:cxn>
                <a:cxn ang="0">
                  <a:pos x="T4" y="T5"/>
                </a:cxn>
                <a:cxn ang="0">
                  <a:pos x="T6" y="T7"/>
                </a:cxn>
                <a:cxn ang="0">
                  <a:pos x="T8" y="T9"/>
                </a:cxn>
              </a:cxnLst>
              <a:rect l="0" t="0" r="r" b="b"/>
              <a:pathLst>
                <a:path w="1272" h="1272">
                  <a:moveTo>
                    <a:pt x="0" y="0"/>
                  </a:moveTo>
                  <a:lnTo>
                    <a:pt x="0" y="281"/>
                  </a:lnTo>
                  <a:cubicBezTo>
                    <a:pt x="547" y="281"/>
                    <a:pt x="991" y="725"/>
                    <a:pt x="991" y="1272"/>
                  </a:cubicBezTo>
                  <a:lnTo>
                    <a:pt x="1272" y="1272"/>
                  </a:lnTo>
                  <a:cubicBezTo>
                    <a:pt x="1272" y="570"/>
                    <a:pt x="702" y="0"/>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0" name="Freeform 25">
              <a:extLst>
                <a:ext uri="{FF2B5EF4-FFF2-40B4-BE49-F238E27FC236}">
                  <a16:creationId xmlns:a16="http://schemas.microsoft.com/office/drawing/2014/main" id="{E66AB000-CDBB-866F-0D3B-B0AF7712A0D4}"/>
                </a:ext>
              </a:extLst>
            </p:cNvPr>
            <p:cNvSpPr>
              <a:spLocks/>
            </p:cNvSpPr>
            <p:nvPr/>
          </p:nvSpPr>
          <p:spPr bwMode="auto">
            <a:xfrm rot="10800000">
              <a:off x="7081950" y="5345555"/>
              <a:ext cx="483906" cy="483906"/>
            </a:xfrm>
            <a:custGeom>
              <a:avLst/>
              <a:gdLst>
                <a:gd name="T0" fmla="*/ 0 w 991"/>
                <a:gd name="T1" fmla="*/ 0 h 991"/>
                <a:gd name="T2" fmla="*/ 0 w 991"/>
                <a:gd name="T3" fmla="*/ 329 h 991"/>
                <a:gd name="T4" fmla="*/ 662 w 991"/>
                <a:gd name="T5" fmla="*/ 991 h 991"/>
                <a:gd name="T6" fmla="*/ 991 w 991"/>
                <a:gd name="T7" fmla="*/ 991 h 991"/>
                <a:gd name="T8" fmla="*/ 0 w 991"/>
                <a:gd name="T9" fmla="*/ 0 h 991"/>
              </a:gdLst>
              <a:ahLst/>
              <a:cxnLst>
                <a:cxn ang="0">
                  <a:pos x="T0" y="T1"/>
                </a:cxn>
                <a:cxn ang="0">
                  <a:pos x="T2" y="T3"/>
                </a:cxn>
                <a:cxn ang="0">
                  <a:pos x="T4" y="T5"/>
                </a:cxn>
                <a:cxn ang="0">
                  <a:pos x="T6" y="T7"/>
                </a:cxn>
                <a:cxn ang="0">
                  <a:pos x="T8" y="T9"/>
                </a:cxn>
              </a:cxnLst>
              <a:rect l="0" t="0" r="r" b="b"/>
              <a:pathLst>
                <a:path w="991" h="991">
                  <a:moveTo>
                    <a:pt x="0" y="0"/>
                  </a:moveTo>
                  <a:lnTo>
                    <a:pt x="0" y="329"/>
                  </a:lnTo>
                  <a:cubicBezTo>
                    <a:pt x="365" y="329"/>
                    <a:pt x="662" y="626"/>
                    <a:pt x="662" y="991"/>
                  </a:cubicBezTo>
                  <a:lnTo>
                    <a:pt x="991" y="991"/>
                  </a:lnTo>
                  <a:cubicBezTo>
                    <a:pt x="991" y="444"/>
                    <a:pt x="547" y="0"/>
                    <a:pt x="0"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17" name="그룹 16">
            <a:extLst>
              <a:ext uri="{FF2B5EF4-FFF2-40B4-BE49-F238E27FC236}">
                <a16:creationId xmlns:a16="http://schemas.microsoft.com/office/drawing/2014/main" id="{63DA0735-3C2F-D8DA-D444-ABA42C445B81}"/>
              </a:ext>
            </a:extLst>
          </p:cNvPr>
          <p:cNvGrpSpPr/>
          <p:nvPr/>
        </p:nvGrpSpPr>
        <p:grpSpPr>
          <a:xfrm>
            <a:off x="9076266" y="2"/>
            <a:ext cx="3115733" cy="3128346"/>
            <a:chOff x="9076266" y="2"/>
            <a:chExt cx="3115733" cy="3128346"/>
          </a:xfrm>
        </p:grpSpPr>
        <p:sp>
          <p:nvSpPr>
            <p:cNvPr id="15" name="Freeform 307">
              <a:extLst>
                <a:ext uri="{FF2B5EF4-FFF2-40B4-BE49-F238E27FC236}">
                  <a16:creationId xmlns:a16="http://schemas.microsoft.com/office/drawing/2014/main" id="{4C9B86D3-887C-7491-2C17-E56622011567}"/>
                </a:ext>
              </a:extLst>
            </p:cNvPr>
            <p:cNvSpPr>
              <a:spLocks/>
            </p:cNvSpPr>
            <p:nvPr/>
          </p:nvSpPr>
          <p:spPr bwMode="auto">
            <a:xfrm flipH="1">
              <a:off x="9076266" y="12616"/>
              <a:ext cx="3115731" cy="3115732"/>
            </a:xfrm>
            <a:custGeom>
              <a:avLst/>
              <a:gdLst>
                <a:gd name="T0" fmla="*/ 0 w 2407"/>
                <a:gd name="T1" fmla="*/ 2406 h 2406"/>
                <a:gd name="T2" fmla="*/ 2407 w 2407"/>
                <a:gd name="T3" fmla="*/ 0 h 2406"/>
                <a:gd name="T4" fmla="*/ 0 w 2407"/>
                <a:gd name="T5" fmla="*/ 0 h 2406"/>
                <a:gd name="T6" fmla="*/ 0 w 2407"/>
                <a:gd name="T7" fmla="*/ 2406 h 2406"/>
              </a:gdLst>
              <a:ahLst/>
              <a:cxnLst>
                <a:cxn ang="0">
                  <a:pos x="T0" y="T1"/>
                </a:cxn>
                <a:cxn ang="0">
                  <a:pos x="T2" y="T3"/>
                </a:cxn>
                <a:cxn ang="0">
                  <a:pos x="T4" y="T5"/>
                </a:cxn>
                <a:cxn ang="0">
                  <a:pos x="T6" y="T7"/>
                </a:cxn>
              </a:cxnLst>
              <a:rect l="0" t="0" r="r" b="b"/>
              <a:pathLst>
                <a:path w="2407" h="2406">
                  <a:moveTo>
                    <a:pt x="0" y="2406"/>
                  </a:moveTo>
                  <a:cubicBezTo>
                    <a:pt x="1329" y="2406"/>
                    <a:pt x="2407" y="1329"/>
                    <a:pt x="2407" y="0"/>
                  </a:cubicBezTo>
                  <a:lnTo>
                    <a:pt x="0" y="0"/>
                  </a:lnTo>
                  <a:lnTo>
                    <a:pt x="0" y="24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6" name="Freeform 307">
              <a:extLst>
                <a:ext uri="{FF2B5EF4-FFF2-40B4-BE49-F238E27FC236}">
                  <a16:creationId xmlns:a16="http://schemas.microsoft.com/office/drawing/2014/main" id="{6C847271-F9AE-E97A-1E10-072C692A8677}"/>
                </a:ext>
              </a:extLst>
            </p:cNvPr>
            <p:cNvSpPr>
              <a:spLocks/>
            </p:cNvSpPr>
            <p:nvPr/>
          </p:nvSpPr>
          <p:spPr bwMode="auto">
            <a:xfrm flipH="1">
              <a:off x="10298663" y="2"/>
              <a:ext cx="1893336" cy="1893336"/>
            </a:xfrm>
            <a:custGeom>
              <a:avLst/>
              <a:gdLst>
                <a:gd name="T0" fmla="*/ 0 w 2407"/>
                <a:gd name="T1" fmla="*/ 2406 h 2406"/>
                <a:gd name="T2" fmla="*/ 2407 w 2407"/>
                <a:gd name="T3" fmla="*/ 0 h 2406"/>
                <a:gd name="T4" fmla="*/ 0 w 2407"/>
                <a:gd name="T5" fmla="*/ 0 h 2406"/>
                <a:gd name="T6" fmla="*/ 0 w 2407"/>
                <a:gd name="T7" fmla="*/ 2406 h 2406"/>
              </a:gdLst>
              <a:ahLst/>
              <a:cxnLst>
                <a:cxn ang="0">
                  <a:pos x="T0" y="T1"/>
                </a:cxn>
                <a:cxn ang="0">
                  <a:pos x="T2" y="T3"/>
                </a:cxn>
                <a:cxn ang="0">
                  <a:pos x="T4" y="T5"/>
                </a:cxn>
                <a:cxn ang="0">
                  <a:pos x="T6" y="T7"/>
                </a:cxn>
              </a:cxnLst>
              <a:rect l="0" t="0" r="r" b="b"/>
              <a:pathLst>
                <a:path w="2407" h="2406">
                  <a:moveTo>
                    <a:pt x="0" y="2406"/>
                  </a:moveTo>
                  <a:cubicBezTo>
                    <a:pt x="1329" y="2406"/>
                    <a:pt x="2407" y="1329"/>
                    <a:pt x="2407" y="0"/>
                  </a:cubicBezTo>
                  <a:lnTo>
                    <a:pt x="0" y="0"/>
                  </a:lnTo>
                  <a:lnTo>
                    <a:pt x="0" y="240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25" name="그룹 24">
            <a:extLst>
              <a:ext uri="{FF2B5EF4-FFF2-40B4-BE49-F238E27FC236}">
                <a16:creationId xmlns:a16="http://schemas.microsoft.com/office/drawing/2014/main" id="{DC0F3139-A083-6EE8-AE1F-44B3725F310E}"/>
              </a:ext>
            </a:extLst>
          </p:cNvPr>
          <p:cNvGrpSpPr/>
          <p:nvPr/>
        </p:nvGrpSpPr>
        <p:grpSpPr>
          <a:xfrm rot="5400000">
            <a:off x="11467113" y="493759"/>
            <a:ext cx="678599" cy="227223"/>
            <a:chOff x="3454137" y="1190910"/>
            <a:chExt cx="825632" cy="276456"/>
          </a:xfrm>
          <a:solidFill>
            <a:schemeClr val="bg1"/>
          </a:solidFill>
        </p:grpSpPr>
        <p:sp>
          <p:nvSpPr>
            <p:cNvPr id="26" name="Oval 85">
              <a:extLst>
                <a:ext uri="{FF2B5EF4-FFF2-40B4-BE49-F238E27FC236}">
                  <a16:creationId xmlns:a16="http://schemas.microsoft.com/office/drawing/2014/main" id="{70D4D42E-FE86-81CA-0FDE-013B2A4CB577}"/>
                </a:ext>
              </a:extLst>
            </p:cNvPr>
            <p:cNvSpPr>
              <a:spLocks noChangeArrowheads="1"/>
            </p:cNvSpPr>
            <p:nvPr/>
          </p:nvSpPr>
          <p:spPr bwMode="auto">
            <a:xfrm rot="16200000">
              <a:off x="3456005"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7" name="Oval 86">
              <a:extLst>
                <a:ext uri="{FF2B5EF4-FFF2-40B4-BE49-F238E27FC236}">
                  <a16:creationId xmlns:a16="http://schemas.microsoft.com/office/drawing/2014/main" id="{684AB4EB-1224-8A4B-3D9D-7C41A4CA51BE}"/>
                </a:ext>
              </a:extLst>
            </p:cNvPr>
            <p:cNvSpPr>
              <a:spLocks noChangeArrowheads="1"/>
            </p:cNvSpPr>
            <p:nvPr/>
          </p:nvSpPr>
          <p:spPr bwMode="auto">
            <a:xfrm rot="16200000">
              <a:off x="3454137"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8" name="Oval 90">
              <a:extLst>
                <a:ext uri="{FF2B5EF4-FFF2-40B4-BE49-F238E27FC236}">
                  <a16:creationId xmlns:a16="http://schemas.microsoft.com/office/drawing/2014/main" id="{5120E090-E0F3-72A2-9D43-6773CCDCE034}"/>
                </a:ext>
              </a:extLst>
            </p:cNvPr>
            <p:cNvSpPr>
              <a:spLocks noChangeArrowheads="1"/>
            </p:cNvSpPr>
            <p:nvPr/>
          </p:nvSpPr>
          <p:spPr bwMode="auto">
            <a:xfrm rot="16200000">
              <a:off x="3639062"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9" name="Oval 91">
              <a:extLst>
                <a:ext uri="{FF2B5EF4-FFF2-40B4-BE49-F238E27FC236}">
                  <a16:creationId xmlns:a16="http://schemas.microsoft.com/office/drawing/2014/main" id="{7671C70B-6F6E-FF85-C2F5-2A53D970F1E7}"/>
                </a:ext>
              </a:extLst>
            </p:cNvPr>
            <p:cNvSpPr>
              <a:spLocks noChangeArrowheads="1"/>
            </p:cNvSpPr>
            <p:nvPr/>
          </p:nvSpPr>
          <p:spPr bwMode="auto">
            <a:xfrm rot="16200000">
              <a:off x="3637193"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0" name="Oval 95">
              <a:extLst>
                <a:ext uri="{FF2B5EF4-FFF2-40B4-BE49-F238E27FC236}">
                  <a16:creationId xmlns:a16="http://schemas.microsoft.com/office/drawing/2014/main" id="{809FF726-63AB-950A-EF08-CDB50115DE3E}"/>
                </a:ext>
              </a:extLst>
            </p:cNvPr>
            <p:cNvSpPr>
              <a:spLocks noChangeArrowheads="1"/>
            </p:cNvSpPr>
            <p:nvPr/>
          </p:nvSpPr>
          <p:spPr bwMode="auto">
            <a:xfrm rot="16200000">
              <a:off x="3822123"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1" name="Oval 96">
              <a:extLst>
                <a:ext uri="{FF2B5EF4-FFF2-40B4-BE49-F238E27FC236}">
                  <a16:creationId xmlns:a16="http://schemas.microsoft.com/office/drawing/2014/main" id="{43625E26-5429-4EE4-78F0-D566869CD8B2}"/>
                </a:ext>
              </a:extLst>
            </p:cNvPr>
            <p:cNvSpPr>
              <a:spLocks noChangeArrowheads="1"/>
            </p:cNvSpPr>
            <p:nvPr/>
          </p:nvSpPr>
          <p:spPr bwMode="auto">
            <a:xfrm rot="16200000">
              <a:off x="3820254"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2" name="Oval 100">
              <a:extLst>
                <a:ext uri="{FF2B5EF4-FFF2-40B4-BE49-F238E27FC236}">
                  <a16:creationId xmlns:a16="http://schemas.microsoft.com/office/drawing/2014/main" id="{D848B380-8217-E8BE-69E1-C7D8234E6A2C}"/>
                </a:ext>
              </a:extLst>
            </p:cNvPr>
            <p:cNvSpPr>
              <a:spLocks noChangeArrowheads="1"/>
            </p:cNvSpPr>
            <p:nvPr/>
          </p:nvSpPr>
          <p:spPr bwMode="auto">
            <a:xfrm rot="16200000">
              <a:off x="4005179"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3" name="Oval 101">
              <a:extLst>
                <a:ext uri="{FF2B5EF4-FFF2-40B4-BE49-F238E27FC236}">
                  <a16:creationId xmlns:a16="http://schemas.microsoft.com/office/drawing/2014/main" id="{7BB2698E-90C6-84F4-3DDF-EAF56CFEB16E}"/>
                </a:ext>
              </a:extLst>
            </p:cNvPr>
            <p:cNvSpPr>
              <a:spLocks noChangeArrowheads="1"/>
            </p:cNvSpPr>
            <p:nvPr/>
          </p:nvSpPr>
          <p:spPr bwMode="auto">
            <a:xfrm rot="16200000">
              <a:off x="4003311"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4" name="Oval 105">
              <a:extLst>
                <a:ext uri="{FF2B5EF4-FFF2-40B4-BE49-F238E27FC236}">
                  <a16:creationId xmlns:a16="http://schemas.microsoft.com/office/drawing/2014/main" id="{4DBDDDE6-FD6D-78E5-D253-A7AEAA5E8F7E}"/>
                </a:ext>
              </a:extLst>
            </p:cNvPr>
            <p:cNvSpPr>
              <a:spLocks noChangeArrowheads="1"/>
            </p:cNvSpPr>
            <p:nvPr/>
          </p:nvSpPr>
          <p:spPr bwMode="auto">
            <a:xfrm rot="16200000">
              <a:off x="4186369" y="1373966"/>
              <a:ext cx="93399" cy="93399"/>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5" name="Oval 106">
              <a:extLst>
                <a:ext uri="{FF2B5EF4-FFF2-40B4-BE49-F238E27FC236}">
                  <a16:creationId xmlns:a16="http://schemas.microsoft.com/office/drawing/2014/main" id="{691CC30C-F438-B3C4-FFA0-E62897A069F8}"/>
                </a:ext>
              </a:extLst>
            </p:cNvPr>
            <p:cNvSpPr>
              <a:spLocks noChangeArrowheads="1"/>
            </p:cNvSpPr>
            <p:nvPr/>
          </p:nvSpPr>
          <p:spPr bwMode="auto">
            <a:xfrm rot="16200000">
              <a:off x="4184504" y="1192778"/>
              <a:ext cx="97132" cy="93399"/>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Box 1"/>
          <p:cNvSpPr txBox="1"/>
          <p:nvPr/>
        </p:nvSpPr>
        <p:spPr>
          <a:xfrm>
            <a:off x="824808" y="2955794"/>
            <a:ext cx="4180114" cy="1304203"/>
          </a:xfrm>
          <a:prstGeom prst="rect">
            <a:avLst/>
          </a:prstGeom>
          <a:noFill/>
        </p:spPr>
        <p:txBody>
          <a:bodyPr wrap="square" rtlCol="0">
            <a:spAutoFit/>
          </a:bodyPr>
          <a:lstStyle/>
          <a:p>
            <a:pPr algn="ctr" rtl="1">
              <a:lnSpc>
                <a:spcPct val="150000"/>
              </a:lnSpc>
            </a:pPr>
            <a:r>
              <a:rPr lang="fa-IR" dirty="0" smtClean="0">
                <a:latin typeface="Shabnam" panose="020B0604020202020204" charset="-78"/>
                <a:cs typeface="Shabnam" panose="020B0604020202020204" charset="-78"/>
              </a:rPr>
              <a:t>بازیابی رمز عبور توی پنجره خیلی اسونه ولی در عین سادگی با امنیت زیادی این کار انجام میشه که رمز عبور شما لو نره</a:t>
            </a:r>
          </a:p>
        </p:txBody>
      </p:sp>
      <p:sp>
        <p:nvSpPr>
          <p:cNvPr id="11" name="TextBox 10"/>
          <p:cNvSpPr txBox="1"/>
          <p:nvPr/>
        </p:nvSpPr>
        <p:spPr>
          <a:xfrm>
            <a:off x="6640458" y="4820905"/>
            <a:ext cx="4758438" cy="369332"/>
          </a:xfrm>
          <a:prstGeom prst="rect">
            <a:avLst/>
          </a:prstGeom>
          <a:noFill/>
        </p:spPr>
        <p:txBody>
          <a:bodyPr wrap="square" rtlCol="0">
            <a:spAutoFit/>
          </a:bodyPr>
          <a:lstStyle/>
          <a:p>
            <a:pPr algn="ctr"/>
            <a:r>
              <a:rPr lang="fa-IR" dirty="0" smtClean="0">
                <a:solidFill>
                  <a:schemeClr val="bg1"/>
                </a:solidFill>
                <a:latin typeface="Shabnam" panose="020B0604020202020204" charset="-78"/>
                <a:cs typeface="Shabnam" panose="020B0604020202020204" charset="-78"/>
              </a:rPr>
              <a:t>فرم بازیابی رمز عبور در حالت مبایل</a:t>
            </a:r>
            <a:endParaRPr lang="en-US" dirty="0">
              <a:solidFill>
                <a:schemeClr val="bg1"/>
              </a:solidFill>
              <a:latin typeface="Shabnam" panose="020B0604020202020204" charset="-78"/>
              <a:cs typeface="Shabnam" panose="020B0604020202020204"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377" y="1327669"/>
            <a:ext cx="4667250"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8116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8244A07E-99BD-2D99-38CE-5BC5E6BA5065}"/>
              </a:ext>
            </a:extLst>
          </p:cNvPr>
          <p:cNvSpPr/>
          <p:nvPr/>
        </p:nvSpPr>
        <p:spPr>
          <a:xfrm>
            <a:off x="5847355" y="0"/>
            <a:ext cx="634464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Text Placeholder 5">
            <a:extLst>
              <a:ext uri="{FF2B5EF4-FFF2-40B4-BE49-F238E27FC236}">
                <a16:creationId xmlns:a16="http://schemas.microsoft.com/office/drawing/2014/main" id="{B5C806A5-69E9-A489-359D-744BA7FD6368}"/>
              </a:ext>
            </a:extLst>
          </p:cNvPr>
          <p:cNvSpPr>
            <a:spLocks noGrp="1"/>
          </p:cNvSpPr>
          <p:nvPr>
            <p:ph type="body" sz="quarter" idx="13"/>
          </p:nvPr>
        </p:nvSpPr>
        <p:spPr>
          <a:xfrm>
            <a:off x="239487" y="1530078"/>
            <a:ext cx="5431611" cy="547876"/>
          </a:xfrm>
        </p:spPr>
        <p:txBody>
          <a:bodyPr/>
          <a:lstStyle/>
          <a:p>
            <a:r>
              <a:rPr lang="fa-IR" dirty="0" smtClean="0">
                <a:solidFill>
                  <a:schemeClr val="accent1">
                    <a:lumMod val="75000"/>
                  </a:schemeClr>
                </a:solidFill>
              </a:rPr>
              <a:t>پنلی جامع در اختیار شما</a:t>
            </a:r>
            <a:endParaRPr lang="fa-IR" dirty="0">
              <a:solidFill>
                <a:schemeClr val="accent1">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826" y="347905"/>
            <a:ext cx="5141545" cy="2444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7" name="그룹 16">
            <a:extLst>
              <a:ext uri="{FF2B5EF4-FFF2-40B4-BE49-F238E27FC236}">
                <a16:creationId xmlns:a16="http://schemas.microsoft.com/office/drawing/2014/main" id="{63DA0735-3C2F-D8DA-D444-ABA42C445B81}"/>
              </a:ext>
            </a:extLst>
          </p:cNvPr>
          <p:cNvGrpSpPr/>
          <p:nvPr/>
        </p:nvGrpSpPr>
        <p:grpSpPr>
          <a:xfrm>
            <a:off x="9076266" y="2"/>
            <a:ext cx="3115733" cy="3128346"/>
            <a:chOff x="9076266" y="2"/>
            <a:chExt cx="3115733" cy="3128346"/>
          </a:xfrm>
        </p:grpSpPr>
        <p:sp>
          <p:nvSpPr>
            <p:cNvPr id="15" name="Freeform 307">
              <a:extLst>
                <a:ext uri="{FF2B5EF4-FFF2-40B4-BE49-F238E27FC236}">
                  <a16:creationId xmlns:a16="http://schemas.microsoft.com/office/drawing/2014/main" id="{4C9B86D3-887C-7491-2C17-E56622011567}"/>
                </a:ext>
              </a:extLst>
            </p:cNvPr>
            <p:cNvSpPr>
              <a:spLocks/>
            </p:cNvSpPr>
            <p:nvPr/>
          </p:nvSpPr>
          <p:spPr bwMode="auto">
            <a:xfrm flipH="1">
              <a:off x="9076266" y="12616"/>
              <a:ext cx="3115731" cy="3115732"/>
            </a:xfrm>
            <a:custGeom>
              <a:avLst/>
              <a:gdLst>
                <a:gd name="T0" fmla="*/ 0 w 2407"/>
                <a:gd name="T1" fmla="*/ 2406 h 2406"/>
                <a:gd name="T2" fmla="*/ 2407 w 2407"/>
                <a:gd name="T3" fmla="*/ 0 h 2406"/>
                <a:gd name="T4" fmla="*/ 0 w 2407"/>
                <a:gd name="T5" fmla="*/ 0 h 2406"/>
                <a:gd name="T6" fmla="*/ 0 w 2407"/>
                <a:gd name="T7" fmla="*/ 2406 h 2406"/>
              </a:gdLst>
              <a:ahLst/>
              <a:cxnLst>
                <a:cxn ang="0">
                  <a:pos x="T0" y="T1"/>
                </a:cxn>
                <a:cxn ang="0">
                  <a:pos x="T2" y="T3"/>
                </a:cxn>
                <a:cxn ang="0">
                  <a:pos x="T4" y="T5"/>
                </a:cxn>
                <a:cxn ang="0">
                  <a:pos x="T6" y="T7"/>
                </a:cxn>
              </a:cxnLst>
              <a:rect l="0" t="0" r="r" b="b"/>
              <a:pathLst>
                <a:path w="2407" h="2406">
                  <a:moveTo>
                    <a:pt x="0" y="2406"/>
                  </a:moveTo>
                  <a:cubicBezTo>
                    <a:pt x="1329" y="2406"/>
                    <a:pt x="2407" y="1329"/>
                    <a:pt x="2407" y="0"/>
                  </a:cubicBezTo>
                  <a:lnTo>
                    <a:pt x="0" y="0"/>
                  </a:lnTo>
                  <a:lnTo>
                    <a:pt x="0" y="24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6" name="Freeform 307">
              <a:extLst>
                <a:ext uri="{FF2B5EF4-FFF2-40B4-BE49-F238E27FC236}">
                  <a16:creationId xmlns:a16="http://schemas.microsoft.com/office/drawing/2014/main" id="{6C847271-F9AE-E97A-1E10-072C692A8677}"/>
                </a:ext>
              </a:extLst>
            </p:cNvPr>
            <p:cNvSpPr>
              <a:spLocks/>
            </p:cNvSpPr>
            <p:nvPr/>
          </p:nvSpPr>
          <p:spPr bwMode="auto">
            <a:xfrm flipH="1">
              <a:off x="10298663" y="2"/>
              <a:ext cx="1893336" cy="1893336"/>
            </a:xfrm>
            <a:custGeom>
              <a:avLst/>
              <a:gdLst>
                <a:gd name="T0" fmla="*/ 0 w 2407"/>
                <a:gd name="T1" fmla="*/ 2406 h 2406"/>
                <a:gd name="T2" fmla="*/ 2407 w 2407"/>
                <a:gd name="T3" fmla="*/ 0 h 2406"/>
                <a:gd name="T4" fmla="*/ 0 w 2407"/>
                <a:gd name="T5" fmla="*/ 0 h 2406"/>
                <a:gd name="T6" fmla="*/ 0 w 2407"/>
                <a:gd name="T7" fmla="*/ 2406 h 2406"/>
              </a:gdLst>
              <a:ahLst/>
              <a:cxnLst>
                <a:cxn ang="0">
                  <a:pos x="T0" y="T1"/>
                </a:cxn>
                <a:cxn ang="0">
                  <a:pos x="T2" y="T3"/>
                </a:cxn>
                <a:cxn ang="0">
                  <a:pos x="T4" y="T5"/>
                </a:cxn>
                <a:cxn ang="0">
                  <a:pos x="T6" y="T7"/>
                </a:cxn>
              </a:cxnLst>
              <a:rect l="0" t="0" r="r" b="b"/>
              <a:pathLst>
                <a:path w="2407" h="2406">
                  <a:moveTo>
                    <a:pt x="0" y="2406"/>
                  </a:moveTo>
                  <a:cubicBezTo>
                    <a:pt x="1329" y="2406"/>
                    <a:pt x="2407" y="1329"/>
                    <a:pt x="2407" y="0"/>
                  </a:cubicBezTo>
                  <a:lnTo>
                    <a:pt x="0" y="0"/>
                  </a:lnTo>
                  <a:lnTo>
                    <a:pt x="0" y="240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25" name="그룹 24">
            <a:extLst>
              <a:ext uri="{FF2B5EF4-FFF2-40B4-BE49-F238E27FC236}">
                <a16:creationId xmlns:a16="http://schemas.microsoft.com/office/drawing/2014/main" id="{DC0F3139-A083-6EE8-AE1F-44B3725F310E}"/>
              </a:ext>
            </a:extLst>
          </p:cNvPr>
          <p:cNvGrpSpPr/>
          <p:nvPr/>
        </p:nvGrpSpPr>
        <p:grpSpPr>
          <a:xfrm rot="5400000">
            <a:off x="11467113" y="493759"/>
            <a:ext cx="678599" cy="227223"/>
            <a:chOff x="3454137" y="1190910"/>
            <a:chExt cx="825632" cy="276456"/>
          </a:xfrm>
          <a:solidFill>
            <a:schemeClr val="bg1"/>
          </a:solidFill>
        </p:grpSpPr>
        <p:sp>
          <p:nvSpPr>
            <p:cNvPr id="26" name="Oval 85">
              <a:extLst>
                <a:ext uri="{FF2B5EF4-FFF2-40B4-BE49-F238E27FC236}">
                  <a16:creationId xmlns:a16="http://schemas.microsoft.com/office/drawing/2014/main" id="{70D4D42E-FE86-81CA-0FDE-013B2A4CB577}"/>
                </a:ext>
              </a:extLst>
            </p:cNvPr>
            <p:cNvSpPr>
              <a:spLocks noChangeArrowheads="1"/>
            </p:cNvSpPr>
            <p:nvPr/>
          </p:nvSpPr>
          <p:spPr bwMode="auto">
            <a:xfrm rot="16200000">
              <a:off x="3456005"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7" name="Oval 86">
              <a:extLst>
                <a:ext uri="{FF2B5EF4-FFF2-40B4-BE49-F238E27FC236}">
                  <a16:creationId xmlns:a16="http://schemas.microsoft.com/office/drawing/2014/main" id="{684AB4EB-1224-8A4B-3D9D-7C41A4CA51BE}"/>
                </a:ext>
              </a:extLst>
            </p:cNvPr>
            <p:cNvSpPr>
              <a:spLocks noChangeArrowheads="1"/>
            </p:cNvSpPr>
            <p:nvPr/>
          </p:nvSpPr>
          <p:spPr bwMode="auto">
            <a:xfrm rot="16200000">
              <a:off x="3454137"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8" name="Oval 90">
              <a:extLst>
                <a:ext uri="{FF2B5EF4-FFF2-40B4-BE49-F238E27FC236}">
                  <a16:creationId xmlns:a16="http://schemas.microsoft.com/office/drawing/2014/main" id="{5120E090-E0F3-72A2-9D43-6773CCDCE034}"/>
                </a:ext>
              </a:extLst>
            </p:cNvPr>
            <p:cNvSpPr>
              <a:spLocks noChangeArrowheads="1"/>
            </p:cNvSpPr>
            <p:nvPr/>
          </p:nvSpPr>
          <p:spPr bwMode="auto">
            <a:xfrm rot="16200000">
              <a:off x="3639062"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9" name="Oval 91">
              <a:extLst>
                <a:ext uri="{FF2B5EF4-FFF2-40B4-BE49-F238E27FC236}">
                  <a16:creationId xmlns:a16="http://schemas.microsoft.com/office/drawing/2014/main" id="{7671C70B-6F6E-FF85-C2F5-2A53D970F1E7}"/>
                </a:ext>
              </a:extLst>
            </p:cNvPr>
            <p:cNvSpPr>
              <a:spLocks noChangeArrowheads="1"/>
            </p:cNvSpPr>
            <p:nvPr/>
          </p:nvSpPr>
          <p:spPr bwMode="auto">
            <a:xfrm rot="16200000">
              <a:off x="3637193"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0" name="Oval 95">
              <a:extLst>
                <a:ext uri="{FF2B5EF4-FFF2-40B4-BE49-F238E27FC236}">
                  <a16:creationId xmlns:a16="http://schemas.microsoft.com/office/drawing/2014/main" id="{809FF726-63AB-950A-EF08-CDB50115DE3E}"/>
                </a:ext>
              </a:extLst>
            </p:cNvPr>
            <p:cNvSpPr>
              <a:spLocks noChangeArrowheads="1"/>
            </p:cNvSpPr>
            <p:nvPr/>
          </p:nvSpPr>
          <p:spPr bwMode="auto">
            <a:xfrm rot="16200000">
              <a:off x="3822123"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1" name="Oval 96">
              <a:extLst>
                <a:ext uri="{FF2B5EF4-FFF2-40B4-BE49-F238E27FC236}">
                  <a16:creationId xmlns:a16="http://schemas.microsoft.com/office/drawing/2014/main" id="{43625E26-5429-4EE4-78F0-D566869CD8B2}"/>
                </a:ext>
              </a:extLst>
            </p:cNvPr>
            <p:cNvSpPr>
              <a:spLocks noChangeArrowheads="1"/>
            </p:cNvSpPr>
            <p:nvPr/>
          </p:nvSpPr>
          <p:spPr bwMode="auto">
            <a:xfrm rot="16200000">
              <a:off x="3820254"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2" name="Oval 100">
              <a:extLst>
                <a:ext uri="{FF2B5EF4-FFF2-40B4-BE49-F238E27FC236}">
                  <a16:creationId xmlns:a16="http://schemas.microsoft.com/office/drawing/2014/main" id="{D848B380-8217-E8BE-69E1-C7D8234E6A2C}"/>
                </a:ext>
              </a:extLst>
            </p:cNvPr>
            <p:cNvSpPr>
              <a:spLocks noChangeArrowheads="1"/>
            </p:cNvSpPr>
            <p:nvPr/>
          </p:nvSpPr>
          <p:spPr bwMode="auto">
            <a:xfrm rot="16200000">
              <a:off x="4005179" y="1372101"/>
              <a:ext cx="93399"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3" name="Oval 101">
              <a:extLst>
                <a:ext uri="{FF2B5EF4-FFF2-40B4-BE49-F238E27FC236}">
                  <a16:creationId xmlns:a16="http://schemas.microsoft.com/office/drawing/2014/main" id="{7BB2698E-90C6-84F4-3DDF-EAF56CFEB16E}"/>
                </a:ext>
              </a:extLst>
            </p:cNvPr>
            <p:cNvSpPr>
              <a:spLocks noChangeArrowheads="1"/>
            </p:cNvSpPr>
            <p:nvPr/>
          </p:nvSpPr>
          <p:spPr bwMode="auto">
            <a:xfrm rot="16200000">
              <a:off x="4003311" y="1190910"/>
              <a:ext cx="97132" cy="97132"/>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4" name="Oval 105">
              <a:extLst>
                <a:ext uri="{FF2B5EF4-FFF2-40B4-BE49-F238E27FC236}">
                  <a16:creationId xmlns:a16="http://schemas.microsoft.com/office/drawing/2014/main" id="{4DBDDDE6-FD6D-78E5-D253-A7AEAA5E8F7E}"/>
                </a:ext>
              </a:extLst>
            </p:cNvPr>
            <p:cNvSpPr>
              <a:spLocks noChangeArrowheads="1"/>
            </p:cNvSpPr>
            <p:nvPr/>
          </p:nvSpPr>
          <p:spPr bwMode="auto">
            <a:xfrm rot="16200000">
              <a:off x="4186369" y="1373966"/>
              <a:ext cx="93399" cy="93399"/>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5" name="Oval 106">
              <a:extLst>
                <a:ext uri="{FF2B5EF4-FFF2-40B4-BE49-F238E27FC236}">
                  <a16:creationId xmlns:a16="http://schemas.microsoft.com/office/drawing/2014/main" id="{691CC30C-F438-B3C4-FFA0-E62897A069F8}"/>
                </a:ext>
              </a:extLst>
            </p:cNvPr>
            <p:cNvSpPr>
              <a:spLocks noChangeArrowheads="1"/>
            </p:cNvSpPr>
            <p:nvPr/>
          </p:nvSpPr>
          <p:spPr bwMode="auto">
            <a:xfrm rot="16200000">
              <a:off x="4184504" y="1192778"/>
              <a:ext cx="97132" cy="93399"/>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353" y="4564502"/>
            <a:ext cx="4800601" cy="2306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8" name="그룹 17">
            <a:extLst>
              <a:ext uri="{FF2B5EF4-FFF2-40B4-BE49-F238E27FC236}">
                <a16:creationId xmlns:a16="http://schemas.microsoft.com/office/drawing/2014/main" id="{2087F524-F83E-D344-DE4F-5F81D8166DAC}"/>
              </a:ext>
            </a:extLst>
          </p:cNvPr>
          <p:cNvGrpSpPr/>
          <p:nvPr/>
        </p:nvGrpSpPr>
        <p:grpSpPr>
          <a:xfrm rot="10800000">
            <a:off x="5847354" y="5313958"/>
            <a:ext cx="1544045" cy="1544042"/>
            <a:chOff x="6944817" y="5345555"/>
            <a:chExt cx="621039" cy="621038"/>
          </a:xfrm>
        </p:grpSpPr>
        <p:sp>
          <p:nvSpPr>
            <p:cNvPr id="19" name="Freeform 24">
              <a:extLst>
                <a:ext uri="{FF2B5EF4-FFF2-40B4-BE49-F238E27FC236}">
                  <a16:creationId xmlns:a16="http://schemas.microsoft.com/office/drawing/2014/main" id="{D51078E5-1EDA-4AEB-AF4E-78E9C74D2EF1}"/>
                </a:ext>
              </a:extLst>
            </p:cNvPr>
            <p:cNvSpPr>
              <a:spLocks/>
            </p:cNvSpPr>
            <p:nvPr/>
          </p:nvSpPr>
          <p:spPr bwMode="auto">
            <a:xfrm rot="10800000">
              <a:off x="6944817" y="5345555"/>
              <a:ext cx="621038" cy="621038"/>
            </a:xfrm>
            <a:custGeom>
              <a:avLst/>
              <a:gdLst>
                <a:gd name="T0" fmla="*/ 0 w 1272"/>
                <a:gd name="T1" fmla="*/ 0 h 1272"/>
                <a:gd name="T2" fmla="*/ 0 w 1272"/>
                <a:gd name="T3" fmla="*/ 281 h 1272"/>
                <a:gd name="T4" fmla="*/ 991 w 1272"/>
                <a:gd name="T5" fmla="*/ 1272 h 1272"/>
                <a:gd name="T6" fmla="*/ 1272 w 1272"/>
                <a:gd name="T7" fmla="*/ 1272 h 1272"/>
                <a:gd name="T8" fmla="*/ 0 w 1272"/>
                <a:gd name="T9" fmla="*/ 0 h 1272"/>
              </a:gdLst>
              <a:ahLst/>
              <a:cxnLst>
                <a:cxn ang="0">
                  <a:pos x="T0" y="T1"/>
                </a:cxn>
                <a:cxn ang="0">
                  <a:pos x="T2" y="T3"/>
                </a:cxn>
                <a:cxn ang="0">
                  <a:pos x="T4" y="T5"/>
                </a:cxn>
                <a:cxn ang="0">
                  <a:pos x="T6" y="T7"/>
                </a:cxn>
                <a:cxn ang="0">
                  <a:pos x="T8" y="T9"/>
                </a:cxn>
              </a:cxnLst>
              <a:rect l="0" t="0" r="r" b="b"/>
              <a:pathLst>
                <a:path w="1272" h="1272">
                  <a:moveTo>
                    <a:pt x="0" y="0"/>
                  </a:moveTo>
                  <a:lnTo>
                    <a:pt x="0" y="281"/>
                  </a:lnTo>
                  <a:cubicBezTo>
                    <a:pt x="547" y="281"/>
                    <a:pt x="991" y="725"/>
                    <a:pt x="991" y="1272"/>
                  </a:cubicBezTo>
                  <a:lnTo>
                    <a:pt x="1272" y="1272"/>
                  </a:lnTo>
                  <a:cubicBezTo>
                    <a:pt x="1272" y="570"/>
                    <a:pt x="702" y="0"/>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0" name="Freeform 25">
              <a:extLst>
                <a:ext uri="{FF2B5EF4-FFF2-40B4-BE49-F238E27FC236}">
                  <a16:creationId xmlns:a16="http://schemas.microsoft.com/office/drawing/2014/main" id="{E66AB000-CDBB-866F-0D3B-B0AF7712A0D4}"/>
                </a:ext>
              </a:extLst>
            </p:cNvPr>
            <p:cNvSpPr>
              <a:spLocks/>
            </p:cNvSpPr>
            <p:nvPr/>
          </p:nvSpPr>
          <p:spPr bwMode="auto">
            <a:xfrm rot="10800000">
              <a:off x="7081950" y="5345555"/>
              <a:ext cx="483906" cy="483906"/>
            </a:xfrm>
            <a:custGeom>
              <a:avLst/>
              <a:gdLst>
                <a:gd name="T0" fmla="*/ 0 w 991"/>
                <a:gd name="T1" fmla="*/ 0 h 991"/>
                <a:gd name="T2" fmla="*/ 0 w 991"/>
                <a:gd name="T3" fmla="*/ 329 h 991"/>
                <a:gd name="T4" fmla="*/ 662 w 991"/>
                <a:gd name="T5" fmla="*/ 991 h 991"/>
                <a:gd name="T6" fmla="*/ 991 w 991"/>
                <a:gd name="T7" fmla="*/ 991 h 991"/>
                <a:gd name="T8" fmla="*/ 0 w 991"/>
                <a:gd name="T9" fmla="*/ 0 h 991"/>
              </a:gdLst>
              <a:ahLst/>
              <a:cxnLst>
                <a:cxn ang="0">
                  <a:pos x="T0" y="T1"/>
                </a:cxn>
                <a:cxn ang="0">
                  <a:pos x="T2" y="T3"/>
                </a:cxn>
                <a:cxn ang="0">
                  <a:pos x="T4" y="T5"/>
                </a:cxn>
                <a:cxn ang="0">
                  <a:pos x="T6" y="T7"/>
                </a:cxn>
                <a:cxn ang="0">
                  <a:pos x="T8" y="T9"/>
                </a:cxn>
              </a:cxnLst>
              <a:rect l="0" t="0" r="r" b="b"/>
              <a:pathLst>
                <a:path w="991" h="991">
                  <a:moveTo>
                    <a:pt x="0" y="0"/>
                  </a:moveTo>
                  <a:lnTo>
                    <a:pt x="0" y="329"/>
                  </a:lnTo>
                  <a:cubicBezTo>
                    <a:pt x="365" y="329"/>
                    <a:pt x="662" y="626"/>
                    <a:pt x="662" y="991"/>
                  </a:cubicBezTo>
                  <a:lnTo>
                    <a:pt x="991" y="991"/>
                  </a:lnTo>
                  <a:cubicBezTo>
                    <a:pt x="991" y="444"/>
                    <a:pt x="547" y="0"/>
                    <a:pt x="0"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1" name="TextBox 10"/>
          <p:cNvSpPr txBox="1"/>
          <p:nvPr/>
        </p:nvSpPr>
        <p:spPr>
          <a:xfrm>
            <a:off x="239487" y="2449286"/>
            <a:ext cx="5284221" cy="2585323"/>
          </a:xfrm>
          <a:prstGeom prst="rect">
            <a:avLst/>
          </a:prstGeom>
          <a:noFill/>
        </p:spPr>
        <p:txBody>
          <a:bodyPr wrap="square" rtlCol="0">
            <a:spAutoFit/>
          </a:bodyPr>
          <a:lstStyle/>
          <a:p>
            <a:pPr algn="r" rtl="1"/>
            <a:r>
              <a:rPr lang="fa-IR" dirty="0" smtClean="0">
                <a:latin typeface="Shabnam" panose="020B0604020202020204" charset="-78"/>
                <a:cs typeface="Shabnam" panose="020B0604020202020204" charset="-78"/>
              </a:rPr>
              <a:t>سایت پنجره برای کاربران خود پنلی جامع اماده کرده است که کاربران بتوانند به سادگی از آن استفاده کنند</a:t>
            </a:r>
          </a:p>
          <a:p>
            <a:pPr algn="r" rtl="1"/>
            <a:endParaRPr lang="fa-IR" dirty="0">
              <a:latin typeface="Shabnam" panose="020B0604020202020204" charset="-78"/>
              <a:cs typeface="Shabnam" panose="020B0604020202020204" charset="-78"/>
            </a:endParaRPr>
          </a:p>
          <a:p>
            <a:pPr algn="r" rtl="1"/>
            <a:r>
              <a:rPr lang="fa-IR" dirty="0" smtClean="0">
                <a:latin typeface="Shabnam" panose="020B0604020202020204" charset="-78"/>
                <a:cs typeface="Shabnam" panose="020B0604020202020204" charset="-78"/>
              </a:rPr>
              <a:t>برخی از قابلیت های این پنل : </a:t>
            </a:r>
          </a:p>
          <a:p>
            <a:pPr algn="r" rtl="1"/>
            <a:endParaRPr lang="fa-IR" dirty="0">
              <a:latin typeface="Shabnam" panose="020B0604020202020204" charset="-78"/>
              <a:cs typeface="Shabnam" panose="020B0604020202020204" charset="-78"/>
            </a:endParaRPr>
          </a:p>
          <a:p>
            <a:pPr marL="342900" indent="-342900" algn="r" rtl="1">
              <a:buFont typeface="+mj-lt"/>
              <a:buAutoNum type="arabicPeriod"/>
            </a:pPr>
            <a:r>
              <a:rPr lang="fa-IR" dirty="0" smtClean="0">
                <a:latin typeface="Shabnam" panose="020B0604020202020204" charset="-78"/>
                <a:cs typeface="Shabnam" panose="020B0604020202020204" charset="-78"/>
              </a:rPr>
              <a:t>ارتباط با مشاوران املاک</a:t>
            </a:r>
          </a:p>
          <a:p>
            <a:pPr marL="342900" indent="-342900" algn="r" rtl="1">
              <a:buFont typeface="+mj-lt"/>
              <a:buAutoNum type="arabicPeriod"/>
            </a:pPr>
            <a:r>
              <a:rPr lang="fa-IR" dirty="0" smtClean="0">
                <a:latin typeface="Shabnam" panose="020B0604020202020204" charset="-78"/>
                <a:cs typeface="Shabnam" panose="020B0604020202020204" charset="-78"/>
              </a:rPr>
              <a:t>درخواست کارشناس </a:t>
            </a:r>
          </a:p>
          <a:p>
            <a:pPr marL="342900" indent="-342900" algn="r" rtl="1">
              <a:buFont typeface="+mj-lt"/>
              <a:buAutoNum type="arabicPeriod"/>
            </a:pPr>
            <a:r>
              <a:rPr lang="fa-IR" dirty="0" smtClean="0">
                <a:latin typeface="Shabnam" panose="020B0604020202020204" charset="-78"/>
                <a:cs typeface="Shabnam" panose="020B0604020202020204" charset="-78"/>
              </a:rPr>
              <a:t>انتشار </a:t>
            </a:r>
            <a:r>
              <a:rPr lang="fa-IR" dirty="0">
                <a:latin typeface="Shabnam" panose="020B0604020202020204" charset="-78"/>
                <a:cs typeface="Shabnam" panose="020B0604020202020204" charset="-78"/>
              </a:rPr>
              <a:t>آگهی </a:t>
            </a:r>
            <a:endParaRPr lang="fa-IR" dirty="0" smtClean="0">
              <a:latin typeface="Shabnam" panose="020B0604020202020204" charset="-78"/>
              <a:cs typeface="Shabnam" panose="020B0604020202020204" charset="-78"/>
            </a:endParaRPr>
          </a:p>
          <a:p>
            <a:pPr marL="342900" indent="-342900" algn="r" rtl="1">
              <a:buFont typeface="+mj-lt"/>
              <a:buAutoNum type="arabicPeriod"/>
            </a:pPr>
            <a:r>
              <a:rPr lang="fa-IR" dirty="0" smtClean="0">
                <a:latin typeface="Shabnam" panose="020B0604020202020204" charset="-78"/>
                <a:cs typeface="Shabnam" panose="020B0604020202020204" charset="-78"/>
              </a:rPr>
              <a:t>نشان کردن </a:t>
            </a:r>
            <a:r>
              <a:rPr lang="fa-IR" dirty="0">
                <a:latin typeface="Shabnam" panose="020B0604020202020204" charset="-78"/>
                <a:cs typeface="Shabnam" panose="020B0604020202020204" charset="-78"/>
              </a:rPr>
              <a:t>آگهی</a:t>
            </a:r>
            <a:endParaRPr lang="en-US" dirty="0">
              <a:latin typeface="Shabnam" panose="020B0604020202020204" charset="-78"/>
              <a:cs typeface="Shabnam" panose="020B0604020202020204" charset="-78"/>
            </a:endParaRPr>
          </a:p>
        </p:txBody>
      </p:sp>
      <p:sp>
        <p:nvSpPr>
          <p:cNvPr id="12" name="TextBox 11"/>
          <p:cNvSpPr txBox="1"/>
          <p:nvPr/>
        </p:nvSpPr>
        <p:spPr>
          <a:xfrm>
            <a:off x="6975458" y="3423720"/>
            <a:ext cx="3940628" cy="369332"/>
          </a:xfrm>
          <a:prstGeom prst="rect">
            <a:avLst/>
          </a:prstGeom>
          <a:noFill/>
        </p:spPr>
        <p:txBody>
          <a:bodyPr wrap="square" rtlCol="0">
            <a:spAutoFit/>
          </a:bodyPr>
          <a:lstStyle/>
          <a:p>
            <a:pPr algn="ctr"/>
            <a:r>
              <a:rPr lang="fa-IR" dirty="0" smtClean="0">
                <a:solidFill>
                  <a:schemeClr val="bg1"/>
                </a:solidFill>
                <a:latin typeface="Shabnam" panose="020B0604020202020204" charset="-78"/>
                <a:cs typeface="Shabnam" panose="020B0604020202020204" charset="-78"/>
              </a:rPr>
              <a:t>تصاویری از پنل کاربران در پنجره</a:t>
            </a:r>
            <a:endParaRPr lang="en-US" dirty="0">
              <a:solidFill>
                <a:schemeClr val="bg1"/>
              </a:solidFill>
              <a:latin typeface="Shabnam" panose="020B0604020202020204" charset="-78"/>
              <a:cs typeface="Shabnam" panose="020B0604020202020204" charset="-78"/>
            </a:endParaRPr>
          </a:p>
        </p:txBody>
      </p:sp>
    </p:spTree>
    <p:extLst>
      <p:ext uri="{BB962C8B-B14F-4D97-AF65-F5344CB8AC3E}">
        <p14:creationId xmlns:p14="http://schemas.microsoft.com/office/powerpoint/2010/main" val="3839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47CD6E43-F502-3F4A-9B54-22CB6BA106A2}"/>
              </a:ext>
            </a:extLst>
          </p:cNvPr>
          <p:cNvSpPr/>
          <p:nvPr/>
        </p:nvSpPr>
        <p:spPr>
          <a:xfrm>
            <a:off x="10439400" y="0"/>
            <a:ext cx="1752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Freeform 20">
            <a:extLst>
              <a:ext uri="{FF2B5EF4-FFF2-40B4-BE49-F238E27FC236}">
                <a16:creationId xmlns:a16="http://schemas.microsoft.com/office/drawing/2014/main" id="{7ABE2E6B-A360-C97B-CC68-07E7C538FBCB}"/>
              </a:ext>
            </a:extLst>
          </p:cNvPr>
          <p:cNvSpPr>
            <a:spLocks/>
          </p:cNvSpPr>
          <p:nvPr/>
        </p:nvSpPr>
        <p:spPr bwMode="auto">
          <a:xfrm rot="10800000">
            <a:off x="10854264" y="-3"/>
            <a:ext cx="1337733" cy="1337735"/>
          </a:xfrm>
          <a:custGeom>
            <a:avLst/>
            <a:gdLst>
              <a:gd name="T0" fmla="*/ 0 w 2680"/>
              <a:gd name="T1" fmla="*/ 0 h 2681"/>
              <a:gd name="T2" fmla="*/ 0 w 2680"/>
              <a:gd name="T3" fmla="*/ 592 h 2681"/>
              <a:gd name="T4" fmla="*/ 2089 w 2680"/>
              <a:gd name="T5" fmla="*/ 2681 h 2681"/>
              <a:gd name="T6" fmla="*/ 2680 w 2680"/>
              <a:gd name="T7" fmla="*/ 2681 h 2681"/>
              <a:gd name="T8" fmla="*/ 0 w 2680"/>
              <a:gd name="T9" fmla="*/ 0 h 2681"/>
            </a:gdLst>
            <a:ahLst/>
            <a:cxnLst>
              <a:cxn ang="0">
                <a:pos x="T0" y="T1"/>
              </a:cxn>
              <a:cxn ang="0">
                <a:pos x="T2" y="T3"/>
              </a:cxn>
              <a:cxn ang="0">
                <a:pos x="T4" y="T5"/>
              </a:cxn>
              <a:cxn ang="0">
                <a:pos x="T6" y="T7"/>
              </a:cxn>
              <a:cxn ang="0">
                <a:pos x="T8" y="T9"/>
              </a:cxn>
            </a:cxnLst>
            <a:rect l="0" t="0" r="r" b="b"/>
            <a:pathLst>
              <a:path w="2680" h="2681">
                <a:moveTo>
                  <a:pt x="0" y="0"/>
                </a:moveTo>
                <a:lnTo>
                  <a:pt x="0" y="592"/>
                </a:lnTo>
                <a:cubicBezTo>
                  <a:pt x="1154" y="592"/>
                  <a:pt x="2089" y="1527"/>
                  <a:pt x="2089" y="2681"/>
                </a:cubicBezTo>
                <a:lnTo>
                  <a:pt x="2680" y="2681"/>
                </a:lnTo>
                <a:cubicBezTo>
                  <a:pt x="2680" y="1200"/>
                  <a:pt x="1480" y="0"/>
                  <a:pt x="0"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3" name="타원 12">
            <a:extLst>
              <a:ext uri="{FF2B5EF4-FFF2-40B4-BE49-F238E27FC236}">
                <a16:creationId xmlns:a16="http://schemas.microsoft.com/office/drawing/2014/main" id="{17AE3BBF-7CCE-1790-4C3C-E6063C3E1D4C}"/>
              </a:ext>
            </a:extLst>
          </p:cNvPr>
          <p:cNvSpPr/>
          <p:nvPr/>
        </p:nvSpPr>
        <p:spPr>
          <a:xfrm>
            <a:off x="9227545" y="421309"/>
            <a:ext cx="2423709" cy="24237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Text Placeholder 13">
            <a:extLst>
              <a:ext uri="{FF2B5EF4-FFF2-40B4-BE49-F238E27FC236}">
                <a16:creationId xmlns:a16="http://schemas.microsoft.com/office/drawing/2014/main" id="{FD104263-575A-B45A-E6A4-B5DCD1A2CB6C}"/>
              </a:ext>
            </a:extLst>
          </p:cNvPr>
          <p:cNvSpPr>
            <a:spLocks noGrp="1"/>
          </p:cNvSpPr>
          <p:nvPr>
            <p:ph type="body" sz="quarter" idx="13"/>
          </p:nvPr>
        </p:nvSpPr>
        <p:spPr>
          <a:xfrm>
            <a:off x="840509" y="955963"/>
            <a:ext cx="7823200" cy="547876"/>
          </a:xfrm>
        </p:spPr>
        <p:txBody>
          <a:bodyPr/>
          <a:lstStyle/>
          <a:p>
            <a:r>
              <a:rPr lang="fa-IR" dirty="0" smtClean="0"/>
              <a:t>بی خبر نمی مانید!</a:t>
            </a:r>
            <a:endParaRPr lang="fa-IR" dirty="0"/>
          </a:p>
        </p:txBody>
      </p:sp>
      <p:sp>
        <p:nvSpPr>
          <p:cNvPr id="5" name="Content Placeholder 4">
            <a:extLst>
              <a:ext uri="{FF2B5EF4-FFF2-40B4-BE49-F238E27FC236}">
                <a16:creationId xmlns:a16="http://schemas.microsoft.com/office/drawing/2014/main" id="{9A211051-7E26-5BE3-BD87-9F082C64E220}"/>
              </a:ext>
            </a:extLst>
          </p:cNvPr>
          <p:cNvSpPr>
            <a:spLocks noGrp="1"/>
          </p:cNvSpPr>
          <p:nvPr>
            <p:ph idx="1"/>
          </p:nvPr>
        </p:nvSpPr>
        <p:spPr>
          <a:xfrm>
            <a:off x="840509" y="1681018"/>
            <a:ext cx="7823200" cy="4433454"/>
          </a:xfrm>
        </p:spPr>
        <p:txBody>
          <a:bodyPr>
            <a:normAutofit/>
          </a:bodyPr>
          <a:lstStyle/>
          <a:p>
            <a:r>
              <a:rPr lang="fa-IR" sz="1700" dirty="0" smtClean="0"/>
              <a:t>در سایت پنجره هر اتفاقی بر روی اکانت شما بیوفتد برای شما اعلانی در خود سایت می اید </a:t>
            </a:r>
          </a:p>
          <a:p>
            <a:r>
              <a:rPr lang="fa-IR" sz="1700" dirty="0" smtClean="0"/>
              <a:t>اما از انجای که ممکن است شما آدرس سایت را فراموش کرده باشید یا دیگر قصد سر زدن به سایت را نداشته باشید هر اعلانی که روی اکانت شما می اید یک ایمیل هم برای شما ارسال میشود</a:t>
            </a:r>
            <a:r>
              <a:rPr lang="en-US" sz="1700" dirty="0" smtClean="0"/>
              <a:t>  </a:t>
            </a:r>
            <a:r>
              <a:rPr lang="fa-IR" sz="1700" dirty="0" smtClean="0"/>
              <a:t>و این همان بازگراندانی کاربر است</a:t>
            </a:r>
            <a:endParaRPr lang="fa-IR" sz="1700" dirty="0"/>
          </a:p>
        </p:txBody>
      </p:sp>
      <p:grpSp>
        <p:nvGrpSpPr>
          <p:cNvPr id="12" name="그룹 11">
            <a:extLst>
              <a:ext uri="{FF2B5EF4-FFF2-40B4-BE49-F238E27FC236}">
                <a16:creationId xmlns:a16="http://schemas.microsoft.com/office/drawing/2014/main" id="{CF55EB56-519B-CF58-937E-BC94F329237F}"/>
              </a:ext>
            </a:extLst>
          </p:cNvPr>
          <p:cNvGrpSpPr/>
          <p:nvPr/>
        </p:nvGrpSpPr>
        <p:grpSpPr>
          <a:xfrm>
            <a:off x="9800268" y="3262325"/>
            <a:ext cx="1278262" cy="2559032"/>
            <a:chOff x="9800268" y="3262325"/>
            <a:chExt cx="1278262" cy="2559032"/>
          </a:xfrm>
        </p:grpSpPr>
        <p:grpSp>
          <p:nvGrpSpPr>
            <p:cNvPr id="9" name="그룹 8">
              <a:extLst>
                <a:ext uri="{FF2B5EF4-FFF2-40B4-BE49-F238E27FC236}">
                  <a16:creationId xmlns:a16="http://schemas.microsoft.com/office/drawing/2014/main" id="{C07BECFF-F537-2311-7AF0-3B6B1E735871}"/>
                </a:ext>
              </a:extLst>
            </p:cNvPr>
            <p:cNvGrpSpPr/>
            <p:nvPr/>
          </p:nvGrpSpPr>
          <p:grpSpPr>
            <a:xfrm>
              <a:off x="9800268" y="3262325"/>
              <a:ext cx="1278262" cy="2559032"/>
              <a:chOff x="9800268" y="3262325"/>
              <a:chExt cx="1278262" cy="2559032"/>
            </a:xfrm>
          </p:grpSpPr>
          <p:sp>
            <p:nvSpPr>
              <p:cNvPr id="7" name="Rectangle 28">
                <a:extLst>
                  <a:ext uri="{FF2B5EF4-FFF2-40B4-BE49-F238E27FC236}">
                    <a16:creationId xmlns:a16="http://schemas.microsoft.com/office/drawing/2014/main" id="{50D3D758-9637-6D67-D2B1-B04E31EC99FC}"/>
                  </a:ext>
                </a:extLst>
              </p:cNvPr>
              <p:cNvSpPr>
                <a:spLocks noChangeArrowheads="1"/>
              </p:cNvSpPr>
              <p:nvPr/>
            </p:nvSpPr>
            <p:spPr bwMode="auto">
              <a:xfrm>
                <a:off x="9827839" y="5034350"/>
                <a:ext cx="1223120" cy="19048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8" name="Rectangle 29">
                <a:extLst>
                  <a:ext uri="{FF2B5EF4-FFF2-40B4-BE49-F238E27FC236}">
                    <a16:creationId xmlns:a16="http://schemas.microsoft.com/office/drawing/2014/main" id="{7B7A442C-501B-B461-2B54-175F01113896}"/>
                  </a:ext>
                </a:extLst>
              </p:cNvPr>
              <p:cNvSpPr>
                <a:spLocks noChangeArrowheads="1"/>
              </p:cNvSpPr>
              <p:nvPr/>
            </p:nvSpPr>
            <p:spPr bwMode="auto">
              <a:xfrm>
                <a:off x="9827839" y="5630871"/>
                <a:ext cx="1223120" cy="190486"/>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6" name="Oval 30">
                <a:extLst>
                  <a:ext uri="{FF2B5EF4-FFF2-40B4-BE49-F238E27FC236}">
                    <a16:creationId xmlns:a16="http://schemas.microsoft.com/office/drawing/2014/main" id="{D8D4C5A8-735A-761D-4466-C0E683098528}"/>
                  </a:ext>
                </a:extLst>
              </p:cNvPr>
              <p:cNvSpPr>
                <a:spLocks noChangeArrowheads="1"/>
              </p:cNvSpPr>
              <p:nvPr/>
            </p:nvSpPr>
            <p:spPr bwMode="auto">
              <a:xfrm>
                <a:off x="9800268" y="3262325"/>
                <a:ext cx="1278262" cy="1280768"/>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1" name="Oval 30">
              <a:extLst>
                <a:ext uri="{FF2B5EF4-FFF2-40B4-BE49-F238E27FC236}">
                  <a16:creationId xmlns:a16="http://schemas.microsoft.com/office/drawing/2014/main" id="{5DAB2010-9F96-6727-F608-83F2EF7EE2DD}"/>
                </a:ext>
              </a:extLst>
            </p:cNvPr>
            <p:cNvSpPr>
              <a:spLocks noChangeArrowheads="1"/>
            </p:cNvSpPr>
            <p:nvPr/>
          </p:nvSpPr>
          <p:spPr bwMode="auto">
            <a:xfrm>
              <a:off x="9913018" y="3375296"/>
              <a:ext cx="1052762" cy="1054826"/>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grpSp>
      <p:pic>
        <p:nvPicPr>
          <p:cNvPr id="15" name="Picture Placeholder 1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6" r="36"/>
          <a:stretch>
            <a:fillRect/>
          </a:stretch>
        </p:blipFill>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073" y="3386238"/>
            <a:ext cx="984651" cy="984651"/>
          </a:xfrm>
          <a:prstGeom prst="rect">
            <a:avLst/>
          </a:prstGeom>
        </p:spPr>
      </p:pic>
    </p:spTree>
    <p:extLst>
      <p:ext uri="{BB962C8B-B14F-4D97-AF65-F5344CB8AC3E}">
        <p14:creationId xmlns:p14="http://schemas.microsoft.com/office/powerpoint/2010/main" val="32407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olar-technology-rashasite.ir">
  <a:themeElements>
    <a:clrScheme name="사용자 지정 3">
      <a:dk1>
        <a:srgbClr val="000000"/>
      </a:dk1>
      <a:lt1>
        <a:srgbClr val="FFFFFF"/>
      </a:lt1>
      <a:dk2>
        <a:srgbClr val="08293D"/>
      </a:dk2>
      <a:lt2>
        <a:srgbClr val="E7E6E6"/>
      </a:lt2>
      <a:accent1>
        <a:srgbClr val="252F9A"/>
      </a:accent1>
      <a:accent2>
        <a:srgbClr val="6470D3"/>
      </a:accent2>
      <a:accent3>
        <a:srgbClr val="F66C0F"/>
      </a:accent3>
      <a:accent4>
        <a:srgbClr val="FFC000"/>
      </a:accent4>
      <a:accent5>
        <a:srgbClr val="BB9882"/>
      </a:accent5>
      <a:accent6>
        <a:srgbClr val="47B4FE"/>
      </a:accent6>
      <a:hlink>
        <a:srgbClr val="6470D3"/>
      </a:hlink>
      <a:folHlink>
        <a:srgbClr val="4F59A9"/>
      </a:folHlink>
    </a:clrScheme>
    <a:fontScheme name="Kiona">
      <a:majorFont>
        <a:latin typeface="Kiona"/>
        <a:ea typeface="맑은 고딕"/>
        <a:cs typeface=""/>
      </a:majorFont>
      <a:minorFont>
        <a:latin typeface="Montserrat"/>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842</Words>
  <Application>Microsoft Office PowerPoint</Application>
  <PresentationFormat>Widescreen</PresentationFormat>
  <Paragraphs>106</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맑은 고딕</vt:lpstr>
      <vt:lpstr>Arial</vt:lpstr>
      <vt:lpstr>Lalezar</vt:lpstr>
      <vt:lpstr>Montserrat</vt:lpstr>
      <vt:lpstr>Verdana</vt:lpstr>
      <vt:lpstr>Shabnam</vt:lpstr>
      <vt:lpstr>Calibri</vt:lpstr>
      <vt:lpstr>solar-technology-rashasite.ir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solar-technology-rashasite.ir</dc:title>
  <dc:subject/>
  <dc:creator>rashasite.ir</dc:creator>
  <cp:keywords/>
  <dc:description/>
  <cp:lastModifiedBy>negin</cp:lastModifiedBy>
  <cp:revision>57</cp:revision>
  <dcterms:created xsi:type="dcterms:W3CDTF">2022-08-08T02:05:17Z</dcterms:created>
  <dcterms:modified xsi:type="dcterms:W3CDTF">2024-07-06T17:00:11Z</dcterms:modified>
  <cp:category/>
</cp:coreProperties>
</file>