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29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8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FDB4-5818-402C-ADE9-3F88435188E4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B968-5A8E-41B3-BFD7-D9FD5632B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FDB4-5818-402C-ADE9-3F88435188E4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B968-5A8E-41B3-BFD7-D9FD5632B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FDB4-5818-402C-ADE9-3F88435188E4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B968-5A8E-41B3-BFD7-D9FD5632B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FDB4-5818-402C-ADE9-3F88435188E4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B968-5A8E-41B3-BFD7-D9FD5632B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FDB4-5818-402C-ADE9-3F88435188E4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B968-5A8E-41B3-BFD7-D9FD5632B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FDB4-5818-402C-ADE9-3F88435188E4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B968-5A8E-41B3-BFD7-D9FD5632B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FDB4-5818-402C-ADE9-3F88435188E4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B968-5A8E-41B3-BFD7-D9FD5632B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FDB4-5818-402C-ADE9-3F88435188E4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B968-5A8E-41B3-BFD7-D9FD5632B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FDB4-5818-402C-ADE9-3F88435188E4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B968-5A8E-41B3-BFD7-D9FD5632B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FDB4-5818-402C-ADE9-3F88435188E4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B968-5A8E-41B3-BFD7-D9FD5632B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FDB4-5818-402C-ADE9-3F88435188E4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6FB968-5A8E-41B3-BFD7-D9FD5632BB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5BFDB4-5818-402C-ADE9-3F88435188E4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6FB968-5A8E-41B3-BFD7-D9FD5632BBB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Project: Genomics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COP-2220C</a:t>
            </a:r>
          </a:p>
          <a:p>
            <a:r>
              <a:rPr lang="en-US" dirty="0"/>
              <a:t>Instructor: Brian Williamson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human genome is available online as several large text files separated by chromosome.</a:t>
            </a:r>
          </a:p>
          <a:p>
            <a:pPr lvl="1"/>
            <a:r>
              <a:rPr lang="en-US" dirty="0"/>
              <a:t>Inside the files are ASCII characters</a:t>
            </a:r>
          </a:p>
          <a:p>
            <a:pPr lvl="2"/>
            <a:r>
              <a:rPr lang="en-US" dirty="0" err="1"/>
              <a:t>a,A,c,C,t,T,g,G</a:t>
            </a:r>
            <a:r>
              <a:rPr lang="en-US" dirty="0"/>
              <a:t> are used to represented DNA.</a:t>
            </a:r>
          </a:p>
          <a:p>
            <a:r>
              <a:rPr lang="en-US" dirty="0"/>
              <a:t>Simple string search functions can be used to search the genome.</a:t>
            </a:r>
          </a:p>
          <a:p>
            <a:pPr lvl="1"/>
            <a:r>
              <a:rPr lang="en-US" dirty="0"/>
              <a:t>From 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strcmp</a:t>
            </a:r>
            <a:r>
              <a:rPr lang="en-US" dirty="0"/>
              <a:t>(string1, string2) </a:t>
            </a:r>
          </a:p>
          <a:p>
            <a:pPr lvl="2"/>
            <a:r>
              <a:rPr lang="en-US" dirty="0"/>
              <a:t>Compares two strings</a:t>
            </a:r>
          </a:p>
          <a:p>
            <a:pPr lvl="2"/>
            <a:r>
              <a:rPr lang="en-US" dirty="0"/>
              <a:t>Returns 0 if the strings are equal.</a:t>
            </a:r>
          </a:p>
          <a:p>
            <a:pPr lvl="1"/>
            <a:r>
              <a:rPr lang="en-US" dirty="0" err="1"/>
              <a:t>strstr</a:t>
            </a:r>
            <a:r>
              <a:rPr lang="en-US" dirty="0"/>
              <a:t>(haystack, needle) </a:t>
            </a:r>
          </a:p>
          <a:p>
            <a:pPr lvl="2"/>
            <a:r>
              <a:rPr lang="en-US" dirty="0"/>
              <a:t>Search a larger string (haystack) for a substring (needle).</a:t>
            </a:r>
          </a:p>
          <a:p>
            <a:pPr lvl="2"/>
            <a:r>
              <a:rPr lang="en-US" dirty="0"/>
              <a:t>Returns 0 if the needle is not found within the haystack.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348F-4B6A-457F-8829-6D71A6DF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ALU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0D29-F04C-46E1-B473-7FAAD40C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a sequence of DNA that is transposable.</a:t>
            </a:r>
          </a:p>
          <a:p>
            <a:pPr lvl="1"/>
            <a:r>
              <a:rPr lang="en-US" dirty="0"/>
              <a:t>It can move around within the DNA of a cell.</a:t>
            </a:r>
          </a:p>
          <a:p>
            <a:pPr lvl="2"/>
            <a:r>
              <a:rPr lang="en-US" dirty="0"/>
              <a:t>For example: during reverse transcription (RNA back to DNA)</a:t>
            </a:r>
          </a:p>
          <a:p>
            <a:r>
              <a:rPr lang="en-US" dirty="0"/>
              <a:t>The ALU element is the most abundant of the transposable elements in the human genome.</a:t>
            </a:r>
          </a:p>
          <a:p>
            <a:pPr lvl="1"/>
            <a:r>
              <a:rPr lang="en-US" dirty="0"/>
              <a:t>Is unique to primates.</a:t>
            </a:r>
          </a:p>
          <a:p>
            <a:pPr lvl="1"/>
            <a:r>
              <a:rPr lang="en-US" dirty="0"/>
              <a:t>Might be useful in gene expression.</a:t>
            </a:r>
          </a:p>
          <a:p>
            <a:pPr lvl="2"/>
            <a:r>
              <a:rPr lang="en-US" dirty="0"/>
              <a:t>That is they control whether a gene is expressed within a cell or not.</a:t>
            </a:r>
          </a:p>
          <a:p>
            <a:pPr lvl="2"/>
            <a:r>
              <a:rPr lang="en-US" dirty="0"/>
              <a:t>It is possible that the majority of your DNA is about gene expression rather than functional genes.</a:t>
            </a:r>
          </a:p>
          <a:p>
            <a:pPr lvl="3"/>
            <a:r>
              <a:rPr lang="en-US" dirty="0"/>
              <a:t>In 2015 it was found that humans share 70% of the genes with worms.</a:t>
            </a:r>
          </a:p>
        </p:txBody>
      </p:sp>
    </p:spTree>
    <p:extLst>
      <p:ext uri="{BB962C8B-B14F-4D97-AF65-F5344CB8AC3E}">
        <p14:creationId xmlns:p14="http://schemas.microsoft.com/office/powerpoint/2010/main" val="351743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E6F8-C599-47FD-9791-14BC3147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the ALU Element Worth Studying?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CEC3-E8BD-4BD4-A52C-FA992F49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Wikipedia lists the following diseases as linked to the ALU gene:</a:t>
            </a:r>
          </a:p>
          <a:p>
            <a:pPr lvl="1"/>
            <a:r>
              <a:rPr lang="en-US" dirty="0"/>
              <a:t>Alport syndrome</a:t>
            </a:r>
          </a:p>
          <a:p>
            <a:pPr lvl="1"/>
            <a:r>
              <a:rPr lang="en-US" dirty="0"/>
              <a:t>Breast cancer</a:t>
            </a:r>
          </a:p>
          <a:p>
            <a:pPr lvl="1"/>
            <a:r>
              <a:rPr lang="en-US" dirty="0" err="1"/>
              <a:t>Chorioretinal</a:t>
            </a:r>
            <a:r>
              <a:rPr lang="en-US" dirty="0"/>
              <a:t> Degeneration</a:t>
            </a:r>
          </a:p>
          <a:p>
            <a:pPr lvl="1"/>
            <a:r>
              <a:rPr lang="en-US" dirty="0"/>
              <a:t>Ewing's sarcoma</a:t>
            </a:r>
          </a:p>
          <a:p>
            <a:pPr lvl="1"/>
            <a:r>
              <a:rPr lang="en-US" dirty="0"/>
              <a:t>Familial hypercholesterolemia</a:t>
            </a:r>
          </a:p>
          <a:p>
            <a:pPr lvl="1"/>
            <a:r>
              <a:rPr lang="en-US" dirty="0"/>
              <a:t>Hemophilia</a:t>
            </a:r>
          </a:p>
          <a:p>
            <a:pPr lvl="1"/>
            <a:r>
              <a:rPr lang="en-US" dirty="0"/>
              <a:t>Leigh syndrome</a:t>
            </a:r>
          </a:p>
          <a:p>
            <a:pPr lvl="1"/>
            <a:r>
              <a:rPr lang="en-US" dirty="0"/>
              <a:t>Mucopolysaccharidosis VII</a:t>
            </a:r>
          </a:p>
          <a:p>
            <a:pPr lvl="1"/>
            <a:r>
              <a:rPr lang="en-US" dirty="0"/>
              <a:t>Neurofibromatosis</a:t>
            </a:r>
          </a:p>
          <a:p>
            <a:pPr lvl="1"/>
            <a:r>
              <a:rPr lang="en-US" dirty="0"/>
              <a:t>Diabetes mellitus type II</a:t>
            </a:r>
          </a:p>
          <a:p>
            <a:pPr lvl="1"/>
            <a:r>
              <a:rPr lang="en-US" dirty="0"/>
              <a:t>Alzheimer's disease</a:t>
            </a:r>
          </a:p>
          <a:p>
            <a:pPr lvl="1"/>
            <a:r>
              <a:rPr lang="en-US" dirty="0"/>
              <a:t>Lung cancer</a:t>
            </a:r>
          </a:p>
          <a:p>
            <a:pPr lvl="1"/>
            <a:r>
              <a:rPr lang="en-US" dirty="0"/>
              <a:t>Gastric cancer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2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C351-2694-431D-82E6-77B1BED3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8461-F449-43CB-80D5-3B94FD08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will write code to search the Genome for a particular variant of the ALU element.</a:t>
            </a:r>
          </a:p>
          <a:p>
            <a:r>
              <a:rPr lang="en-US" dirty="0"/>
              <a:t>Output for each chromosome:</a:t>
            </a:r>
          </a:p>
          <a:p>
            <a:pPr lvl="1"/>
            <a:r>
              <a:rPr lang="en-US" dirty="0"/>
              <a:t>Say the element was seen to begin at indices:</a:t>
            </a:r>
          </a:p>
          <a:p>
            <a:pPr lvl="2"/>
            <a:r>
              <a:rPr lang="en-US" dirty="0"/>
              <a:t>0, 1610, 8171, 121110, 232111, 311410, 398070</a:t>
            </a:r>
          </a:p>
          <a:p>
            <a:pPr lvl="1"/>
            <a:r>
              <a:rPr lang="en-US" dirty="0"/>
              <a:t>Number of times ALU element was seen</a:t>
            </a:r>
          </a:p>
          <a:p>
            <a:pPr lvl="2"/>
            <a:r>
              <a:rPr lang="en-US" dirty="0"/>
              <a:t>7 times</a:t>
            </a:r>
          </a:p>
          <a:p>
            <a:pPr lvl="1"/>
            <a:r>
              <a:rPr lang="en-US" dirty="0"/>
              <a:t>Median Index of ALU element </a:t>
            </a:r>
          </a:p>
          <a:p>
            <a:pPr lvl="2"/>
            <a:r>
              <a:rPr lang="en-US" dirty="0"/>
              <a:t>121110</a:t>
            </a:r>
          </a:p>
          <a:p>
            <a:pPr lvl="1"/>
            <a:r>
              <a:rPr lang="en-US" dirty="0"/>
              <a:t>Histogram (5 bins)</a:t>
            </a:r>
          </a:p>
          <a:p>
            <a:pPr lvl="2"/>
            <a:r>
              <a:rPr lang="en-US" dirty="0"/>
              <a:t>This is the number of times per bin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9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2AF6-BF35-499F-B736-C9A9AD3E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14F3-F680-41AA-8661-7F0C1B7E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/>
              <a:t>A histogram first determines a range for each bin.</a:t>
            </a:r>
          </a:p>
          <a:p>
            <a:pPr lvl="1"/>
            <a:r>
              <a:rPr lang="en-US" dirty="0"/>
              <a:t>Returns the count of how many times something occurred for each bin.</a:t>
            </a:r>
          </a:p>
          <a:p>
            <a:pPr lvl="2"/>
            <a:r>
              <a:rPr lang="en-US" dirty="0"/>
              <a:t>Range = (max – min)</a:t>
            </a:r>
          </a:p>
          <a:p>
            <a:pPr lvl="2"/>
            <a:r>
              <a:rPr lang="en-US" dirty="0"/>
              <a:t>Width = Range / N </a:t>
            </a:r>
          </a:p>
          <a:p>
            <a:pPr lvl="2"/>
            <a:r>
              <a:rPr lang="en-US" dirty="0"/>
              <a:t>Bin1 Range = min to (Width-1)</a:t>
            </a:r>
          </a:p>
          <a:p>
            <a:pPr lvl="2"/>
            <a:r>
              <a:rPr lang="en-US" dirty="0"/>
              <a:t>Bin2 Range = (Width) to (2*Width-1)</a:t>
            </a:r>
          </a:p>
          <a:p>
            <a:pPr lvl="2"/>
            <a:r>
              <a:rPr lang="en-US" dirty="0"/>
              <a:t>Bin3 Range = (2*Width) to (3*Width-1)</a:t>
            </a:r>
          </a:p>
          <a:p>
            <a:pPr lvl="2"/>
            <a:r>
              <a:rPr lang="en-US" dirty="0"/>
              <a:t>……</a:t>
            </a:r>
          </a:p>
          <a:p>
            <a:r>
              <a:rPr lang="en-US" dirty="0"/>
              <a:t>Produces a chart similar to….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7FACC-BF4B-4208-ABB8-10901774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5332065"/>
            <a:ext cx="2374714" cy="11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6B5F-9919-43E0-9627-296E8EFA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E621A-4F43-4316-8CF5-20484BA42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Chromosome 1 has 50,000 characters</a:t>
            </a:r>
          </a:p>
          <a:p>
            <a:pPr lvl="1"/>
            <a:r>
              <a:rPr lang="en-US" dirty="0"/>
              <a:t>10 bins and ALU element at:</a:t>
            </a:r>
          </a:p>
          <a:p>
            <a:pPr lvl="2"/>
            <a:r>
              <a:rPr lang="en-US" dirty="0"/>
              <a:t>1, 5001, 7002, 12131, 13211, 21110, 23220, 24121, 26911, 27622, 28220, 29991, 31330, 34213, 37181, 39121, 42311</a:t>
            </a:r>
          </a:p>
          <a:p>
            <a:pPr lvl="1"/>
            <a:r>
              <a:rPr lang="en-US" dirty="0"/>
              <a:t>Range = (50,000 – 0) = 50,000</a:t>
            </a:r>
          </a:p>
          <a:p>
            <a:pPr lvl="1"/>
            <a:r>
              <a:rPr lang="en-US" dirty="0"/>
              <a:t>Width = (50,000 / 5) = 10,000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112C7F-74B2-4D6A-8B49-8AD4972EE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20603"/>
              </p:ext>
            </p:extLst>
          </p:nvPr>
        </p:nvGraphicFramePr>
        <p:xfrm>
          <a:off x="762000" y="4495800"/>
          <a:ext cx="7620000" cy="2207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0589">
                  <a:extLst>
                    <a:ext uri="{9D8B030D-6E8A-4147-A177-3AD203B41FA5}">
                      <a16:colId xmlns:a16="http://schemas.microsoft.com/office/drawing/2014/main" val="3623501922"/>
                    </a:ext>
                  </a:extLst>
                </a:gridCol>
                <a:gridCol w="3448819">
                  <a:extLst>
                    <a:ext uri="{9D8B030D-6E8A-4147-A177-3AD203B41FA5}">
                      <a16:colId xmlns:a16="http://schemas.microsoft.com/office/drawing/2014/main" val="3078199945"/>
                    </a:ext>
                  </a:extLst>
                </a:gridCol>
                <a:gridCol w="1780592">
                  <a:extLst>
                    <a:ext uri="{9D8B030D-6E8A-4147-A177-3AD203B41FA5}">
                      <a16:colId xmlns:a16="http://schemas.microsoft.com/office/drawing/2014/main" val="2793621550"/>
                    </a:ext>
                  </a:extLst>
                </a:gridCol>
              </a:tblGrid>
              <a:tr h="372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 Number</a:t>
                      </a: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</a:t>
                      </a: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 Count</a:t>
                      </a: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1589740612"/>
                  </a:ext>
                </a:extLst>
              </a:tr>
              <a:tr h="372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to 9999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383729106"/>
                  </a:ext>
                </a:extLst>
              </a:tr>
              <a:tr h="320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 to 19999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118105933"/>
                  </a:ext>
                </a:extLst>
              </a:tr>
              <a:tr h="372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20000 </a:t>
                      </a: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29999</a:t>
                      </a: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2780575900"/>
                  </a:ext>
                </a:extLst>
              </a:tr>
              <a:tr h="372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30000 </a:t>
                      </a: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39999</a:t>
                      </a: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3604142096"/>
                  </a:ext>
                </a:extLst>
              </a:tr>
              <a:tr h="372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40000 </a:t>
                      </a: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49999</a:t>
                      </a:r>
                    </a:p>
                  </a:txBody>
                  <a:tcPr marL="7769" marR="7769" marT="77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9" marR="7769" marT="7769" marB="0" anchor="b"/>
                </a:tc>
                <a:extLst>
                  <a:ext uri="{0D108BD9-81ED-4DB2-BD59-A6C34878D82A}">
                    <a16:rowId xmlns:a16="http://schemas.microsoft.com/office/drawing/2014/main" val="138350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34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0792-C147-40A6-8C0C-B878F28E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Turn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7111-0D2E-4D01-9609-CDDA2C61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and Statistics (12/7/19)</a:t>
            </a:r>
          </a:p>
          <a:p>
            <a:pPr lvl="1"/>
            <a:r>
              <a:rPr lang="en-US" dirty="0"/>
              <a:t>Zip up your project and submit on Canvas.</a:t>
            </a:r>
          </a:p>
          <a:p>
            <a:pPr lvl="2"/>
            <a:r>
              <a:rPr lang="en-US" dirty="0"/>
              <a:t>Do NOT include the Genome.</a:t>
            </a:r>
          </a:p>
          <a:p>
            <a:pPr lvl="1"/>
            <a:r>
              <a:rPr lang="en-US" dirty="0"/>
              <a:t>Place your statistics into a Word document.</a:t>
            </a:r>
          </a:p>
          <a:p>
            <a:pPr lvl="2"/>
            <a:r>
              <a:rPr lang="en-US" dirty="0"/>
              <a:t>Can be screenshots pasted into a word document.</a:t>
            </a:r>
          </a:p>
        </p:txBody>
      </p:sp>
    </p:spTree>
    <p:extLst>
      <p:ext uri="{BB962C8B-B14F-4D97-AF65-F5344CB8AC3E}">
        <p14:creationId xmlns:p14="http://schemas.microsoft.com/office/powerpoint/2010/main" val="380044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642</TotalTime>
  <Words>561</Words>
  <Application>Microsoft Office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Wingdings 2</vt:lpstr>
      <vt:lpstr>Flow</vt:lpstr>
      <vt:lpstr>Final Project: Genomics</vt:lpstr>
      <vt:lpstr>Project Description</vt:lpstr>
      <vt:lpstr>The ALU Element</vt:lpstr>
      <vt:lpstr>Why is the ALU Element Worth Studying?</vt:lpstr>
      <vt:lpstr>Project</vt:lpstr>
      <vt:lpstr>Histogram Notes</vt:lpstr>
      <vt:lpstr>Histogram Example</vt:lpstr>
      <vt:lpstr>What to Turn In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Concepts</dc:title>
  <dc:creator>BW</dc:creator>
  <cp:lastModifiedBy>Brian Williamson</cp:lastModifiedBy>
  <cp:revision>207</cp:revision>
  <dcterms:created xsi:type="dcterms:W3CDTF">2014-08-24T03:27:51Z</dcterms:created>
  <dcterms:modified xsi:type="dcterms:W3CDTF">2019-11-02T05:55:59Z</dcterms:modified>
</cp:coreProperties>
</file>