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57" r:id="rId3"/>
    <p:sldId id="258" r:id="rId4"/>
    <p:sldId id="259" r:id="rId5"/>
    <p:sldId id="260" r:id="rId6"/>
    <p:sldId id="261" r:id="rId7"/>
    <p:sldId id="2076136923" r:id="rId8"/>
    <p:sldId id="263" r:id="rId9"/>
    <p:sldId id="264" r:id="rId10"/>
    <p:sldId id="265" r:id="rId11"/>
    <p:sldId id="2076136924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32"/>
    <a:srgbClr val="24323E"/>
    <a:srgbClr val="FFC1C1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5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8:notes"/>
          <p:cNvSpPr txBox="1">
            <a:spLocks noGrp="1"/>
          </p:cNvSpPr>
          <p:nvPr>
            <p:ph type="body" idx="1"/>
          </p:nvPr>
        </p:nvSpPr>
        <p:spPr>
          <a:xfrm>
            <a:off x="685490" y="4345818"/>
            <a:ext cx="5487020" cy="41133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 Breakdown Structure does not represent the full decomposition of the project.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WBS should represent a level of breakdown that is understood by any level of management.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45275" rIns="90550" bIns="45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Scope/Product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corner includes quality and all other product-related attributes including features, complexity, usability, modifiability, maintainability, defect rate, etc.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is to balance the triangle; if you want to load up the product corner, then you have to load up cost, schedule or both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customers hold the corner(s) that they want to control; developers have to have at least one corner to hold on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~30-40% of all development projects suffer from simultaneously dictated features, resources. And schedules (McCarthy 1995).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with all corners usually means 10-pound product in a 5-pound sack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(re)use as much knowledge as we can. “there isn’t anything new under the sun” Use the model from caribou coffee. New foods and services.  Most problems/challenges we have face patterns that have happened before.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idea of the beginners mind. There are a few strategies, even for advanced professionals to come to a new role with a freesh view. When you have a boss roll in (new to the team) how do you feel when they act like they know everything?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can explain this for me?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boot-camp getting dressed by the numbers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the PM falls into these main three categories.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this compare to the phases of project Management as defined by HBR?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what happens when a tornado meets a volcano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Brave feel no fear…brave are afraid and do it anyway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cynic and a skeptic?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Impatient/ patient – the the process flow – running back example.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Courage/fear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skeptic asks good questions, they probe to get to the answer. The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statement mean? How does this apply to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482600"/>
            <a:ext cx="1158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04800" y="1244600"/>
            <a:ext cx="1158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marL="1371600" lvl="2" indent="-317500" algn="l" rtl="0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7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04800" y="482600"/>
            <a:ext cx="1158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1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DS-2002</a:t>
            </a:r>
            <a:r>
              <a:rPr lang="en-US" sz="5400" dirty="0"/>
              <a:t>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04" y="4750893"/>
            <a:ext cx="4343400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Project Management and DS Projects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Phases of Project fManagement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2133600" y="1219200"/>
            <a:ext cx="868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/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889760" y="6488668"/>
            <a:ext cx="419217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Strategic Leadership of Portfolio and Project Management, p4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752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real Problem 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the stakeholders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Objectives – Exit Criteria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Scope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Trade-Offs</a:t>
            </a:r>
            <a:endParaRPr/>
          </a:p>
          <a:p>
            <a:pPr marL="342900" indent="-342900"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Cost-Benefit Options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  <a:p>
            <a:pPr marL="342900" indent="-342900"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WBS/RBS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962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S.M.A.R.T. Goal Setting</a:t>
            </a:r>
            <a:endParaRPr sz="28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Project/Program objectives should follow the SMART model.</a:t>
            </a:r>
            <a:endParaRPr/>
          </a:p>
          <a:p>
            <a:pPr marL="342900" indent="-190500">
              <a:spcBef>
                <a:spcPts val="48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pecific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easurable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ction-oriented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ealistic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ime-limited</a:t>
            </a:r>
            <a:endParaRPr/>
          </a:p>
          <a:p>
            <a:pPr marL="342900" indent="-190500">
              <a:spcBef>
                <a:spcPts val="48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1962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6" descr="C:\Users\jpw4ma\Dropbox\Uva\3200\BigData Imperative v2\Slide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968298"/>
            <a:ext cx="7485888" cy="56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752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Real World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2133600" y="609600"/>
            <a:ext cx="7696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Work Breakdown Structure (WBS)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2133600" y="1257300"/>
            <a:ext cx="7772400" cy="454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200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WBS is a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deliverable-oriented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grouping of project components that organizes and defines the total scope of the project.</a:t>
            </a:r>
            <a:endParaRPr/>
          </a:p>
          <a:p>
            <a:pPr marL="342900" indent="-342900">
              <a:spcBef>
                <a:spcPts val="440"/>
              </a:spcBef>
              <a:buSzPts val="2200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not in the Work Breakdown Structure is outside the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project.</a:t>
            </a:r>
            <a:endParaRPr/>
          </a:p>
          <a:p>
            <a:pPr marL="342900" indent="-342900">
              <a:spcBef>
                <a:spcPts val="440"/>
              </a:spcBef>
              <a:buSzPts val="2200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Subdividing the major project deliverables into manageable components until the deliverables are defined in sufficient detail to support development of project activities.</a:t>
            </a:r>
            <a:endParaRPr/>
          </a:p>
          <a:p>
            <a:pPr marL="342900" indent="-342900">
              <a:spcBef>
                <a:spcPts val="440"/>
              </a:spcBef>
              <a:buSzPts val="2200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 should be decomposed until the lowest level of deliverable is clearly defined and can be estimated, assigned, scheduled and budgeted for.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962912" y="6488668"/>
            <a:ext cx="48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554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indent="-342900"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 the team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assignments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Schedule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a Kick-Off meeting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Delegating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Negotiating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Recruiting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Tools – IE, Project, Tomsplanner.com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752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962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554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indent="-342900"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Control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Progress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Meetings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Problems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Management – Set the rules of engagement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Solving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Notes – IE Minutes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962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554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indent="-342900"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Follow-through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Leadership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Begin at the Beginning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752600" y="1244600"/>
            <a:ext cx="8686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Project?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057400" y="232289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is a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temporary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endeavor undertaken to create a unique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is 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tasks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purpose of delivering 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provides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889760" y="6488668"/>
            <a:ext cx="419217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Strategic Leadership of Portfolio and Project Management, p4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89759" y="452022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indent="-342900">
              <a:buClr>
                <a:srgbClr val="D98D2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has a beginning and an end – Finite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delivers some result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provides value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40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Triple Constraints</a:t>
            </a:r>
            <a:br>
              <a:rPr lang="en-US" sz="40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a.k.a. The Iron or Trade-off Triangle</a:t>
            </a:r>
            <a:endParaRPr sz="4000" b="1" i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878388" y="2513013"/>
            <a:ext cx="2451100" cy="2324100"/>
          </a:xfrm>
          <a:prstGeom prst="triangle">
            <a:avLst>
              <a:gd name="adj" fmla="val 50000"/>
            </a:avLst>
          </a:prstGeom>
          <a:solidFill>
            <a:srgbClr val="CC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095876" y="1674814"/>
            <a:ext cx="2024063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(Schedule)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213100" y="4456114"/>
            <a:ext cx="16637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(Budget)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367129" y="4456114"/>
            <a:ext cx="2922588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(Requirements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Looking back to go forward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is not a sacred art.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simpler your view, the more power and focus you will have.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doesn’t mean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indent="-190500">
              <a:spcBef>
                <a:spcPts val="48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Clr>
                <a:srgbClr val="D98D2A"/>
              </a:buClr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“Human beings, who are almost unique in having the ability to learn from the experience of others, are also remarkable for their apparent disinclination to do so” – Douglas Adams</a:t>
            </a:r>
            <a:endParaRPr/>
          </a:p>
          <a:p>
            <a:pPr marL="0" indent="0">
              <a:spcBef>
                <a:spcPts val="480"/>
              </a:spcBef>
              <a:buClr>
                <a:srgbClr val="D98D2A"/>
              </a:buClr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60"/>
              </a:spcBef>
              <a:buClr>
                <a:srgbClr val="D98D2A"/>
              </a:buClr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“Experience alone doesn’t make you better at anything. Evaluated experience is what enables you to improve your performance.” - Andy Stanley</a:t>
            </a:r>
            <a:endParaRPr/>
          </a:p>
          <a:p>
            <a:pPr marL="0" indent="0">
              <a:spcBef>
                <a:spcPts val="360"/>
              </a:spcBef>
              <a:buClr>
                <a:srgbClr val="D98D2A"/>
              </a:buClr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60"/>
              </a:spcBef>
              <a:buClr>
                <a:srgbClr val="D98D2A"/>
              </a:buClr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as much as possible from  other people’s failure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role of project management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190500">
              <a:spcBef>
                <a:spcPts val="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a team in figuring out what the project is (planning scheduling…)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Shepherding the project through design (communication and mid-game ***)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Driving the project to completion</a:t>
            </a:r>
            <a:endParaRPr/>
          </a:p>
          <a:p>
            <a:pPr marL="0" indent="0">
              <a:spcBef>
                <a:spcPts val="480"/>
              </a:spcBef>
              <a:buClr>
                <a:srgbClr val="D98D2A"/>
              </a:buClr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Project Management Paradox</a:t>
            </a:r>
            <a:r>
              <a:rPr lang="en-US" sz="2400" b="1" baseline="30000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baseline="30000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Ego/no-ego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Autocrat/delegator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Tolerate ambiguity/pursue perfection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Oral/written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 complexity/champion simplicity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Impatient/patient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Courage/fear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Believer/skeptic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209800" y="6488668"/>
            <a:ext cx="54127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“Pursuing the Perfect Project Manager” Tom Peters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 algn="ctr"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Tensions of  a Project Manager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requires change – you must reject passivity – stay in the middle.</a:t>
            </a:r>
            <a:endParaRPr/>
          </a:p>
          <a:p>
            <a:pPr marL="342900" indent="-342900"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vs Goals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Adherence to a checklist implies a particular process guarantees an outcome – this is never the case.</a:t>
            </a:r>
            <a:endParaRPr/>
          </a:p>
          <a:p>
            <a:pPr marL="742950" lvl="1" indent="-285750"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the end there are only three things </a:t>
            </a:r>
            <a:endParaRPr/>
          </a:p>
          <a:p>
            <a:pPr marL="1143000" lvl="2" indent="-228600">
              <a:buSzPts val="1800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A goal </a:t>
            </a:r>
            <a:endParaRPr/>
          </a:p>
          <a:p>
            <a:pPr marL="1143000" lvl="2" indent="-228600">
              <a:buSzPts val="1800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A pile of work </a:t>
            </a:r>
            <a:endParaRPr/>
          </a:p>
          <a:p>
            <a:pPr marL="1143000" lvl="2" indent="-228600">
              <a:buSzPts val="1800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A bunch of people.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PM has unique value to add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Managers or leaders spend more time with each person on the team than anyone else.</a:t>
            </a:r>
            <a:endParaRPr/>
          </a:p>
          <a:p>
            <a:pPr marL="342900" indent="-190500">
              <a:spcBef>
                <a:spcPts val="48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statement mean?</a:t>
            </a:r>
            <a:endParaRPr/>
          </a:p>
          <a:p>
            <a:pPr marL="342900" indent="-190500">
              <a:spcBef>
                <a:spcPts val="480"/>
              </a:spcBef>
              <a:buClr>
                <a:srgbClr val="D98D2A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it apply to: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ethic?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Climate?</a:t>
            </a:r>
            <a:endParaRPr/>
          </a:p>
          <a:p>
            <a:pPr marL="742950" lvl="1" indent="-285750">
              <a:spcBef>
                <a:spcPts val="400"/>
              </a:spcBef>
              <a:buClr>
                <a:srgbClr val="D98D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Commitment?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ctr" anchorCtr="0">
            <a:noAutofit/>
          </a:bodyPr>
          <a:lstStyle/>
          <a:p>
            <a:pPr>
              <a:buNone/>
            </a:pPr>
            <a:r>
              <a:rPr lang="en-US" sz="3200" b="1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Take a sec (or a few minutes)</a:t>
            </a:r>
            <a:endParaRPr sz="3200" b="1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4294967295"/>
          </p:nvPr>
        </p:nvSpPr>
        <p:spPr>
          <a:xfrm>
            <a:off x="15240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minute to think about a project you worked on that failed. 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mistakes you made and what you’d do differently the next time.</a:t>
            </a:r>
            <a:endParaRPr/>
          </a:p>
          <a:p>
            <a:pPr marL="342900" indent="-342900">
              <a:spcBef>
                <a:spcPts val="480"/>
              </a:spcBef>
              <a:buClr>
                <a:srgbClr val="D98D2A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share it.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17846</TotalTime>
  <Words>1101</Words>
  <Application>Microsoft Office PowerPoint</Application>
  <PresentationFormat>Widescreen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DS-2002: Data Systems</vt:lpstr>
      <vt:lpstr>Begin at the Beginning</vt:lpstr>
      <vt:lpstr>The Triple Constraints a.k.a. The Iron or Trade-off Triangle</vt:lpstr>
      <vt:lpstr>Looking back to go forward</vt:lpstr>
      <vt:lpstr>The role of project management</vt:lpstr>
      <vt:lpstr>The Project Management Paradox1</vt:lpstr>
      <vt:lpstr>Tensions of  a Project Manager</vt:lpstr>
      <vt:lpstr>PM has unique value to add</vt:lpstr>
      <vt:lpstr>Take a sec (or a few minutes)</vt:lpstr>
      <vt:lpstr>Phases of Project fManagement</vt:lpstr>
      <vt:lpstr>Planning</vt:lpstr>
      <vt:lpstr>S.M.A.R.T. Goal Setting</vt:lpstr>
      <vt:lpstr>Real World</vt:lpstr>
      <vt:lpstr>Work Breakdown Structure (WBS)</vt:lpstr>
      <vt:lpstr>Build-Up</vt:lpstr>
      <vt:lpstr>Implementation</vt:lpstr>
      <vt:lpstr>Closeout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Williamson, Jason Patrick (jpw4ma)</cp:lastModifiedBy>
  <cp:revision>335</cp:revision>
  <dcterms:created xsi:type="dcterms:W3CDTF">2022-01-15T18:00:49Z</dcterms:created>
  <dcterms:modified xsi:type="dcterms:W3CDTF">2024-10-29T16:19:18Z</dcterms:modified>
</cp:coreProperties>
</file>