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hristian_samo\AppData\Roaming\Microsoft\Excel\workbook_data_analysis_project%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hristian_samo\AppData\Roaming\Microsoft\Excel\workbook_data_analysis_project%20(version%201).xlsb"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[workbook_data_analysis_project (version 1).xlsb]chart.1!PivotTable22</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smtClean="0">
                <a:latin typeface="Garamond" panose="02020404030301010803" pitchFamily="18" charset="0"/>
              </a:rPr>
              <a:t>Chart.1 Avg.</a:t>
            </a:r>
            <a:r>
              <a:rPr lang="en-US" b="1" baseline="0" dirty="0" smtClean="0">
                <a:latin typeface="Garamond" panose="02020404030301010803" pitchFamily="18" charset="0"/>
              </a:rPr>
              <a:t> </a:t>
            </a:r>
            <a:r>
              <a:rPr lang="en-US" b="1" dirty="0" smtClean="0">
                <a:latin typeface="Garamond" panose="02020404030301010803" pitchFamily="18" charset="0"/>
              </a:rPr>
              <a:t>Total revenue</a:t>
            </a:r>
            <a:r>
              <a:rPr lang="en-US" b="1" baseline="0" dirty="0" smtClean="0">
                <a:latin typeface="Garamond" panose="02020404030301010803" pitchFamily="18" charset="0"/>
              </a:rPr>
              <a:t> of IT companies listed in NYSE in 4 years </a:t>
            </a:r>
            <a:endParaRPr lang="en-US" b="1" dirty="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2">
              <a:lumMod val="60000"/>
              <a:lumOff val="40000"/>
            </a:schemeClr>
          </a:solidFill>
          <a:ln>
            <a:noFill/>
          </a:ln>
          <a:effectLst/>
        </c:spPr>
      </c:pivotFmt>
      <c:pivotFmt>
        <c:idx val="3"/>
        <c:spPr>
          <a:solidFill>
            <a:schemeClr val="accent1"/>
          </a:solidFill>
          <a:ln>
            <a:noFill/>
          </a:ln>
          <a:effectLst/>
        </c:spPr>
        <c:marker>
          <c:symbol val="none"/>
        </c:marker>
      </c:pivotFmt>
      <c:pivotFmt>
        <c:idx val="4"/>
        <c:spPr>
          <a:solidFill>
            <a:schemeClr val="accent2">
              <a:lumMod val="60000"/>
              <a:lumOff val="40000"/>
            </a:schemeClr>
          </a:solidFill>
          <a:ln>
            <a:noFill/>
          </a:ln>
          <a:effectLst/>
        </c:spPr>
      </c:pivotFmt>
      <c:pivotFmt>
        <c:idx val="5"/>
        <c:spPr>
          <a:solidFill>
            <a:schemeClr val="accent1"/>
          </a:solidFill>
          <a:ln>
            <a:noFill/>
          </a:ln>
          <a:effectLst/>
        </c:spPr>
        <c:marker>
          <c:symbol val="none"/>
        </c:marker>
      </c:pivotFmt>
      <c:pivotFmt>
        <c:idx val="6"/>
        <c:spPr>
          <a:solidFill>
            <a:schemeClr val="accent2">
              <a:lumMod val="60000"/>
              <a:lumOff val="40000"/>
            </a:schemeClr>
          </a:solidFill>
          <a:ln>
            <a:noFill/>
          </a:ln>
          <a:effectLst/>
        </c:spPr>
      </c:pivotFmt>
    </c:pivotFmts>
    <c:plotArea>
      <c:layout>
        <c:manualLayout>
          <c:layoutTarget val="inner"/>
          <c:xMode val="edge"/>
          <c:yMode val="edge"/>
          <c:x val="0.11323592556507464"/>
          <c:y val="4.0076643359133336E-2"/>
          <c:w val="0.86896965739824228"/>
          <c:h val="0.65795475282294136"/>
        </c:manualLayout>
      </c:layout>
      <c:barChart>
        <c:barDir val="col"/>
        <c:grouping val="clustered"/>
        <c:varyColors val="0"/>
        <c:ser>
          <c:idx val="0"/>
          <c:order val="0"/>
          <c:tx>
            <c:strRef>
              <c:f>'chart.1'!$B$3</c:f>
              <c:strCache>
                <c:ptCount val="1"/>
                <c:pt idx="0">
                  <c:v>Total</c:v>
                </c:pt>
              </c:strCache>
            </c:strRef>
          </c:tx>
          <c:spPr>
            <a:solidFill>
              <a:schemeClr val="accent1"/>
            </a:solidFill>
            <a:ln>
              <a:noFill/>
            </a:ln>
            <a:effectLst/>
          </c:spPr>
          <c:invertIfNegative val="0"/>
          <c:dPt>
            <c:idx val="0"/>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E523-45D8-B49A-6795FF830A76}"/>
              </c:ext>
            </c:extLst>
          </c:dPt>
          <c:cat>
            <c:multiLvlStrRef>
              <c:f>'chart.1'!$A$4:$A$64</c:f>
              <c:multiLvlStrCache>
                <c:ptCount val="59"/>
                <c:lvl>
                  <c:pt idx="0">
                    <c:v>AAPL</c:v>
                  </c:pt>
                  <c:pt idx="1">
                    <c:v>IBM</c:v>
                  </c:pt>
                  <c:pt idx="2">
                    <c:v>MSFT</c:v>
                  </c:pt>
                  <c:pt idx="3">
                    <c:v>HPQ</c:v>
                  </c:pt>
                  <c:pt idx="4">
                    <c:v>INTC</c:v>
                  </c:pt>
                  <c:pt idx="5">
                    <c:v>HPE</c:v>
                  </c:pt>
                  <c:pt idx="6">
                    <c:v>CSCO</c:v>
                  </c:pt>
                  <c:pt idx="7">
                    <c:v>QCOM</c:v>
                  </c:pt>
                  <c:pt idx="8">
                    <c:v>XRX</c:v>
                  </c:pt>
                  <c:pt idx="9">
                    <c:v>FB</c:v>
                  </c:pt>
                  <c:pt idx="10">
                    <c:v>WDC</c:v>
                  </c:pt>
                  <c:pt idx="11">
                    <c:v>MU</c:v>
                  </c:pt>
                  <c:pt idx="12">
                    <c:v>V</c:v>
                  </c:pt>
                  <c:pt idx="13">
                    <c:v>STX</c:v>
                  </c:pt>
                  <c:pt idx="14">
                    <c:v>TXN</c:v>
                  </c:pt>
                  <c:pt idx="15">
                    <c:v>TEL</c:v>
                  </c:pt>
                  <c:pt idx="16">
                    <c:v>AVGO</c:v>
                  </c:pt>
                  <c:pt idx="17">
                    <c:v>CTSH</c:v>
                  </c:pt>
                  <c:pt idx="18">
                    <c:v>MA</c:v>
                  </c:pt>
                  <c:pt idx="19">
                    <c:v>AMAT</c:v>
                  </c:pt>
                  <c:pt idx="20">
                    <c:v>GLW</c:v>
                  </c:pt>
                  <c:pt idx="21">
                    <c:v>EBAY</c:v>
                  </c:pt>
                  <c:pt idx="22">
                    <c:v>NFLX</c:v>
                  </c:pt>
                  <c:pt idx="23">
                    <c:v>FIS</c:v>
                  </c:pt>
                  <c:pt idx="24">
                    <c:v>NTAP</c:v>
                  </c:pt>
                  <c:pt idx="25">
                    <c:v>HRS</c:v>
                  </c:pt>
                  <c:pt idx="26">
                    <c:v>WU</c:v>
                  </c:pt>
                  <c:pt idx="27">
                    <c:v>APH</c:v>
                  </c:pt>
                  <c:pt idx="28">
                    <c:v>ADS</c:v>
                  </c:pt>
                  <c:pt idx="29">
                    <c:v>FISV</c:v>
                  </c:pt>
                  <c:pt idx="30">
                    <c:v>LRCX</c:v>
                  </c:pt>
                  <c:pt idx="31">
                    <c:v>YHOO</c:v>
                  </c:pt>
                  <c:pt idx="32">
                    <c:v>CRM</c:v>
                  </c:pt>
                  <c:pt idx="33">
                    <c:v>ADBE</c:v>
                  </c:pt>
                  <c:pt idx="34">
                    <c:v>SYMC</c:v>
                  </c:pt>
                  <c:pt idx="35">
                    <c:v>JNPR</c:v>
                  </c:pt>
                  <c:pt idx="36">
                    <c:v>ATVI</c:v>
                  </c:pt>
                  <c:pt idx="37">
                    <c:v>NVDA</c:v>
                  </c:pt>
                  <c:pt idx="38">
                    <c:v>INTU</c:v>
                  </c:pt>
                  <c:pt idx="39">
                    <c:v>CSRA</c:v>
                  </c:pt>
                  <c:pt idx="40">
                    <c:v>EA</c:v>
                  </c:pt>
                  <c:pt idx="41">
                    <c:v>FSLR</c:v>
                  </c:pt>
                  <c:pt idx="42">
                    <c:v>CTXS</c:v>
                  </c:pt>
                  <c:pt idx="43">
                    <c:v>ADI</c:v>
                  </c:pt>
                  <c:pt idx="44">
                    <c:v>KLAC</c:v>
                  </c:pt>
                  <c:pt idx="45">
                    <c:v>SWKS</c:v>
                  </c:pt>
                  <c:pt idx="46">
                    <c:v>TDC</c:v>
                  </c:pt>
                  <c:pt idx="47">
                    <c:v>GPN</c:v>
                  </c:pt>
                  <c:pt idx="48">
                    <c:v>ADSK</c:v>
                  </c:pt>
                  <c:pt idx="49">
                    <c:v>XLNX</c:v>
                  </c:pt>
                  <c:pt idx="50">
                    <c:v>TSS</c:v>
                  </c:pt>
                  <c:pt idx="51">
                    <c:v>MCHP</c:v>
                  </c:pt>
                  <c:pt idx="52">
                    <c:v>QRVO</c:v>
                  </c:pt>
                  <c:pt idx="53">
                    <c:v>FFIV</c:v>
                  </c:pt>
                  <c:pt idx="54">
                    <c:v>AKAM</c:v>
                  </c:pt>
                  <c:pt idx="55">
                    <c:v>RHT</c:v>
                  </c:pt>
                  <c:pt idx="56">
                    <c:v>FLIR</c:v>
                  </c:pt>
                  <c:pt idx="57">
                    <c:v>LLTC</c:v>
                  </c:pt>
                  <c:pt idx="58">
                    <c:v>VRSN</c:v>
                  </c:pt>
                </c:lvl>
                <c:lvl>
                  <c:pt idx="0">
                    <c:v>Information Technology</c:v>
                  </c:pt>
                </c:lvl>
              </c:multiLvlStrCache>
            </c:multiLvlStrRef>
          </c:cat>
          <c:val>
            <c:numRef>
              <c:f>'chart.1'!$B$4:$B$64</c:f>
              <c:numCache>
                <c:formatCode>0.00E+00</c:formatCode>
                <c:ptCount val="59"/>
                <c:pt idx="0">
                  <c:v>200764750000</c:v>
                </c:pt>
                <c:pt idx="1">
                  <c:v>93943750000</c:v>
                </c:pt>
                <c:pt idx="2">
                  <c:v>85895500000</c:v>
                </c:pt>
                <c:pt idx="3">
                  <c:v>67162500000</c:v>
                </c:pt>
                <c:pt idx="4">
                  <c:v>55830000000</c:v>
                </c:pt>
                <c:pt idx="5">
                  <c:v>52451000000</c:v>
                </c:pt>
                <c:pt idx="6">
                  <c:v>48539250000</c:v>
                </c:pt>
                <c:pt idx="7">
                  <c:v>25047000000</c:v>
                </c:pt>
                <c:pt idx="8">
                  <c:v>19503000000</c:v>
                </c:pt>
                <c:pt idx="9">
                  <c:v>16476000000</c:v>
                </c:pt>
                <c:pt idx="10">
                  <c:v>14511750000</c:v>
                </c:pt>
                <c:pt idx="11">
                  <c:v>13505500000</c:v>
                </c:pt>
                <c:pt idx="12">
                  <c:v>13360500000</c:v>
                </c:pt>
                <c:pt idx="13">
                  <c:v>13243500000</c:v>
                </c:pt>
                <c:pt idx="14">
                  <c:v>12768750000</c:v>
                </c:pt>
                <c:pt idx="15">
                  <c:v>11958500000</c:v>
                </c:pt>
                <c:pt idx="16">
                  <c:v>10032000000</c:v>
                </c:pt>
                <c:pt idx="17">
                  <c:v>9717093000</c:v>
                </c:pt>
                <c:pt idx="18">
                  <c:v>9549000000</c:v>
                </c:pt>
                <c:pt idx="19">
                  <c:v>9266250000</c:v>
                </c:pt>
                <c:pt idx="20">
                  <c:v>9008750000</c:v>
                </c:pt>
                <c:pt idx="21">
                  <c:v>8654500000</c:v>
                </c:pt>
                <c:pt idx="22">
                  <c:v>6372349500</c:v>
                </c:pt>
                <c:pt idx="23">
                  <c:v>6217050000</c:v>
                </c:pt>
                <c:pt idx="24">
                  <c:v>6081600000</c:v>
                </c:pt>
                <c:pt idx="25">
                  <c:v>5668500000</c:v>
                </c:pt>
                <c:pt idx="26">
                  <c:v>5574425000</c:v>
                </c:pt>
                <c:pt idx="27">
                  <c:v>4955250000</c:v>
                </c:pt>
                <c:pt idx="28">
                  <c:v>4925784750</c:v>
                </c:pt>
                <c:pt idx="29">
                  <c:v>4892500000</c:v>
                </c:pt>
                <c:pt idx="30">
                  <c:v>4837857500</c:v>
                </c:pt>
                <c:pt idx="31">
                  <c:v>4813345000</c:v>
                </c:pt>
                <c:pt idx="32">
                  <c:v>4790500000</c:v>
                </c:pt>
                <c:pt idx="33">
                  <c:v>4713061500</c:v>
                </c:pt>
                <c:pt idx="34">
                  <c:v>4661250000</c:v>
                </c:pt>
                <c:pt idx="35">
                  <c:v>4629850000</c:v>
                </c:pt>
                <c:pt idx="36">
                  <c:v>4627750000</c:v>
                </c:pt>
                <c:pt idx="37">
                  <c:v>4525539750</c:v>
                </c:pt>
                <c:pt idx="38">
                  <c:v>4268750000</c:v>
                </c:pt>
                <c:pt idx="39">
                  <c:v>4160096500</c:v>
                </c:pt>
                <c:pt idx="40">
                  <c:v>4070750000</c:v>
                </c:pt>
                <c:pt idx="41">
                  <c:v>3412085750</c:v>
                </c:pt>
                <c:pt idx="42">
                  <c:v>3188787250</c:v>
                </c:pt>
                <c:pt idx="43">
                  <c:v>3088740750</c:v>
                </c:pt>
                <c:pt idx="44">
                  <c:v>2892682750</c:v>
                </c:pt>
                <c:pt idx="45">
                  <c:v>2657725000</c:v>
                </c:pt>
                <c:pt idx="46">
                  <c:v>2654750000</c:v>
                </c:pt>
                <c:pt idx="47">
                  <c:v>2650506750</c:v>
                </c:pt>
                <c:pt idx="48">
                  <c:v>2400600000</c:v>
                </c:pt>
                <c:pt idx="49">
                  <c:v>2285602000</c:v>
                </c:pt>
                <c:pt idx="50">
                  <c:v>2271070000</c:v>
                </c:pt>
                <c:pt idx="51">
                  <c:v>1958302500</c:v>
                </c:pt>
                <c:pt idx="52">
                  <c:v>1823307666.6666667</c:v>
                </c:pt>
                <c:pt idx="53">
                  <c:v>1782054250</c:v>
                </c:pt>
                <c:pt idx="54">
                  <c:v>1778297750</c:v>
                </c:pt>
                <c:pt idx="55">
                  <c:v>1676287750</c:v>
                </c:pt>
                <c:pt idx="56">
                  <c:v>1497362750</c:v>
                </c:pt>
                <c:pt idx="57">
                  <c:v>1392424250</c:v>
                </c:pt>
                <c:pt idx="58">
                  <c:v>977040500</c:v>
                </c:pt>
              </c:numCache>
            </c:numRef>
          </c:val>
          <c:extLst>
            <c:ext xmlns:c16="http://schemas.microsoft.com/office/drawing/2014/chart" uri="{C3380CC4-5D6E-409C-BE32-E72D297353CC}">
              <c16:uniqueId val="{00000002-E523-45D8-B49A-6795FF830A76}"/>
            </c:ext>
          </c:extLst>
        </c:ser>
        <c:dLbls>
          <c:showLegendKey val="0"/>
          <c:showVal val="0"/>
          <c:showCatName val="0"/>
          <c:showSerName val="0"/>
          <c:showPercent val="0"/>
          <c:showBubbleSize val="0"/>
        </c:dLbls>
        <c:gapWidth val="39"/>
        <c:overlap val="-27"/>
        <c:axId val="407179896"/>
        <c:axId val="407183832"/>
      </c:barChart>
      <c:catAx>
        <c:axId val="407179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183832"/>
        <c:crosses val="autoZero"/>
        <c:auto val="1"/>
        <c:lblAlgn val="ctr"/>
        <c:lblOffset val="100"/>
        <c:noMultiLvlLbl val="0"/>
      </c:catAx>
      <c:valAx>
        <c:axId val="407183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Total revenue in $</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179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b="1" dirty="0" smtClean="0">
                <a:latin typeface="Garamond" panose="02020404030301010803" pitchFamily="18" charset="0"/>
              </a:rPr>
              <a:t>Chart.2</a:t>
            </a:r>
            <a:r>
              <a:rPr lang="en-US" b="1" baseline="0" dirty="0" smtClean="0">
                <a:latin typeface="Garamond" panose="02020404030301010803" pitchFamily="18" charset="0"/>
              </a:rPr>
              <a:t> Avg. Total revenue of best performing companies per CIGS sector in NYSE</a:t>
            </a:r>
            <a:endParaRPr lang="en-US" b="1" dirty="0">
              <a:latin typeface="Garamond" panose="02020404030301010803" pitchFamily="18" charset="0"/>
            </a:endParaRPr>
          </a:p>
        </c:rich>
      </c:tx>
      <c:layout>
        <c:manualLayout>
          <c:xMode val="edge"/>
          <c:yMode val="edge"/>
          <c:x val="0.19694431270958759"/>
          <c:y val="6.9799720040129548E-2"/>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338849712059086"/>
          <c:y val="9.4401709401709416E-2"/>
          <c:w val="0.81605596489193866"/>
          <c:h val="0.74235783027121605"/>
        </c:manualLayout>
      </c:layout>
      <c:barChart>
        <c:barDir val="col"/>
        <c:grouping val="clustered"/>
        <c:varyColors val="0"/>
        <c:ser>
          <c:idx val="0"/>
          <c:order val="0"/>
          <c:spPr>
            <a:solidFill>
              <a:schemeClr val="accent1"/>
            </a:solidFill>
            <a:ln>
              <a:noFill/>
            </a:ln>
            <a:effectLst/>
          </c:spPr>
          <c:invertIfNegative val="0"/>
          <c:dPt>
            <c:idx val="2"/>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8F55-4C53-A7F0-710D4A3D5574}"/>
              </c:ext>
            </c:extLst>
          </c:dPt>
          <c:cat>
            <c:strRef>
              <c:f>Sheet9!$BE$4:$BE$14</c:f>
              <c:strCache>
                <c:ptCount val="11"/>
                <c:pt idx="0">
                  <c:v>WMT</c:v>
                </c:pt>
                <c:pt idx="1">
                  <c:v>XOM</c:v>
                </c:pt>
                <c:pt idx="2">
                  <c:v>AAPL</c:v>
                </c:pt>
                <c:pt idx="3">
                  <c:v>GM</c:v>
                </c:pt>
                <c:pt idx="4">
                  <c:v>MCK</c:v>
                </c:pt>
                <c:pt idx="5">
                  <c:v>T</c:v>
                </c:pt>
                <c:pt idx="6">
                  <c:v>BAC</c:v>
                </c:pt>
                <c:pt idx="7">
                  <c:v>BA</c:v>
                </c:pt>
                <c:pt idx="8">
                  <c:v>LYB</c:v>
                </c:pt>
                <c:pt idx="9">
                  <c:v>EXC</c:v>
                </c:pt>
                <c:pt idx="10">
                  <c:v>CBG</c:v>
                </c:pt>
              </c:strCache>
            </c:strRef>
          </c:cat>
          <c:val>
            <c:numRef>
              <c:f>Sheet9!$BF$4:$BF$14</c:f>
              <c:numCache>
                <c:formatCode>0.00E+00</c:formatCode>
                <c:ptCount val="11"/>
                <c:pt idx="0">
                  <c:v>478181500000</c:v>
                </c:pt>
                <c:pt idx="1">
                  <c:v>381484500000</c:v>
                </c:pt>
                <c:pt idx="2">
                  <c:v>200764750000</c:v>
                </c:pt>
                <c:pt idx="3">
                  <c:v>157523000000</c:v>
                </c:pt>
                <c:pt idx="4">
                  <c:v>157379250000</c:v>
                </c:pt>
                <c:pt idx="5">
                  <c:v>133858500000</c:v>
                </c:pt>
                <c:pt idx="6">
                  <c:v>97503000000</c:v>
                </c:pt>
                <c:pt idx="7">
                  <c:v>92017500000</c:v>
                </c:pt>
                <c:pt idx="8">
                  <c:v>41939250000</c:v>
                </c:pt>
                <c:pt idx="9">
                  <c:v>28281000000</c:v>
                </c:pt>
                <c:pt idx="10">
                  <c:v>8401155250</c:v>
                </c:pt>
              </c:numCache>
            </c:numRef>
          </c:val>
          <c:extLst>
            <c:ext xmlns:c16="http://schemas.microsoft.com/office/drawing/2014/chart" uri="{C3380CC4-5D6E-409C-BE32-E72D297353CC}">
              <c16:uniqueId val="{00000000-8F55-4C53-A7F0-710D4A3D5574}"/>
            </c:ext>
          </c:extLst>
        </c:ser>
        <c:dLbls>
          <c:showLegendKey val="0"/>
          <c:showVal val="0"/>
          <c:showCatName val="0"/>
          <c:showSerName val="0"/>
          <c:showPercent val="0"/>
          <c:showBubbleSize val="0"/>
        </c:dLbls>
        <c:gapWidth val="219"/>
        <c:overlap val="-27"/>
        <c:axId val="607801968"/>
        <c:axId val="607797376"/>
      </c:barChart>
      <c:catAx>
        <c:axId val="607801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Best </a:t>
                </a:r>
                <a:r>
                  <a:rPr lang="en-US" dirty="0" smtClean="0"/>
                  <a:t>performing</a:t>
                </a:r>
                <a:r>
                  <a:rPr lang="en-US" baseline="0" dirty="0" smtClean="0"/>
                  <a:t> </a:t>
                </a:r>
                <a:r>
                  <a:rPr lang="en-US" baseline="0" dirty="0"/>
                  <a:t>companies per CIGS listed in NYSE over 4 </a:t>
                </a:r>
                <a:r>
                  <a:rPr lang="en-US" baseline="0" dirty="0" smtClean="0"/>
                  <a:t>years  </a:t>
                </a:r>
                <a:endParaRPr 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7797376"/>
        <c:crosses val="autoZero"/>
        <c:auto val="1"/>
        <c:lblAlgn val="ctr"/>
        <c:lblOffset val="100"/>
        <c:noMultiLvlLbl val="0"/>
      </c:catAx>
      <c:valAx>
        <c:axId val="607797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a:t>
                </a:r>
                <a:r>
                  <a:rPr lang="en-US" baseline="0"/>
                  <a:t> revenue im $</a:t>
                </a:r>
                <a:endParaRPr lang="en-US"/>
              </a:p>
            </c:rich>
          </c:tx>
          <c:layout>
            <c:manualLayout>
              <c:xMode val="edge"/>
              <c:yMode val="edge"/>
              <c:x val="2.130601144736426E-2"/>
              <c:y val="0.3048931960428022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7801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4B0EE2-3AD3-4DEF-9062-7A2B62658CF6}"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21978-EFF0-464D-9898-47175C73745A}" type="slidenum">
              <a:rPr lang="en-US" smtClean="0"/>
              <a:t>‹#›</a:t>
            </a:fld>
            <a:endParaRPr lang="en-US"/>
          </a:p>
        </p:txBody>
      </p:sp>
    </p:spTree>
    <p:extLst>
      <p:ext uri="{BB962C8B-B14F-4D97-AF65-F5344CB8AC3E}">
        <p14:creationId xmlns:p14="http://schemas.microsoft.com/office/powerpoint/2010/main" val="2896880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4B0EE2-3AD3-4DEF-9062-7A2B62658CF6}"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21978-EFF0-464D-9898-47175C73745A}" type="slidenum">
              <a:rPr lang="en-US" smtClean="0"/>
              <a:t>‹#›</a:t>
            </a:fld>
            <a:endParaRPr lang="en-US"/>
          </a:p>
        </p:txBody>
      </p:sp>
    </p:spTree>
    <p:extLst>
      <p:ext uri="{BB962C8B-B14F-4D97-AF65-F5344CB8AC3E}">
        <p14:creationId xmlns:p14="http://schemas.microsoft.com/office/powerpoint/2010/main" val="56285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4B0EE2-3AD3-4DEF-9062-7A2B62658CF6}"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21978-EFF0-464D-9898-47175C73745A}" type="slidenum">
              <a:rPr lang="en-US" smtClean="0"/>
              <a:t>‹#›</a:t>
            </a:fld>
            <a:endParaRPr lang="en-US"/>
          </a:p>
        </p:txBody>
      </p:sp>
    </p:spTree>
    <p:extLst>
      <p:ext uri="{BB962C8B-B14F-4D97-AF65-F5344CB8AC3E}">
        <p14:creationId xmlns:p14="http://schemas.microsoft.com/office/powerpoint/2010/main" val="401476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4B0EE2-3AD3-4DEF-9062-7A2B62658CF6}"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21978-EFF0-464D-9898-47175C73745A}" type="slidenum">
              <a:rPr lang="en-US" smtClean="0"/>
              <a:t>‹#›</a:t>
            </a:fld>
            <a:endParaRPr lang="en-US"/>
          </a:p>
        </p:txBody>
      </p:sp>
    </p:spTree>
    <p:extLst>
      <p:ext uri="{BB962C8B-B14F-4D97-AF65-F5344CB8AC3E}">
        <p14:creationId xmlns:p14="http://schemas.microsoft.com/office/powerpoint/2010/main" val="28030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4B0EE2-3AD3-4DEF-9062-7A2B62658CF6}"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21978-EFF0-464D-9898-47175C73745A}" type="slidenum">
              <a:rPr lang="en-US" smtClean="0"/>
              <a:t>‹#›</a:t>
            </a:fld>
            <a:endParaRPr lang="en-US"/>
          </a:p>
        </p:txBody>
      </p:sp>
    </p:spTree>
    <p:extLst>
      <p:ext uri="{BB962C8B-B14F-4D97-AF65-F5344CB8AC3E}">
        <p14:creationId xmlns:p14="http://schemas.microsoft.com/office/powerpoint/2010/main" val="3541493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4B0EE2-3AD3-4DEF-9062-7A2B62658CF6}"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21978-EFF0-464D-9898-47175C73745A}" type="slidenum">
              <a:rPr lang="en-US" smtClean="0"/>
              <a:t>‹#›</a:t>
            </a:fld>
            <a:endParaRPr lang="en-US"/>
          </a:p>
        </p:txBody>
      </p:sp>
    </p:spTree>
    <p:extLst>
      <p:ext uri="{BB962C8B-B14F-4D97-AF65-F5344CB8AC3E}">
        <p14:creationId xmlns:p14="http://schemas.microsoft.com/office/powerpoint/2010/main" val="97587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4B0EE2-3AD3-4DEF-9062-7A2B62658CF6}"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721978-EFF0-464D-9898-47175C73745A}" type="slidenum">
              <a:rPr lang="en-US" smtClean="0"/>
              <a:t>‹#›</a:t>
            </a:fld>
            <a:endParaRPr lang="en-US"/>
          </a:p>
        </p:txBody>
      </p:sp>
    </p:spTree>
    <p:extLst>
      <p:ext uri="{BB962C8B-B14F-4D97-AF65-F5344CB8AC3E}">
        <p14:creationId xmlns:p14="http://schemas.microsoft.com/office/powerpoint/2010/main" val="273027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4B0EE2-3AD3-4DEF-9062-7A2B62658CF6}"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721978-EFF0-464D-9898-47175C73745A}" type="slidenum">
              <a:rPr lang="en-US" smtClean="0"/>
              <a:t>‹#›</a:t>
            </a:fld>
            <a:endParaRPr lang="en-US"/>
          </a:p>
        </p:txBody>
      </p:sp>
    </p:spTree>
    <p:extLst>
      <p:ext uri="{BB962C8B-B14F-4D97-AF65-F5344CB8AC3E}">
        <p14:creationId xmlns:p14="http://schemas.microsoft.com/office/powerpoint/2010/main" val="391545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4B0EE2-3AD3-4DEF-9062-7A2B62658CF6}"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721978-EFF0-464D-9898-47175C73745A}" type="slidenum">
              <a:rPr lang="en-US" smtClean="0"/>
              <a:t>‹#›</a:t>
            </a:fld>
            <a:endParaRPr lang="en-US"/>
          </a:p>
        </p:txBody>
      </p:sp>
    </p:spTree>
    <p:extLst>
      <p:ext uri="{BB962C8B-B14F-4D97-AF65-F5344CB8AC3E}">
        <p14:creationId xmlns:p14="http://schemas.microsoft.com/office/powerpoint/2010/main" val="324880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4B0EE2-3AD3-4DEF-9062-7A2B62658CF6}"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21978-EFF0-464D-9898-47175C73745A}" type="slidenum">
              <a:rPr lang="en-US" smtClean="0"/>
              <a:t>‹#›</a:t>
            </a:fld>
            <a:endParaRPr lang="en-US"/>
          </a:p>
        </p:txBody>
      </p:sp>
    </p:spTree>
    <p:extLst>
      <p:ext uri="{BB962C8B-B14F-4D97-AF65-F5344CB8AC3E}">
        <p14:creationId xmlns:p14="http://schemas.microsoft.com/office/powerpoint/2010/main" val="335311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4B0EE2-3AD3-4DEF-9062-7A2B62658CF6}"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21978-EFF0-464D-9898-47175C73745A}" type="slidenum">
              <a:rPr lang="en-US" smtClean="0"/>
              <a:t>‹#›</a:t>
            </a:fld>
            <a:endParaRPr lang="en-US"/>
          </a:p>
        </p:txBody>
      </p:sp>
    </p:spTree>
    <p:extLst>
      <p:ext uri="{BB962C8B-B14F-4D97-AF65-F5344CB8AC3E}">
        <p14:creationId xmlns:p14="http://schemas.microsoft.com/office/powerpoint/2010/main" val="957646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B0EE2-3AD3-4DEF-9062-7A2B62658CF6}" type="datetimeFigureOut">
              <a:rPr lang="en-US" smtClean="0"/>
              <a:t>6/15/2023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21978-EFF0-464D-9898-47175C73745A}" type="slidenum">
              <a:rPr lang="en-US" smtClean="0"/>
              <a:t>‹#›</a:t>
            </a:fld>
            <a:endParaRPr lang="en-US"/>
          </a:p>
        </p:txBody>
      </p:sp>
    </p:spTree>
    <p:extLst>
      <p:ext uri="{BB962C8B-B14F-4D97-AF65-F5344CB8AC3E}">
        <p14:creationId xmlns:p14="http://schemas.microsoft.com/office/powerpoint/2010/main" val="325079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1658983"/>
          </a:xfrm>
          <a:solidFill>
            <a:schemeClr val="accent1">
              <a:lumMod val="50000"/>
            </a:schemeClr>
          </a:solidFill>
        </p:spPr>
        <p:txBody>
          <a:bodyPr>
            <a:noAutofit/>
          </a:bodyPr>
          <a:lstStyle/>
          <a:p>
            <a:r>
              <a:rPr lang="en-US" sz="4000" u="sng" dirty="0" smtClean="0">
                <a:solidFill>
                  <a:schemeClr val="bg1"/>
                </a:solidFill>
                <a:effectLst>
                  <a:outerShdw blurRad="38100" dist="38100" dir="2700000" algn="tl">
                    <a:srgbClr val="000000">
                      <a:alpha val="43137"/>
                    </a:srgbClr>
                  </a:outerShdw>
                </a:effectLst>
                <a:latin typeface="Garamond" panose="02020404030301010803" pitchFamily="18" charset="0"/>
              </a:rPr>
              <a:t>Research question:</a:t>
            </a:r>
            <a:br>
              <a:rPr lang="en-US" sz="4000" u="sng" dirty="0" smtClean="0">
                <a:solidFill>
                  <a:schemeClr val="bg1"/>
                </a:solidFill>
                <a:effectLst>
                  <a:outerShdw blurRad="38100" dist="38100" dir="2700000" algn="tl">
                    <a:srgbClr val="000000">
                      <a:alpha val="43137"/>
                    </a:srgbClr>
                  </a:outerShdw>
                </a:effectLst>
                <a:latin typeface="Garamond" panose="02020404030301010803" pitchFamily="18" charset="0"/>
              </a:rPr>
            </a:br>
            <a:r>
              <a:rPr lang="en-US" sz="2400" dirty="0" smtClean="0">
                <a:solidFill>
                  <a:schemeClr val="bg1"/>
                </a:solidFill>
                <a:latin typeface="Garamond" panose="02020404030301010803" pitchFamily="18" charset="0"/>
              </a:rPr>
              <a:t>Based on historical data from NYSE provided, find the company who achieved the highest total revenue in the Information Technology industry and describe how they compare to best performing companies in all other industries sectors. </a:t>
            </a:r>
            <a:endParaRPr lang="en-US" sz="2400" dirty="0">
              <a:solidFill>
                <a:schemeClr val="bg1"/>
              </a:solidFill>
              <a:latin typeface="Garamond" panose="02020404030301010803" pitchFamily="18" charset="0"/>
            </a:endParaRPr>
          </a:p>
        </p:txBody>
      </p:sp>
      <p:sp>
        <p:nvSpPr>
          <p:cNvPr id="7" name="TextBox 6"/>
          <p:cNvSpPr txBox="1"/>
          <p:nvPr/>
        </p:nvSpPr>
        <p:spPr>
          <a:xfrm>
            <a:off x="274320" y="2259874"/>
            <a:ext cx="7537269" cy="4415246"/>
          </a:xfrm>
          <a:prstGeom prst="rect">
            <a:avLst/>
          </a:prstGeom>
          <a:noFill/>
        </p:spPr>
        <p:txBody>
          <a:bodyPr wrap="square" rtlCol="0">
            <a:spAutoFit/>
          </a:bodyPr>
          <a:lstStyle/>
          <a:p>
            <a:endParaRPr lang="en-US" dirty="0"/>
          </a:p>
        </p:txBody>
      </p:sp>
      <p:sp>
        <p:nvSpPr>
          <p:cNvPr id="8" name="TextBox 7"/>
          <p:cNvSpPr txBox="1"/>
          <p:nvPr/>
        </p:nvSpPr>
        <p:spPr>
          <a:xfrm>
            <a:off x="8621486" y="2259874"/>
            <a:ext cx="3344090" cy="4402183"/>
          </a:xfrm>
          <a:prstGeom prst="rect">
            <a:avLst/>
          </a:prstGeom>
          <a:noFill/>
        </p:spPr>
        <p:txBody>
          <a:bodyPr wrap="square" rtlCol="0">
            <a:spAutoFit/>
          </a:bodyPr>
          <a:lstStyle/>
          <a:p>
            <a:endParaRPr lang="en-US" dirty="0"/>
          </a:p>
        </p:txBody>
      </p:sp>
      <p:sp>
        <p:nvSpPr>
          <p:cNvPr id="9" name="Rectangle 8"/>
          <p:cNvSpPr/>
          <p:nvPr/>
        </p:nvSpPr>
        <p:spPr>
          <a:xfrm>
            <a:off x="274320" y="2037806"/>
            <a:ext cx="7837713" cy="46242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74320" y="2037805"/>
            <a:ext cx="7850777" cy="4624251"/>
          </a:xfrm>
          <a:prstGeom prst="rect">
            <a:avLst/>
          </a:prstGeom>
          <a:noFill/>
          <a:ln w="28575">
            <a:solidFill>
              <a:schemeClr val="accent5">
                <a:lumMod val="50000"/>
              </a:schemeClr>
            </a:solidFill>
          </a:ln>
        </p:spPr>
        <p:txBody>
          <a:bodyPr wrap="square" rtlCol="0">
            <a:spAutoFit/>
          </a:bodyPr>
          <a:lstStyle/>
          <a:p>
            <a:endParaRPr lang="en-US" dirty="0"/>
          </a:p>
        </p:txBody>
      </p:sp>
      <p:sp>
        <p:nvSpPr>
          <p:cNvPr id="12" name="TextBox 11"/>
          <p:cNvSpPr txBox="1"/>
          <p:nvPr/>
        </p:nvSpPr>
        <p:spPr>
          <a:xfrm>
            <a:off x="8608422" y="2037803"/>
            <a:ext cx="3370218" cy="2100575"/>
          </a:xfrm>
          <a:prstGeom prst="rect">
            <a:avLst/>
          </a:prstGeom>
          <a:noFill/>
          <a:ln w="28575">
            <a:solidFill>
              <a:schemeClr val="accent5">
                <a:lumMod val="50000"/>
              </a:schemeClr>
            </a:solidFill>
          </a:ln>
        </p:spPr>
        <p:txBody>
          <a:bodyPr wrap="square" rtlCol="0">
            <a:spAutoFit/>
          </a:bodyPr>
          <a:lstStyle/>
          <a:p>
            <a:r>
              <a:rPr lang="en-US" sz="1450" dirty="0" smtClean="0">
                <a:latin typeface="Garamond" panose="02020404030301010803" pitchFamily="18" charset="0"/>
              </a:rPr>
              <a:t>Chart.1, shows that the information Technology industry is heavily dominated in terms of total yearly revenue by Apple Inc.(AAPL) with a total revenue almost 8 times higher than the </a:t>
            </a:r>
            <a:r>
              <a:rPr lang="en-US" sz="1450" dirty="0" smtClean="0">
                <a:latin typeface="Garamond" panose="02020404030301010803" pitchFamily="18" charset="0"/>
              </a:rPr>
              <a:t>mean value; Additionally</a:t>
            </a:r>
            <a:r>
              <a:rPr lang="en-US" sz="1450" dirty="0" smtClean="0">
                <a:latin typeface="Garamond" panose="02020404030301010803" pitchFamily="18" charset="0"/>
              </a:rPr>
              <a:t> the standard deviation of tota</a:t>
            </a:r>
            <a:r>
              <a:rPr lang="en-US" sz="1450" dirty="0" smtClean="0">
                <a:latin typeface="Garamond" panose="02020404030301010803" pitchFamily="18" charset="0"/>
              </a:rPr>
              <a:t>l revenue</a:t>
            </a:r>
            <a:r>
              <a:rPr lang="en-US" sz="1450" dirty="0" smtClean="0">
                <a:latin typeface="Garamond" panose="02020404030301010803" pitchFamily="18" charset="0"/>
              </a:rPr>
              <a:t> </a:t>
            </a:r>
            <a:r>
              <a:rPr lang="en-US" sz="1450" dirty="0" smtClean="0">
                <a:latin typeface="Garamond" panose="02020404030301010803" pitchFamily="18" charset="0"/>
              </a:rPr>
              <a:t>in this sector, is the double of the mean value, which shows heavy discrepancies in the data, and many outliers. </a:t>
            </a:r>
            <a:endParaRPr lang="en-US" sz="1450" dirty="0">
              <a:latin typeface="Garamond" panose="02020404030301010803" pitchFamily="18" charset="0"/>
            </a:endParaRPr>
          </a:p>
        </p:txBody>
      </p:sp>
      <p:cxnSp>
        <p:nvCxnSpPr>
          <p:cNvPr id="15" name="Straight Connector 14"/>
          <p:cNvCxnSpPr/>
          <p:nvPr/>
        </p:nvCxnSpPr>
        <p:spPr>
          <a:xfrm>
            <a:off x="274320" y="4290645"/>
            <a:ext cx="7837713"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1" name="Chart 20"/>
          <p:cNvGraphicFramePr>
            <a:graphicFrameLocks/>
          </p:cNvGraphicFramePr>
          <p:nvPr>
            <p:extLst>
              <p:ext uri="{D42A27DB-BD31-4B8C-83A1-F6EECF244321}">
                <p14:modId xmlns:p14="http://schemas.microsoft.com/office/powerpoint/2010/main" val="2436125556"/>
              </p:ext>
            </p:extLst>
          </p:nvPr>
        </p:nvGraphicFramePr>
        <p:xfrm>
          <a:off x="274320" y="2037804"/>
          <a:ext cx="7850777" cy="2246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p:cNvGraphicFramePr>
            <a:graphicFrameLocks/>
          </p:cNvGraphicFramePr>
          <p:nvPr>
            <p:extLst>
              <p:ext uri="{D42A27DB-BD31-4B8C-83A1-F6EECF244321}">
                <p14:modId xmlns:p14="http://schemas.microsoft.com/office/powerpoint/2010/main" val="2284862347"/>
              </p:ext>
            </p:extLst>
          </p:nvPr>
        </p:nvGraphicFramePr>
        <p:xfrm>
          <a:off x="274320" y="4296717"/>
          <a:ext cx="7837713" cy="2365339"/>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p:cNvSpPr txBox="1"/>
          <p:nvPr/>
        </p:nvSpPr>
        <p:spPr>
          <a:xfrm>
            <a:off x="8647614" y="4561481"/>
            <a:ext cx="3331026" cy="2100575"/>
          </a:xfrm>
          <a:prstGeom prst="rect">
            <a:avLst/>
          </a:prstGeom>
          <a:noFill/>
        </p:spPr>
        <p:txBody>
          <a:bodyPr wrap="square" rtlCol="0">
            <a:spAutoFit/>
          </a:bodyPr>
          <a:lstStyle/>
          <a:p>
            <a:r>
              <a:rPr lang="en-US" sz="1450" dirty="0" smtClean="0">
                <a:latin typeface="Garamond" panose="02020404030301010803" pitchFamily="18" charset="0"/>
              </a:rPr>
              <a:t>Chart.2, </a:t>
            </a:r>
            <a:r>
              <a:rPr lang="en-US" sz="1450" dirty="0">
                <a:latin typeface="Garamond" panose="02020404030301010803" pitchFamily="18" charset="0"/>
              </a:rPr>
              <a:t>shows that </a:t>
            </a:r>
            <a:r>
              <a:rPr lang="en-US" sz="1450" dirty="0" smtClean="0">
                <a:latin typeface="Garamond" panose="02020404030301010803" pitchFamily="18" charset="0"/>
              </a:rPr>
              <a:t>over all other industries (11 in total registered under The GICS) the best in the </a:t>
            </a:r>
            <a:r>
              <a:rPr lang="en-US" sz="1450" dirty="0">
                <a:latin typeface="Garamond" panose="02020404030301010803" pitchFamily="18" charset="0"/>
              </a:rPr>
              <a:t>information </a:t>
            </a:r>
            <a:r>
              <a:rPr lang="en-US" sz="1450" dirty="0" smtClean="0">
                <a:latin typeface="Garamond" panose="02020404030301010803" pitchFamily="18" charset="0"/>
              </a:rPr>
              <a:t>Technology: Apple Inc. ranked 3</a:t>
            </a:r>
            <a:r>
              <a:rPr lang="en-US" sz="1450" baseline="30000" dirty="0" smtClean="0">
                <a:latin typeface="Garamond" panose="02020404030301010803" pitchFamily="18" charset="0"/>
              </a:rPr>
              <a:t>rd</a:t>
            </a:r>
            <a:r>
              <a:rPr lang="en-US" sz="1450" dirty="0" smtClean="0">
                <a:latin typeface="Garamond" panose="02020404030301010803" pitchFamily="18" charset="0"/>
              </a:rPr>
              <a:t> closely followed by GM and the dominated by WMT from the Consumer Staples industry and XOM from the Energy industry: This clearly shows that Apple Inc. is one of the most prosperous companies in the US.</a:t>
            </a:r>
            <a:endParaRPr lang="en-US" sz="1450" dirty="0">
              <a:latin typeface="Garamond" panose="02020404030301010803" pitchFamily="18" charset="0"/>
            </a:endParaRPr>
          </a:p>
        </p:txBody>
      </p:sp>
      <p:sp>
        <p:nvSpPr>
          <p:cNvPr id="25" name="Rectangle 24"/>
          <p:cNvSpPr/>
          <p:nvPr/>
        </p:nvSpPr>
        <p:spPr>
          <a:xfrm>
            <a:off x="8634550" y="4517199"/>
            <a:ext cx="3370219" cy="217353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4812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TotalTime>
  <Words>185</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Research question: Based on historical data from NYSE provided, find the company who achieved the highest total revenue in the Information Technology industry and describe how they compare to best performing companies in all other industries sectors.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question:</dc:title>
  <dc:creator>christian samo</dc:creator>
  <cp:lastModifiedBy>christian samo</cp:lastModifiedBy>
  <cp:revision>19</cp:revision>
  <dcterms:created xsi:type="dcterms:W3CDTF">2023-06-12T16:04:24Z</dcterms:created>
  <dcterms:modified xsi:type="dcterms:W3CDTF">2023-06-15T19:35:42Z</dcterms:modified>
</cp:coreProperties>
</file>