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298" r:id="rId6"/>
    <p:sldId id="301" r:id="rId7"/>
    <p:sldId id="294" r:id="rId8"/>
    <p:sldId id="302" r:id="rId9"/>
    <p:sldId id="305" r:id="rId10"/>
    <p:sldId id="303" r:id="rId11"/>
    <p:sldId id="304" r:id="rId12"/>
    <p:sldId id="296" r:id="rId13"/>
    <p:sldId id="306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F8B2A3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138" d="100"/>
          <a:sy n="138" d="100"/>
        </p:scale>
        <p:origin x="816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1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utbr.cz/www_base/zav_prace_soubor_verejne.php?file_id=180844" TargetMode="External"/><Relationship Id="rId2" Type="http://schemas.openxmlformats.org/officeDocument/2006/relationships/hyperlink" Target="https://ics.upjs.sk/~andrejkova/vyucba/PIV/PIV15_05.pdf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9596" y="2736464"/>
            <a:ext cx="5220072" cy="1080120"/>
          </a:xfrm>
        </p:spPr>
        <p:txBody>
          <a:bodyPr/>
          <a:lstStyle/>
          <a:p>
            <a:pPr lvl="0"/>
            <a:r>
              <a:rPr lang="en-US" altLang="ko-KR" sz="2400" dirty="0" err="1">
                <a:ea typeface="맑은 고딕" pitchFamily="50" charset="-127"/>
              </a:rPr>
              <a:t>Klasifikácia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ea typeface="맑은 고딕" pitchFamily="50" charset="-127"/>
              </a:rPr>
              <a:t>kvality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ea typeface="맑은 고딕" pitchFamily="50" charset="-127"/>
              </a:rPr>
              <a:t>vína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ea typeface="맑은 고딕" pitchFamily="50" charset="-127"/>
              </a:rPr>
              <a:t>pomocou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ea typeface="맑은 고딕" pitchFamily="50" charset="-127"/>
              </a:rPr>
              <a:t>viacvrstvového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ea typeface="맑은 고딕" pitchFamily="50" charset="-127"/>
              </a:rPr>
              <a:t>perceptrónu</a:t>
            </a:r>
            <a:endParaRPr lang="en-US" altLang="ko-K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7" y="3693550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altLang="ko-KR" b="1" dirty="0"/>
              <a:t>Bc. Samuel </a:t>
            </a:r>
            <a:r>
              <a:rPr lang="sk-SK" altLang="ko-KR" b="1" dirty="0" err="1"/>
              <a:t>Dičér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47" y="411510"/>
            <a:ext cx="9144000" cy="576064"/>
          </a:xfrm>
        </p:spPr>
        <p:txBody>
          <a:bodyPr/>
          <a:lstStyle/>
          <a:p>
            <a:r>
              <a:rPr lang="pl-PL" altLang="ko-KR" sz="3600" b="1" dirty="0"/>
              <a:t>Výsledky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109" y="1481182"/>
            <a:ext cx="620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accuracy score</a:t>
            </a:r>
            <a:r>
              <a:rPr lang="sk-SK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≈</a:t>
            </a:r>
            <a:r>
              <a:rPr lang="sk-SK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80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50A4BAF-995E-4A65-AED6-EB87094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43758"/>
            <a:ext cx="3600450" cy="233362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21B75AC7-80C1-428D-B594-D79AC64A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49427"/>
            <a:ext cx="3381375" cy="2305050"/>
          </a:xfrm>
          <a:prstGeom prst="rect">
            <a:avLst/>
          </a:prstGeom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26680E73-BB9C-48C8-BF7C-8F479BD575F8}"/>
              </a:ext>
            </a:extLst>
          </p:cNvPr>
          <p:cNvSpPr txBox="1"/>
          <p:nvPr/>
        </p:nvSpPr>
        <p:spPr>
          <a:xfrm>
            <a:off x="54905" y="2334267"/>
            <a:ext cx="620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 presnosti: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FE998C37-C96B-44FB-96A8-ED966EDEA290}"/>
              </a:ext>
            </a:extLst>
          </p:cNvPr>
          <p:cNvSpPr txBox="1"/>
          <p:nvPr/>
        </p:nvSpPr>
        <p:spPr>
          <a:xfrm>
            <a:off x="3187825" y="2345720"/>
            <a:ext cx="620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 chyby: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47" y="411510"/>
            <a:ext cx="9144000" cy="576064"/>
          </a:xfrm>
        </p:spPr>
        <p:txBody>
          <a:bodyPr/>
          <a:lstStyle/>
          <a:p>
            <a:r>
              <a:rPr lang="pl-PL" altLang="ko-KR" sz="3600" b="1" dirty="0"/>
              <a:t>Zdroje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1707654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https://ics.upjs.sk/~andrejkova/vyucba/PIV/PIV15_05.pdf</a:t>
            </a:r>
            <a:endParaRPr lang="sk-SK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sk-SK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https://www.vutbr.cz/www_base/zav_prace_soubor_verejne.php?file_id=180844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D30A8EB-5266-49B9-B2B7-7CE20B30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89" y="228371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pl-PL" altLang="ko-KR" sz="3200" dirty="0"/>
              <a:t>Ďakujem</a:t>
            </a:r>
          </a:p>
          <a:p>
            <a:r>
              <a:rPr lang="pl-PL" altLang="ko-KR" sz="2400" b="1" dirty="0"/>
              <a:t>za pozornosť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Postup riešenia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324960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k-SK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Príprava </a:t>
            </a:r>
            <a:r>
              <a:rPr lang="sk-SK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datasetu</a:t>
            </a:r>
            <a:r>
              <a:rPr lang="sk-SK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porozumenie dátam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9055" y="2231209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k-SK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Vizualizácia dát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2961" y="3167842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k-SK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Aplikovanie viacvrstvového </a:t>
            </a:r>
            <a:r>
              <a:rPr lang="sk-SK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perceptrónu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91347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k-SK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Vyhodnotenie výsledkov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27534"/>
            <a:ext cx="9144000" cy="57606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sk-SK" altLang="ko-KR" sz="3200" b="1" dirty="0">
                <a:cs typeface="Arial" pitchFamily="34" charset="0"/>
              </a:rPr>
              <a:t>Parametre </a:t>
            </a:r>
            <a:r>
              <a:rPr lang="sk-SK" altLang="ko-KR" sz="3200" b="1" dirty="0" err="1">
                <a:cs typeface="Arial" pitchFamily="34" charset="0"/>
              </a:rPr>
              <a:t>datasetu</a:t>
            </a:r>
            <a:endParaRPr lang="en-US" altLang="ko-KR" sz="3200" b="1" dirty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98672" y="1783920"/>
            <a:ext cx="27863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type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typ vína (biele, červené)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fixed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acidity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stála kyslosť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volatile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acidity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prchavá kyslosť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citric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acid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kyselina citrónová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residual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sugar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zvyškový cukor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chlorides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chloridy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free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sulfur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dioxide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voľný oxid siričitý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total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sulfur</a:t>
            </a:r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dioxide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celkový oxid siričitý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density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hustota</a:t>
            </a:r>
          </a:p>
          <a:p>
            <a:pPr algn="r"/>
            <a:r>
              <a:rPr lang="sk-SK" sz="11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pH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pH (kyslosť)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sulphates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sírany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alcohol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alkohol</a:t>
            </a:r>
          </a:p>
          <a:p>
            <a:pPr algn="r"/>
            <a:r>
              <a:rPr lang="sk-SK" sz="11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quality</a:t>
            </a:r>
            <a:r>
              <a:rPr lang="sk-SK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kvalita vína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41F55DD-988C-4D68-80C4-D24E4E9E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79662"/>
            <a:ext cx="619268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pl-PL" altLang="ko-KR" sz="3200" b="1" dirty="0"/>
              <a:t>Príprava datasetu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180528" y="983740"/>
            <a:ext cx="5748516" cy="76077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altLang="ko-KR" sz="2000" b="1" dirty="0">
                <a:cs typeface="Arial" pitchFamily="34" charset="0"/>
              </a:rPr>
              <a:t>         </a:t>
            </a:r>
            <a:r>
              <a:rPr lang="sk-SK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	Stĺpec </a:t>
            </a:r>
            <a:r>
              <a:rPr lang="sk-SK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</a:t>
            </a:r>
            <a:r>
              <a:rPr lang="sk-SK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 hodnotami na stupnici  	0 až 10  rozdelíme do skupín: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72740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Nízka kvalita vína </a:t>
            </a:r>
          </a:p>
          <a:p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- v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datasete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pod číslom 0</a:t>
            </a:r>
          </a:p>
          <a:p>
            <a:r>
              <a:rPr lang="sk-SK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Stredná kvalita vína</a:t>
            </a:r>
          </a:p>
          <a:p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- v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datasete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pod číslom 1</a:t>
            </a:r>
            <a:endParaRPr lang="sk-SK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 Neue"/>
            </a:endParaRPr>
          </a:p>
          <a:p>
            <a:r>
              <a:rPr lang="sk-SK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Vysoká kvalita vína</a:t>
            </a:r>
          </a:p>
          <a:p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- v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datasete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pod číslom 2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5800F2D-CB1D-430B-AE51-024CBE7ECA8A}"/>
              </a:ext>
            </a:extLst>
          </p:cNvPr>
          <p:cNvSpPr txBox="1">
            <a:spLocks/>
          </p:cNvSpPr>
          <p:nvPr/>
        </p:nvSpPr>
        <p:spPr>
          <a:xfrm>
            <a:off x="-180528" y="3602350"/>
            <a:ext cx="5544616" cy="32416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2. Doplnenie chýbajúcich záznamov: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01A4176-AFAA-4347-BDA3-894111ADF6A5}"/>
              </a:ext>
            </a:extLst>
          </p:cNvPr>
          <p:cNvSpPr txBox="1"/>
          <p:nvPr/>
        </p:nvSpPr>
        <p:spPr>
          <a:xfrm>
            <a:off x="755576" y="3939617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- doplníme priemery stĺpcov p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omocou  funkcie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fillna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(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dataset.mean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() )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63DD23D5-AFE1-4CB3-A822-71A5364E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19" y="2765495"/>
            <a:ext cx="355136" cy="234824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B4900364-EB4B-423E-B19F-FC17200F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843655"/>
            <a:ext cx="355136" cy="2270083"/>
          </a:xfrm>
          <a:prstGeom prst="rect">
            <a:avLst/>
          </a:prstGeom>
        </p:spPr>
      </p:pic>
      <p:pic>
        <p:nvPicPr>
          <p:cNvPr id="1026" name="Picture 2" descr="Download Black Arrow Png Transparent | PNG &amp; GIF BASE">
            <a:extLst>
              <a:ext uri="{FF2B5EF4-FFF2-40B4-BE49-F238E27FC236}">
                <a16:creationId xmlns:a16="http://schemas.microsoft.com/office/drawing/2014/main" id="{AF99CCAF-AD58-43F8-BB91-41F503AC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71" y="3558161"/>
            <a:ext cx="762911" cy="7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E4883F48-DB5F-446A-ABDA-70C797ED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911799"/>
            <a:ext cx="2808312" cy="19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116" y="375832"/>
            <a:ext cx="9144000" cy="576064"/>
          </a:xfrm>
        </p:spPr>
        <p:txBody>
          <a:bodyPr/>
          <a:lstStyle/>
          <a:p>
            <a:r>
              <a:rPr lang="pl-PL" altLang="ko-KR" sz="3200" b="1" dirty="0"/>
              <a:t>Porozumenie dátam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13361"/>
            <a:ext cx="49522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sk-SK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Priemery stĺpcov podľa kvality vína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Môžeme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pozorovať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určité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odlišnosti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parametrov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vzhľadom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kvalitu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vína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Napríklad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môžeme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vyčítať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že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čím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viac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alkoholu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víno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obsahuje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tým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väčšia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pravdepodobnosť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že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vyššiu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kvalitu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Naopak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čím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viac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chloridov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obsahuje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víno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tým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väčšia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pravdepodobnosť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že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dosahovať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nižšiu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kvalitu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자유형 8"/>
          <p:cNvSpPr/>
          <p:nvPr/>
        </p:nvSpPr>
        <p:spPr>
          <a:xfrm flipV="1">
            <a:off x="792200" y="2234197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200" y="4892647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34AA6A8-B694-4129-B97B-C8ED32A3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3" y="963135"/>
            <a:ext cx="7596001" cy="1147991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D7B3B760-944D-4C41-9D06-8C5004CC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341810"/>
            <a:ext cx="3401363" cy="2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>
            <a:extLst>
              <a:ext uri="{FF2B5EF4-FFF2-40B4-BE49-F238E27FC236}">
                <a16:creationId xmlns:a16="http://schemas.microsoft.com/office/drawing/2014/main" id="{6719B286-0C35-4617-87C4-D5309D08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" y="1"/>
            <a:ext cx="6712058" cy="5143500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A29E3E3-6B5F-4804-9EF0-2B6C7193B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4208" y="339502"/>
            <a:ext cx="2699792" cy="4608512"/>
          </a:xfrm>
        </p:spPr>
        <p:txBody>
          <a:bodyPr/>
          <a:lstStyle/>
          <a:p>
            <a:pPr algn="l"/>
            <a:r>
              <a:rPr lang="pl-PL" altLang="ko-KR" sz="1400" b="1" dirty="0"/>
              <a:t>Vizualizácia</a:t>
            </a:r>
            <a:r>
              <a:rPr lang="pl-PL" altLang="ko-KR" sz="1400" dirty="0"/>
              <a:t> dát nám pomáha lahšie pochopiť dáta s ktorými pracujeme.</a:t>
            </a:r>
          </a:p>
          <a:p>
            <a:pPr algn="l"/>
            <a:endParaRPr lang="pl-PL" altLang="ko-KR" sz="1400" dirty="0"/>
          </a:p>
          <a:p>
            <a:pPr algn="l"/>
            <a:r>
              <a:rPr lang="pl-PL" altLang="ko-KR" sz="1400" dirty="0"/>
              <a:t>Môžeme vidieť aké priemerné hodnoty dosahujú parametre v jednotlivých triedach kvality. </a:t>
            </a:r>
          </a:p>
          <a:p>
            <a:pPr algn="l"/>
            <a:endParaRPr lang="pl-PL" altLang="ko-KR" sz="1400" b="1" dirty="0"/>
          </a:p>
          <a:p>
            <a:pPr algn="l"/>
            <a:r>
              <a:rPr lang="pl-PL" altLang="ko-KR" sz="1400" dirty="0"/>
              <a:t>Môžeme vyčítať že kvalitnejšie vína majú zvyčajne </a:t>
            </a:r>
            <a:r>
              <a:rPr lang="pl-PL" altLang="ko-KR" sz="1400" b="1" dirty="0"/>
              <a:t>nižšiu stálu kyslosť </a:t>
            </a:r>
            <a:r>
              <a:rPr lang="pl-PL" altLang="ko-KR" sz="1400" dirty="0"/>
              <a:t>(fixed acidity), </a:t>
            </a:r>
            <a:r>
              <a:rPr lang="pl-PL" altLang="ko-KR" sz="1400" b="1" dirty="0"/>
              <a:t>nižšiu prchavú kyslosť </a:t>
            </a:r>
            <a:r>
              <a:rPr lang="pl-PL" altLang="ko-KR" sz="1400" dirty="0"/>
              <a:t>(volatile acidity), </a:t>
            </a:r>
            <a:r>
              <a:rPr lang="pl-PL" altLang="ko-KR" sz="1400" b="1" dirty="0"/>
              <a:t>menej chloridov</a:t>
            </a:r>
            <a:r>
              <a:rPr lang="pl-PL" altLang="ko-KR" sz="1400" dirty="0"/>
              <a:t> (chlorides), </a:t>
            </a:r>
            <a:r>
              <a:rPr lang="pl-PL" altLang="ko-KR" sz="1400" b="1" dirty="0"/>
              <a:t>menšiu hustotu </a:t>
            </a:r>
            <a:r>
              <a:rPr lang="pl-PL" altLang="ko-KR" sz="1400" dirty="0"/>
              <a:t>(density), </a:t>
            </a:r>
            <a:r>
              <a:rPr lang="pl-PL" altLang="ko-KR" sz="1400" b="1" dirty="0"/>
              <a:t>viac kyseliny citrónoovej</a:t>
            </a:r>
            <a:r>
              <a:rPr lang="pl-PL" altLang="ko-KR" sz="1400" dirty="0"/>
              <a:t> (citric acid), </a:t>
            </a:r>
            <a:r>
              <a:rPr lang="pl-PL" altLang="ko-KR" sz="1400" b="1" dirty="0"/>
              <a:t>viac pH </a:t>
            </a:r>
            <a:r>
              <a:rPr lang="pl-PL" altLang="ko-KR" sz="1400" dirty="0"/>
              <a:t>(kyslosť), </a:t>
            </a:r>
            <a:r>
              <a:rPr lang="pl-PL" altLang="ko-KR" sz="1400" b="1" dirty="0"/>
              <a:t>viac alkoholu</a:t>
            </a:r>
            <a:r>
              <a:rPr lang="pl-PL" altLang="ko-KR" sz="1400" dirty="0"/>
              <a:t> (alcohol) a </a:t>
            </a:r>
            <a:r>
              <a:rPr lang="pl-PL" altLang="ko-KR" sz="1400" b="1" dirty="0"/>
              <a:t>viac voľného oxidu siričitého</a:t>
            </a:r>
            <a:r>
              <a:rPr lang="pl-PL" altLang="ko-KR" sz="1400" dirty="0"/>
              <a:t> (free sulfur dioxide)</a:t>
            </a:r>
          </a:p>
        </p:txBody>
      </p:sp>
    </p:spTree>
    <p:extLst>
      <p:ext uri="{BB962C8B-B14F-4D97-AF65-F5344CB8AC3E}">
        <p14:creationId xmlns:p14="http://schemas.microsoft.com/office/powerpoint/2010/main" val="16183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86024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pl-PL" altLang="ko-KR" sz="3200" b="1" dirty="0"/>
              <a:t>Rozdelenie dát na </a:t>
            </a:r>
          </a:p>
          <a:p>
            <a:r>
              <a:rPr lang="pl-PL" altLang="ko-KR" sz="3200" b="1" dirty="0"/>
              <a:t>trénovacie a testovacie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01A4176-AFAA-4347-BDA3-894111ADF6A5}"/>
              </a:ext>
            </a:extLst>
          </p:cNvPr>
          <p:cNvSpPr txBox="1"/>
          <p:nvPr/>
        </p:nvSpPr>
        <p:spPr>
          <a:xfrm>
            <a:off x="1187624" y="1730393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pomocou funkcie </a:t>
            </a:r>
            <a:r>
              <a:rPr lang="sk-SK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train_test_split</a:t>
            </a:r>
            <a:r>
              <a:rPr lang="sk-S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()</a:t>
            </a:r>
          </a:p>
          <a:p>
            <a:endParaRPr lang="sk-SK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pPr marL="285750" indent="-285750">
              <a:buFontTx/>
              <a:buChar char="-"/>
            </a:pPr>
            <a:r>
              <a:rPr lang="sk-S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veľkosť testovacích dát 20%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D1BA4CC-9A67-4A25-8039-7F5FEA08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87774"/>
            <a:ext cx="58293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85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pl-PL" altLang="ko-KR" sz="3200" b="1" dirty="0"/>
              <a:t>Viacvrstvový perceptrón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01A4176-AFAA-4347-BDA3-894111ADF6A5}"/>
              </a:ext>
            </a:extLst>
          </p:cNvPr>
          <p:cNvSpPr txBox="1"/>
          <p:nvPr/>
        </p:nvSpPr>
        <p:spPr>
          <a:xfrm>
            <a:off x="899592" y="1464767"/>
            <a:ext cx="6905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je  to neurónová sieť, ktorá je tvorená vzájomne prepojenými neurónmi, ktoré sú usporiadané do viacerých vrstiev</a:t>
            </a:r>
          </a:p>
          <a:p>
            <a:pPr marL="285750" indent="-285750">
              <a:buFontTx/>
              <a:buChar char="-"/>
            </a:pP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viacvrstvový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perceptrón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vie klasifikovať problémy ktoré nie sú lineárne separovateľné</a:t>
            </a:r>
          </a:p>
          <a:p>
            <a:pPr marL="285750" indent="-285750">
              <a:buFontTx/>
              <a:buChar char="-"/>
            </a:pP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použitý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MLPClassifier</a:t>
            </a:r>
            <a:r>
              <a:rPr lang="sk-SK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z knižnice </a:t>
            </a:r>
            <a:r>
              <a:rPr lang="sk-SK" sz="16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sklearn</a:t>
            </a:r>
            <a:endParaRPr lang="sk-SK" sz="16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 Neue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81C43F0-41FC-4D81-86F5-21DE21B25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63" y="3003798"/>
            <a:ext cx="4608512" cy="190947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21988B6-024B-4564-AFA9-711CBEC2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7563" r="47637" b="5516"/>
          <a:stretch/>
        </p:blipFill>
        <p:spPr>
          <a:xfrm>
            <a:off x="178125" y="3337407"/>
            <a:ext cx="4154760" cy="1141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45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pl-PL" altLang="ko-KR" sz="3200" b="1" dirty="0"/>
              <a:t>Aktivačná funkcia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01A4176-AFAA-4347-BDA3-894111ADF6A5}"/>
              </a:ext>
            </a:extLst>
          </p:cNvPr>
          <p:cNvSpPr txBox="1"/>
          <p:nvPr/>
        </p:nvSpPr>
        <p:spPr>
          <a:xfrm>
            <a:off x="1043608" y="1347614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ReLu</a:t>
            </a:r>
            <a:r>
              <a:rPr lang="sk-S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(</a:t>
            </a:r>
            <a:r>
              <a:rPr lang="sk-SK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Rectified</a:t>
            </a:r>
            <a:r>
              <a:rPr lang="sk-S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</a:t>
            </a:r>
            <a:r>
              <a:rPr lang="sk-SK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linear</a:t>
            </a:r>
            <a:r>
              <a:rPr lang="sk-S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</a:t>
            </a:r>
            <a:r>
              <a:rPr lang="sk-SK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unit</a:t>
            </a:r>
            <a:r>
              <a:rPr lang="sk-S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)</a:t>
            </a:r>
          </a:p>
          <a:p>
            <a:r>
              <a:rPr lang="sk-S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-    f(x) = max(0, x)</a:t>
            </a:r>
          </a:p>
          <a:p>
            <a:pPr marL="285750" indent="-285750">
              <a:buFontTx/>
              <a:buChar char="-"/>
            </a:pP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sú relatívne ploché na väčšine svojho definičného oboru</a:t>
            </a:r>
          </a:p>
          <a:p>
            <a:pPr marL="285750" indent="-285750">
              <a:buFontTx/>
              <a:buChar char="-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jej derivácia na intervale (0,∞) je 1</a:t>
            </a:r>
            <a:endParaRPr lang="sk-SK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AC4B22E-991D-483B-8CB8-97EA848E7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14" y="2424832"/>
            <a:ext cx="2552700" cy="221932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9F68C939-0CDB-4612-A3DF-DBDD0C720936}"/>
              </a:ext>
            </a:extLst>
          </p:cNvPr>
          <p:cNvSpPr txBox="1"/>
          <p:nvPr/>
        </p:nvSpPr>
        <p:spPr>
          <a:xfrm>
            <a:off x="1043608" y="2995885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</a:t>
            </a:r>
            <a:r>
              <a:rPr lang="sk-SK" sz="16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tanh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: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score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≈ 71.71 %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</a:t>
            </a:r>
            <a:r>
              <a:rPr lang="sk-SK" sz="16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relu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: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score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≈ 80.21 %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</a:t>
            </a:r>
            <a:r>
              <a:rPr lang="sk-SK" sz="16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logistic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: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score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≈ 70.96 %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identity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: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</a:t>
            </a:r>
            <a:r>
              <a:rPr lang="sk-SK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score</a:t>
            </a:r>
            <a:r>
              <a:rPr lang="sk-SK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≈ 71.07 %</a:t>
            </a:r>
          </a:p>
        </p:txBody>
      </p:sp>
    </p:spTree>
    <p:extLst>
      <p:ext uri="{BB962C8B-B14F-4D97-AF65-F5344CB8AC3E}">
        <p14:creationId xmlns:p14="http://schemas.microsoft.com/office/powerpoint/2010/main" val="7601423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485</Words>
  <Application>Microsoft Office PowerPoint</Application>
  <PresentationFormat>Prezentácia na obrazovke (16:9)</PresentationFormat>
  <Paragraphs>74</Paragraphs>
  <Slides>12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Helvetica Neue</vt:lpstr>
      <vt:lpstr>Cover and End Slide Master</vt:lpstr>
      <vt:lpstr>Contents Slide Master</vt:lpstr>
      <vt:lpstr>Section Break Slide Master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Samo Dicer</cp:lastModifiedBy>
  <cp:revision>79</cp:revision>
  <dcterms:created xsi:type="dcterms:W3CDTF">2016-12-05T23:26:54Z</dcterms:created>
  <dcterms:modified xsi:type="dcterms:W3CDTF">2021-05-06T17:45:18Z</dcterms:modified>
</cp:coreProperties>
</file>