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80" r:id="rId2"/>
    <p:sldId id="259" r:id="rId3"/>
    <p:sldId id="261" r:id="rId4"/>
    <p:sldId id="262" r:id="rId5"/>
    <p:sldId id="263" r:id="rId6"/>
    <p:sldId id="266" r:id="rId7"/>
    <p:sldId id="267" r:id="rId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48" y="51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6F76D-33DC-44D9-8664-AC8B804A31B4}"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0FD07-D5AB-4E15-A999-F17D18009B82}" type="slidenum">
              <a:rPr lang="en-US" smtClean="0"/>
              <a:t>‹#›</a:t>
            </a:fld>
            <a:endParaRPr lang="en-US"/>
          </a:p>
        </p:txBody>
      </p:sp>
    </p:spTree>
    <p:extLst>
      <p:ext uri="{BB962C8B-B14F-4D97-AF65-F5344CB8AC3E}">
        <p14:creationId xmlns:p14="http://schemas.microsoft.com/office/powerpoint/2010/main" val="1932166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sz="2800"/>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1050"/>
            </a:lvl1pPr>
          </a:lstStyle>
          <a:p>
            <a:pPr>
              <a:defRPr/>
            </a:pPr>
            <a:fld id="{80E07311-BBB0-4E63-9970-87A06EC4CED7}" type="datetime1">
              <a:rPr lang="en-US" smtClean="0"/>
              <a:t>7/2/2024</a:t>
            </a:fld>
            <a:endParaRPr lang="en-US" dirty="0"/>
          </a:p>
        </p:txBody>
      </p:sp>
      <p:sp>
        <p:nvSpPr>
          <p:cNvPr id="5" name="Footer Placeholder 4"/>
          <p:cNvSpPr>
            <a:spLocks noGrp="1"/>
          </p:cNvSpPr>
          <p:nvPr>
            <p:ph type="ftr" sz="quarter" idx="11"/>
          </p:nvPr>
        </p:nvSpPr>
        <p:spPr/>
        <p:txBody>
          <a:bodyPr/>
          <a:lstStyle>
            <a:lvl1pPr>
              <a:defRPr sz="1050"/>
            </a:lvl1pPr>
          </a:lstStyle>
          <a:p>
            <a:pPr>
              <a:defRPr/>
            </a:pPr>
            <a:r>
              <a:rPr lang="en-US" dirty="0"/>
              <a:t>NC State Department of Statistics</a:t>
            </a:r>
          </a:p>
        </p:txBody>
      </p:sp>
      <p:sp>
        <p:nvSpPr>
          <p:cNvPr id="6" name="Slide Number Placeholder 5"/>
          <p:cNvSpPr>
            <a:spLocks noGrp="1"/>
          </p:cNvSpPr>
          <p:nvPr>
            <p:ph type="sldNum" sz="quarter" idx="12"/>
          </p:nvPr>
        </p:nvSpPr>
        <p:spPr/>
        <p:txBody>
          <a:bodyPr/>
          <a:lstStyle>
            <a:lvl1pPr>
              <a:defRPr sz="1050"/>
            </a:lvl1pPr>
          </a:lstStyle>
          <a:p>
            <a:pPr>
              <a:defRPr/>
            </a:pPr>
            <a:fld id="{01E82176-A547-F94B-AC51-D6E9C882CB88}" type="slidenum">
              <a:rPr lang="en-US" smtClean="0"/>
              <a:pPr>
                <a:defRPr/>
              </a:pPr>
              <a:t>‹#›</a:t>
            </a:fld>
            <a:endParaRPr lang="en-US" dirty="0"/>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1B7EDDA7-F9E0-4FED-8C8E-9C3CB791E211}" type="datetime1">
              <a:rPr lang="en-US" smtClean="0"/>
              <a:t>7/2/2024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7BDFCA-6EF5-4C40-A4F6-94336F7DC853}" type="datetime1">
              <a:rPr lang="en-US" smtClean="0"/>
              <a:t>7/2/2024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1800"/>
            </a:lvl1pPr>
            <a:lvl2pPr>
              <a:defRPr sz="1800"/>
            </a:lvl2pPr>
            <a:lvl3pPr>
              <a:defRPr sz="1400"/>
            </a:lvl3pPr>
            <a:lvl4pPr>
              <a:defRPr sz="1100"/>
            </a:lvl4pPr>
            <a:lvl5pPr>
              <a:defRPr sz="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81718D6A-E027-43AF-88B7-4ED9D412610F}" type="datetime1">
              <a:rPr lang="en-US" smtClean="0"/>
              <a:t>7/2/2024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28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2C7FD145-6A70-4A22-BEEE-7EB9E6020423}" type="datetime1">
              <a:rPr lang="en-US" smtClean="0"/>
              <a:t>7/2/2024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49885"/>
            <a:ext cx="8229600" cy="801290"/>
          </a:xfrm>
        </p:spPr>
        <p:txBody>
          <a:bodyPr/>
          <a:lstStyle/>
          <a:p>
            <a:r>
              <a:rPr lang="en-US" dirty="0"/>
              <a:t>Click to edit Master title style</a:t>
            </a:r>
          </a:p>
        </p:txBody>
      </p:sp>
      <p:sp>
        <p:nvSpPr>
          <p:cNvPr id="3" name="Content Placeholder 2"/>
          <p:cNvSpPr>
            <a:spLocks noGrp="1"/>
          </p:cNvSpPr>
          <p:nvPr>
            <p:ph sz="half" idx="1"/>
          </p:nvPr>
        </p:nvSpPr>
        <p:spPr>
          <a:xfrm>
            <a:off x="457200" y="1627200"/>
            <a:ext cx="8229600" cy="2967424"/>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3D444936-1D89-458A-B698-323AA90C05C8}" type="datetime1">
              <a:rPr lang="en-US" smtClean="0"/>
              <a:t>7/2/2024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45028" y="1631156"/>
            <a:ext cx="4041775" cy="2963466"/>
          </a:xfrm>
        </p:spPr>
        <p:txBody>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5EF0435B-0C08-4E0D-9F4C-C1598554ACEC}" type="datetime1">
              <a:rPr lang="en-US" smtClean="0"/>
              <a:t>7/2/2024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7DE7911-73FA-419B-BABF-D4D7F17E7A44}" type="datetime1">
              <a:rPr lang="en-US" smtClean="0"/>
              <a:t>7/2/2024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857371E-282C-4ACD-9FE2-BAF76EA283CB}" type="datetime1">
              <a:rPr lang="en-US" smtClean="0"/>
              <a:t>7/2/2024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571130"/>
            <a:ext cx="3008313" cy="588053"/>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571130"/>
            <a:ext cx="5111750" cy="4023494"/>
          </a:xfrm>
        </p:spPr>
        <p:txBody>
          <a:bodyPr/>
          <a:lstStyle>
            <a:lvl1pPr>
              <a:defRPr sz="1400"/>
            </a:lvl1pPr>
            <a:lvl2pPr>
              <a:defRPr sz="1200"/>
            </a:lvl2pPr>
            <a:lvl3pPr>
              <a:defRPr sz="1100"/>
            </a:lvl3pPr>
            <a:lvl4pPr>
              <a:defRPr sz="1050"/>
            </a:lvl4pPr>
            <a:lvl5pPr>
              <a:defRPr sz="105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3" y="1204404"/>
            <a:ext cx="3008313" cy="33902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8EDCB9C4-BFA0-4686-971E-14641AFE5AE1}" type="datetime1">
              <a:rPr lang="en-US" smtClean="0"/>
              <a:t>7/2/2024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p:cNvSpPr>
            <a:spLocks noGrp="1"/>
          </p:cNvSpPr>
          <p:nvPr>
            <p:ph type="dt" sz="half" idx="10"/>
          </p:nvPr>
        </p:nvSpPr>
        <p:spPr/>
        <p:txBody>
          <a:bodyPr/>
          <a:lstStyle>
            <a:lvl1pPr>
              <a:defRPr/>
            </a:lvl1pPr>
          </a:lstStyle>
          <a:p>
            <a:pPr>
              <a:defRPr/>
            </a:pPr>
            <a:fld id="{71DDD013-A14D-416C-AE43-5E73AFAF77FF}" type="datetime1">
              <a:rPr lang="en-US" smtClean="0"/>
              <a:t>7/2/2024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NC State Department of Statistics</a:t>
            </a:r>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05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F8165D2A-A643-421F-971C-9501CE3E6F73}" type="datetime1">
              <a:rPr lang="en-US" smtClean="0"/>
              <a:t>7/2/2024</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050">
                <a:solidFill>
                  <a:schemeClr val="tx1">
                    <a:tint val="75000"/>
                  </a:schemeClr>
                </a:solidFill>
                <a:latin typeface="Arial" panose="020B0604020202020204" pitchFamily="34" charset="0"/>
                <a:ea typeface="+mn-ea"/>
                <a:cs typeface="Arial" panose="020B0604020202020204" pitchFamily="34" charset="0"/>
              </a:defRPr>
            </a:lvl1pPr>
          </a:lstStyle>
          <a:p>
            <a:pPr>
              <a:defRPr/>
            </a:pPr>
            <a:r>
              <a:rPr lang="en-US" dirty="0"/>
              <a:t>NC State Department of Statistics</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050" smtClean="0">
                <a:solidFill>
                  <a:schemeClr val="tx1">
                    <a:tint val="75000"/>
                  </a:schemeClr>
                </a:solidFill>
                <a:latin typeface="+mn-lt"/>
                <a:ea typeface="+mn-ea"/>
                <a:cs typeface="+mn-cs"/>
              </a:defRPr>
            </a:lvl1pPr>
          </a:lstStyle>
          <a:p>
            <a:pPr>
              <a:defRPr/>
            </a:pPr>
            <a:fld id="{0EF7D53D-272A-624E-BE3D-99D13E2B4193}" type="slidenum">
              <a:rPr lang="en-US" smtClean="0"/>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fontAlgn="base" hangingPunct="1">
        <a:spcBef>
          <a:spcPct val="0"/>
        </a:spcBef>
        <a:spcAft>
          <a:spcPct val="0"/>
        </a:spcAft>
        <a:defRPr sz="24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18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18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1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8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E974-20AD-E67E-EFFD-433A32C786D5}"/>
              </a:ext>
            </a:extLst>
          </p:cNvPr>
          <p:cNvSpPr>
            <a:spLocks noGrp="1"/>
          </p:cNvSpPr>
          <p:nvPr>
            <p:ph type="title"/>
          </p:nvPr>
        </p:nvSpPr>
        <p:spPr/>
        <p:txBody>
          <a:bodyPr/>
          <a:lstStyle/>
          <a:p>
            <a:r>
              <a:rPr lang="en-US" dirty="0"/>
              <a:t>How to use this template</a:t>
            </a:r>
          </a:p>
        </p:txBody>
      </p:sp>
      <p:sp>
        <p:nvSpPr>
          <p:cNvPr id="3" name="Content Placeholder 2">
            <a:extLst>
              <a:ext uri="{FF2B5EF4-FFF2-40B4-BE49-F238E27FC236}">
                <a16:creationId xmlns:a16="http://schemas.microsoft.com/office/drawing/2014/main" id="{553E3AA1-8B3A-E9E0-0CFE-BD2C6A56677B}"/>
              </a:ext>
            </a:extLst>
          </p:cNvPr>
          <p:cNvSpPr>
            <a:spLocks noGrp="1"/>
          </p:cNvSpPr>
          <p:nvPr>
            <p:ph idx="1"/>
          </p:nvPr>
        </p:nvSpPr>
        <p:spPr>
          <a:xfrm>
            <a:off x="457200" y="1684800"/>
            <a:ext cx="8229600" cy="2909822"/>
          </a:xfrm>
        </p:spPr>
        <p:txBody>
          <a:bodyPr/>
          <a:lstStyle/>
          <a:p>
            <a:r>
              <a:rPr lang="en-US" sz="1400" dirty="0"/>
              <a:t>Include information on each of the items listed in the “Agenda” slide</a:t>
            </a:r>
          </a:p>
          <a:p>
            <a:endParaRPr lang="en-US" sz="1400" dirty="0"/>
          </a:p>
          <a:p>
            <a:r>
              <a:rPr lang="en-US" sz="1400" dirty="0"/>
              <a:t>The templates for each item are provided as guides and can be modified if/as needed; you may also need multiple slides per item/subject</a:t>
            </a:r>
          </a:p>
          <a:p>
            <a:pPr lvl="1"/>
            <a:r>
              <a:rPr lang="en-US" sz="1400" dirty="0"/>
              <a:t>At least one “Methods” slide per research question (could be more)</a:t>
            </a:r>
          </a:p>
          <a:p>
            <a:pPr lvl="1"/>
            <a:r>
              <a:rPr lang="en-US" sz="1400" dirty="0"/>
              <a:t>At least one “Results” slide per research question (could be more)</a:t>
            </a:r>
          </a:p>
          <a:p>
            <a:pPr lvl="1"/>
            <a:r>
              <a:rPr lang="en-US" sz="1400" dirty="0"/>
              <a:t>Project Overview, Data, and Discussion may need multiple slides</a:t>
            </a:r>
          </a:p>
          <a:p>
            <a:endParaRPr lang="en-US" sz="1400" dirty="0"/>
          </a:p>
          <a:p>
            <a:r>
              <a:rPr lang="en-US" sz="1400" dirty="0"/>
              <a:t>On slides with two content blocks, one block can be used for descriptive visuals (e.g., photos that provide context, tables, block diagrams, data visualizations, data summaries), with supporting textual descriptions in the other content block.</a:t>
            </a:r>
          </a:p>
          <a:p>
            <a:endParaRPr lang="en-US" dirty="0"/>
          </a:p>
          <a:p>
            <a:pPr lvl="1"/>
            <a:endParaRPr lang="en-US" dirty="0"/>
          </a:p>
        </p:txBody>
      </p:sp>
      <p:sp>
        <p:nvSpPr>
          <p:cNvPr id="4" name="Date Placeholder 3">
            <a:extLst>
              <a:ext uri="{FF2B5EF4-FFF2-40B4-BE49-F238E27FC236}">
                <a16:creationId xmlns:a16="http://schemas.microsoft.com/office/drawing/2014/main" id="{7E76AABF-C9ED-5FA8-8B80-21F77EC1DF4B}"/>
              </a:ext>
            </a:extLst>
          </p:cNvPr>
          <p:cNvSpPr>
            <a:spLocks noGrp="1"/>
          </p:cNvSpPr>
          <p:nvPr>
            <p:ph type="dt" sz="half" idx="10"/>
          </p:nvPr>
        </p:nvSpPr>
        <p:spPr/>
        <p:txBody>
          <a:bodyPr/>
          <a:lstStyle/>
          <a:p>
            <a:pPr>
              <a:defRPr/>
            </a:pPr>
            <a:fld id="{81718D6A-E027-43AF-88B7-4ED9D412610F}" type="datetime1">
              <a:rPr lang="en-US" smtClean="0"/>
              <a:t>7/2/2024</a:t>
            </a:fld>
            <a:endParaRPr lang="en-US"/>
          </a:p>
        </p:txBody>
      </p:sp>
      <p:sp>
        <p:nvSpPr>
          <p:cNvPr id="5" name="Footer Placeholder 4">
            <a:extLst>
              <a:ext uri="{FF2B5EF4-FFF2-40B4-BE49-F238E27FC236}">
                <a16:creationId xmlns:a16="http://schemas.microsoft.com/office/drawing/2014/main" id="{ED5B7F72-BC53-5D2C-3F87-CC5767322E72}"/>
              </a:ext>
            </a:extLst>
          </p:cNvPr>
          <p:cNvSpPr>
            <a:spLocks noGrp="1"/>
          </p:cNvSpPr>
          <p:nvPr>
            <p:ph type="ftr" sz="quarter" idx="11"/>
          </p:nvPr>
        </p:nvSpPr>
        <p:spPr/>
        <p:txBody>
          <a:bodyPr/>
          <a:lstStyle/>
          <a:p>
            <a:pPr>
              <a:defRPr/>
            </a:pPr>
            <a:r>
              <a:rPr lang="en-US"/>
              <a:t>NC State Department of Statistics</a:t>
            </a:r>
            <a:endParaRPr lang="en-US" dirty="0"/>
          </a:p>
        </p:txBody>
      </p:sp>
      <p:sp>
        <p:nvSpPr>
          <p:cNvPr id="6" name="Slide Number Placeholder 5">
            <a:extLst>
              <a:ext uri="{FF2B5EF4-FFF2-40B4-BE49-F238E27FC236}">
                <a16:creationId xmlns:a16="http://schemas.microsoft.com/office/drawing/2014/main" id="{0C05E6FF-0330-1196-8C15-1EB6E4A1A610}"/>
              </a:ext>
            </a:extLst>
          </p:cNvPr>
          <p:cNvSpPr>
            <a:spLocks noGrp="1"/>
          </p:cNvSpPr>
          <p:nvPr>
            <p:ph type="sldNum" sz="quarter" idx="12"/>
          </p:nvPr>
        </p:nvSpPr>
        <p:spPr/>
        <p:txBody>
          <a:bodyPr/>
          <a:lstStyle/>
          <a:p>
            <a:pPr>
              <a:defRPr/>
            </a:pPr>
            <a:fld id="{3FF2C605-4958-CF43-AA48-80339EFDB0AF}" type="slidenum">
              <a:rPr lang="en-US" smtClean="0"/>
              <a:pPr>
                <a:defRPr/>
              </a:pPr>
              <a:t>1</a:t>
            </a:fld>
            <a:endParaRPr lang="en-US"/>
          </a:p>
        </p:txBody>
      </p:sp>
    </p:spTree>
    <p:extLst>
      <p:ext uri="{BB962C8B-B14F-4D97-AF65-F5344CB8AC3E}">
        <p14:creationId xmlns:p14="http://schemas.microsoft.com/office/powerpoint/2010/main" val="270786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3A95-4572-856A-20A1-59EF9A1C222D}"/>
              </a:ext>
            </a:extLst>
          </p:cNvPr>
          <p:cNvSpPr>
            <a:spLocks noGrp="1"/>
          </p:cNvSpPr>
          <p:nvPr>
            <p:ph type="ctrTitle"/>
          </p:nvPr>
        </p:nvSpPr>
        <p:spPr/>
        <p:txBody>
          <a:bodyPr/>
          <a:lstStyle/>
          <a:p>
            <a:r>
              <a:rPr lang="en-US" dirty="0"/>
              <a:t>Determinants of Fire in the Western Brazilian Amazon</a:t>
            </a:r>
          </a:p>
        </p:txBody>
      </p:sp>
      <p:sp>
        <p:nvSpPr>
          <p:cNvPr id="3" name="Subtitle 2">
            <a:extLst>
              <a:ext uri="{FF2B5EF4-FFF2-40B4-BE49-F238E27FC236}">
                <a16:creationId xmlns:a16="http://schemas.microsoft.com/office/drawing/2014/main" id="{D9C94974-32E2-049A-33D3-074D90636882}"/>
              </a:ext>
            </a:extLst>
          </p:cNvPr>
          <p:cNvSpPr>
            <a:spLocks noGrp="1"/>
          </p:cNvSpPr>
          <p:nvPr>
            <p:ph type="subTitle" idx="1"/>
          </p:nvPr>
        </p:nvSpPr>
        <p:spPr>
          <a:xfrm>
            <a:off x="1371600" y="2914650"/>
            <a:ext cx="6400800" cy="1647190"/>
          </a:xfrm>
        </p:spPr>
        <p:txBody>
          <a:bodyPr/>
          <a:lstStyle/>
          <a:p>
            <a:pPr algn="l"/>
            <a:r>
              <a:rPr lang="en-US" dirty="0"/>
              <a:t>Client – </a:t>
            </a:r>
            <a:r>
              <a:rPr lang="en-US" dirty="0" err="1"/>
              <a:t>Jime</a:t>
            </a:r>
            <a:r>
              <a:rPr lang="en-US" dirty="0"/>
              <a:t> Rodrigues Ribeiro</a:t>
            </a:r>
          </a:p>
          <a:p>
            <a:pPr algn="l"/>
            <a:r>
              <a:rPr lang="en-US" dirty="0"/>
              <a:t>Kevin Krupa</a:t>
            </a:r>
          </a:p>
          <a:p>
            <a:pPr algn="l"/>
            <a:r>
              <a:rPr lang="en-US" sz="1800" dirty="0"/>
              <a:t>Sam </a:t>
            </a:r>
            <a:r>
              <a:rPr lang="en-US" sz="1800" dirty="0" err="1"/>
              <a:t>O’Ferrell</a:t>
            </a:r>
            <a:endParaRPr lang="en-US" sz="1800" dirty="0"/>
          </a:p>
          <a:p>
            <a:pPr algn="l"/>
            <a:r>
              <a:rPr lang="en-US" dirty="0"/>
              <a:t>Eliza Norman</a:t>
            </a:r>
          </a:p>
          <a:p>
            <a:pPr algn="l"/>
            <a:r>
              <a:rPr lang="en-US" sz="1800" dirty="0"/>
              <a:t>Luke </a:t>
            </a:r>
            <a:r>
              <a:rPr lang="en-US" sz="1800" dirty="0" err="1"/>
              <a:t>Freudenheim</a:t>
            </a:r>
            <a:endParaRPr lang="en-US" sz="1800" dirty="0"/>
          </a:p>
        </p:txBody>
      </p:sp>
      <p:sp>
        <p:nvSpPr>
          <p:cNvPr id="5" name="Footer Placeholder 4">
            <a:extLst>
              <a:ext uri="{FF2B5EF4-FFF2-40B4-BE49-F238E27FC236}">
                <a16:creationId xmlns:a16="http://schemas.microsoft.com/office/drawing/2014/main" id="{DFE4D464-1B5F-1DAC-7BCE-EEC0DFF0BBE4}"/>
              </a:ext>
            </a:extLst>
          </p:cNvPr>
          <p:cNvSpPr>
            <a:spLocks noGrp="1"/>
          </p:cNvSpPr>
          <p:nvPr>
            <p:ph type="ftr" sz="quarter" idx="11"/>
          </p:nvPr>
        </p:nvSpPr>
        <p:spPr/>
        <p:txBody>
          <a:bodyPr/>
          <a:lstStyle/>
          <a:p>
            <a:pPr>
              <a:defRPr/>
            </a:pPr>
            <a:r>
              <a:rPr lang="en-US" dirty="0"/>
              <a:t>NC State Department of Statistics</a:t>
            </a:r>
          </a:p>
        </p:txBody>
      </p:sp>
      <p:sp>
        <p:nvSpPr>
          <p:cNvPr id="7" name="Date Placeholder 6">
            <a:extLst>
              <a:ext uri="{FF2B5EF4-FFF2-40B4-BE49-F238E27FC236}">
                <a16:creationId xmlns:a16="http://schemas.microsoft.com/office/drawing/2014/main" id="{8D0DC8B3-D87A-62BC-78CC-16E2A777F1FD}"/>
              </a:ext>
            </a:extLst>
          </p:cNvPr>
          <p:cNvSpPr>
            <a:spLocks noGrp="1"/>
          </p:cNvSpPr>
          <p:nvPr>
            <p:ph type="dt" sz="half" idx="10"/>
          </p:nvPr>
        </p:nvSpPr>
        <p:spPr/>
        <p:txBody>
          <a:bodyPr/>
          <a:lstStyle/>
          <a:p>
            <a:pPr>
              <a:defRPr/>
            </a:pPr>
            <a:fld id="{CD604291-7687-4652-A632-5D0600C0ADFE}" type="datetime1">
              <a:rPr lang="en-US" smtClean="0"/>
              <a:t>7/2/2024</a:t>
            </a:fld>
            <a:endParaRPr lang="en-US" dirty="0"/>
          </a:p>
        </p:txBody>
      </p:sp>
      <p:sp>
        <p:nvSpPr>
          <p:cNvPr id="8" name="Slide Number Placeholder 7">
            <a:extLst>
              <a:ext uri="{FF2B5EF4-FFF2-40B4-BE49-F238E27FC236}">
                <a16:creationId xmlns:a16="http://schemas.microsoft.com/office/drawing/2014/main" id="{9F8BEE35-99C3-C06B-DEFB-1DC1FA7C6DBA}"/>
              </a:ext>
            </a:extLst>
          </p:cNvPr>
          <p:cNvSpPr>
            <a:spLocks noGrp="1"/>
          </p:cNvSpPr>
          <p:nvPr>
            <p:ph type="sldNum" sz="quarter" idx="12"/>
          </p:nvPr>
        </p:nvSpPr>
        <p:spPr/>
        <p:txBody>
          <a:bodyPr/>
          <a:lstStyle/>
          <a:p>
            <a:pPr>
              <a:defRPr/>
            </a:pPr>
            <a:fld id="{01E82176-A547-F94B-AC51-D6E9C882CB88}" type="slidenum">
              <a:rPr lang="en-US" smtClean="0"/>
              <a:pPr>
                <a:defRPr/>
              </a:pPr>
              <a:t>2</a:t>
            </a:fld>
            <a:endParaRPr lang="en-US" dirty="0"/>
          </a:p>
        </p:txBody>
      </p:sp>
    </p:spTree>
    <p:extLst>
      <p:ext uri="{BB962C8B-B14F-4D97-AF65-F5344CB8AC3E}">
        <p14:creationId xmlns:p14="http://schemas.microsoft.com/office/powerpoint/2010/main" val="174334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377A4-FAB4-7679-298D-21BA85E1EC21}"/>
              </a:ext>
            </a:extLst>
          </p:cNvPr>
          <p:cNvSpPr>
            <a:spLocks noGrp="1"/>
          </p:cNvSpPr>
          <p:nvPr>
            <p:ph type="title"/>
          </p:nvPr>
        </p:nvSpPr>
        <p:spPr/>
        <p:txBody>
          <a:bodyPr/>
          <a:lstStyle/>
          <a:p>
            <a:pPr algn="l"/>
            <a:r>
              <a:rPr lang="en-US" dirty="0"/>
              <a:t>Agenda</a:t>
            </a:r>
          </a:p>
        </p:txBody>
      </p:sp>
      <p:sp>
        <p:nvSpPr>
          <p:cNvPr id="3" name="Content Placeholder 2">
            <a:extLst>
              <a:ext uri="{FF2B5EF4-FFF2-40B4-BE49-F238E27FC236}">
                <a16:creationId xmlns:a16="http://schemas.microsoft.com/office/drawing/2014/main" id="{22AE57B0-B196-6027-E8BD-E3DFB3937CCE}"/>
              </a:ext>
            </a:extLst>
          </p:cNvPr>
          <p:cNvSpPr>
            <a:spLocks noGrp="1"/>
          </p:cNvSpPr>
          <p:nvPr>
            <p:ph sz="half" idx="1"/>
          </p:nvPr>
        </p:nvSpPr>
        <p:spPr/>
        <p:txBody>
          <a:bodyPr/>
          <a:lstStyle/>
          <a:p>
            <a:r>
              <a:rPr lang="en-US" dirty="0"/>
              <a:t>Introduction</a:t>
            </a:r>
          </a:p>
          <a:p>
            <a:endParaRPr lang="en-US" dirty="0"/>
          </a:p>
          <a:p>
            <a:r>
              <a:rPr lang="en-US" dirty="0"/>
              <a:t>Data</a:t>
            </a:r>
          </a:p>
          <a:p>
            <a:endParaRPr lang="en-US" dirty="0"/>
          </a:p>
          <a:p>
            <a:r>
              <a:rPr lang="en-US" dirty="0"/>
              <a:t>Methods</a:t>
            </a:r>
          </a:p>
          <a:p>
            <a:endParaRPr lang="en-US" dirty="0"/>
          </a:p>
          <a:p>
            <a:r>
              <a:rPr lang="en-US" dirty="0"/>
              <a:t>Results</a:t>
            </a:r>
          </a:p>
          <a:p>
            <a:endParaRPr lang="en-US" dirty="0"/>
          </a:p>
          <a:p>
            <a:r>
              <a:rPr lang="en-US" dirty="0"/>
              <a:t>Discussion/Conclusions</a:t>
            </a:r>
          </a:p>
        </p:txBody>
      </p:sp>
      <p:sp>
        <p:nvSpPr>
          <p:cNvPr id="5" name="Rectangle 4">
            <a:extLst>
              <a:ext uri="{FF2B5EF4-FFF2-40B4-BE49-F238E27FC236}">
                <a16:creationId xmlns:a16="http://schemas.microsoft.com/office/drawing/2014/main" id="{B72E0717-B1F4-3E4E-B991-59078FF15D36}"/>
              </a:ext>
            </a:extLst>
          </p:cNvPr>
          <p:cNvSpPr/>
          <p:nvPr/>
        </p:nvSpPr>
        <p:spPr>
          <a:xfrm>
            <a:off x="457200" y="1673010"/>
            <a:ext cx="274320" cy="273737"/>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6" name="Rectangle 5">
            <a:extLst>
              <a:ext uri="{FF2B5EF4-FFF2-40B4-BE49-F238E27FC236}">
                <a16:creationId xmlns:a16="http://schemas.microsoft.com/office/drawing/2014/main" id="{407D6C46-700A-87E9-E0BA-FE8A1EB16E74}"/>
              </a:ext>
            </a:extLst>
          </p:cNvPr>
          <p:cNvSpPr/>
          <p:nvPr/>
        </p:nvSpPr>
        <p:spPr>
          <a:xfrm>
            <a:off x="457200" y="2328722"/>
            <a:ext cx="274320" cy="273737"/>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594D6659-EBEC-3636-644A-B21968CDCA12}"/>
              </a:ext>
            </a:extLst>
          </p:cNvPr>
          <p:cNvSpPr/>
          <p:nvPr/>
        </p:nvSpPr>
        <p:spPr>
          <a:xfrm>
            <a:off x="457200" y="2984434"/>
            <a:ext cx="274320" cy="273737"/>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8" name="Rectangle 7">
            <a:extLst>
              <a:ext uri="{FF2B5EF4-FFF2-40B4-BE49-F238E27FC236}">
                <a16:creationId xmlns:a16="http://schemas.microsoft.com/office/drawing/2014/main" id="{1398ACBE-B803-45F2-9BD0-E448409D38FF}"/>
              </a:ext>
            </a:extLst>
          </p:cNvPr>
          <p:cNvSpPr/>
          <p:nvPr/>
        </p:nvSpPr>
        <p:spPr>
          <a:xfrm>
            <a:off x="457200" y="3651794"/>
            <a:ext cx="274320" cy="273737"/>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9" name="Rectangle 8">
            <a:extLst>
              <a:ext uri="{FF2B5EF4-FFF2-40B4-BE49-F238E27FC236}">
                <a16:creationId xmlns:a16="http://schemas.microsoft.com/office/drawing/2014/main" id="{18BCE5E1-012F-8D06-0C06-4DFB86474167}"/>
              </a:ext>
            </a:extLst>
          </p:cNvPr>
          <p:cNvSpPr/>
          <p:nvPr/>
        </p:nvSpPr>
        <p:spPr>
          <a:xfrm>
            <a:off x="457200" y="4310418"/>
            <a:ext cx="274320" cy="273737"/>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4" name="Date Placeholder 3">
            <a:extLst>
              <a:ext uri="{FF2B5EF4-FFF2-40B4-BE49-F238E27FC236}">
                <a16:creationId xmlns:a16="http://schemas.microsoft.com/office/drawing/2014/main" id="{6626F49C-F2E3-82E7-5152-851DE7802A96}"/>
              </a:ext>
            </a:extLst>
          </p:cNvPr>
          <p:cNvSpPr>
            <a:spLocks noGrp="1"/>
          </p:cNvSpPr>
          <p:nvPr>
            <p:ph type="dt" sz="half" idx="10"/>
          </p:nvPr>
        </p:nvSpPr>
        <p:spPr/>
        <p:txBody>
          <a:bodyPr/>
          <a:lstStyle/>
          <a:p>
            <a:pPr>
              <a:defRPr/>
            </a:pPr>
            <a:fld id="{B6574689-BB05-4FDB-9C82-97AB94F00F71}" type="datetime1">
              <a:rPr lang="en-US" smtClean="0"/>
              <a:t>7/2/2024</a:t>
            </a:fld>
            <a:endParaRPr lang="en-US"/>
          </a:p>
        </p:txBody>
      </p:sp>
      <p:sp>
        <p:nvSpPr>
          <p:cNvPr id="10" name="Footer Placeholder 9">
            <a:extLst>
              <a:ext uri="{FF2B5EF4-FFF2-40B4-BE49-F238E27FC236}">
                <a16:creationId xmlns:a16="http://schemas.microsoft.com/office/drawing/2014/main" id="{95A2E689-EB9C-2E61-4DC2-4A2968B844E8}"/>
              </a:ext>
            </a:extLst>
          </p:cNvPr>
          <p:cNvSpPr>
            <a:spLocks noGrp="1"/>
          </p:cNvSpPr>
          <p:nvPr>
            <p:ph type="ftr" sz="quarter" idx="11"/>
          </p:nvPr>
        </p:nvSpPr>
        <p:spPr/>
        <p:txBody>
          <a:bodyPr/>
          <a:lstStyle/>
          <a:p>
            <a:pPr>
              <a:defRPr/>
            </a:pPr>
            <a:r>
              <a:rPr lang="en-US"/>
              <a:t>NC State Department of Statistics</a:t>
            </a:r>
            <a:endParaRPr lang="en-US" dirty="0"/>
          </a:p>
        </p:txBody>
      </p:sp>
      <p:sp>
        <p:nvSpPr>
          <p:cNvPr id="11" name="Slide Number Placeholder 10">
            <a:extLst>
              <a:ext uri="{FF2B5EF4-FFF2-40B4-BE49-F238E27FC236}">
                <a16:creationId xmlns:a16="http://schemas.microsoft.com/office/drawing/2014/main" id="{52169B58-B0CF-B2CC-9069-351AE75C437C}"/>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a:p>
        </p:txBody>
      </p:sp>
    </p:spTree>
    <p:extLst>
      <p:ext uri="{BB962C8B-B14F-4D97-AF65-F5344CB8AC3E}">
        <p14:creationId xmlns:p14="http://schemas.microsoft.com/office/powerpoint/2010/main" val="221004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B6E3-24A5-FB20-C482-9C4AA155FA9D}"/>
              </a:ext>
            </a:extLst>
          </p:cNvPr>
          <p:cNvSpPr>
            <a:spLocks noGrp="1"/>
          </p:cNvSpPr>
          <p:nvPr>
            <p:ph type="title"/>
          </p:nvPr>
        </p:nvSpPr>
        <p:spPr/>
        <p:txBody>
          <a:bodyPr/>
          <a:lstStyle/>
          <a:p>
            <a:r>
              <a:rPr lang="en-US" dirty="0"/>
              <a:t>Research Project Overview</a:t>
            </a:r>
          </a:p>
        </p:txBody>
      </p:sp>
      <p:sp>
        <p:nvSpPr>
          <p:cNvPr id="3" name="Content Placeholder 2">
            <a:extLst>
              <a:ext uri="{FF2B5EF4-FFF2-40B4-BE49-F238E27FC236}">
                <a16:creationId xmlns:a16="http://schemas.microsoft.com/office/drawing/2014/main" id="{4A706F6D-4B2F-5B4D-FD8D-97330DC9F672}"/>
              </a:ext>
            </a:extLst>
          </p:cNvPr>
          <p:cNvSpPr>
            <a:spLocks noGrp="1"/>
          </p:cNvSpPr>
          <p:nvPr>
            <p:ph sz="half" idx="2"/>
          </p:nvPr>
        </p:nvSpPr>
        <p:spPr>
          <a:xfrm>
            <a:off x="457196" y="1631156"/>
            <a:ext cx="4450084" cy="2963466"/>
          </a:xfrm>
        </p:spPr>
        <p:txBody>
          <a:bodyPr/>
          <a:lstStyle/>
          <a:p>
            <a:r>
              <a:rPr lang="en-US" dirty="0"/>
              <a:t>Purpose of project</a:t>
            </a:r>
          </a:p>
          <a:p>
            <a:pPr lvl="1"/>
            <a:r>
              <a:rPr lang="en-US" dirty="0"/>
              <a:t>Limit the amount and severity of fires to the Brazilian forests to prevent deforestation</a:t>
            </a:r>
          </a:p>
          <a:p>
            <a:r>
              <a:rPr lang="en-US" dirty="0"/>
              <a:t>Study details</a:t>
            </a:r>
          </a:p>
          <a:p>
            <a:pPr lvl="1"/>
            <a:r>
              <a:rPr lang="en-US" dirty="0"/>
              <a:t>Trying to determine the probability of fire in a certain area, using data from the past 5 years</a:t>
            </a:r>
          </a:p>
          <a:p>
            <a:pPr lvl="1"/>
            <a:r>
              <a:rPr lang="en-US" dirty="0"/>
              <a:t>Logistic Regression </a:t>
            </a:r>
          </a:p>
          <a:p>
            <a:pPr lvl="2"/>
            <a:r>
              <a:rPr lang="en-US" dirty="0"/>
              <a:t>Starting with MLR predictors</a:t>
            </a:r>
          </a:p>
          <a:p>
            <a:pPr lvl="2"/>
            <a:r>
              <a:rPr lang="en-US" dirty="0"/>
              <a:t>Model selection to determine if a more complex model is needed</a:t>
            </a:r>
          </a:p>
          <a:p>
            <a:pPr lvl="2"/>
            <a:r>
              <a:rPr lang="en-US" dirty="0"/>
              <a:t>Probabilities found through </a:t>
            </a:r>
            <a:r>
              <a:rPr lang="en-US" dirty="0" err="1"/>
              <a:t>expit</a:t>
            </a:r>
            <a:r>
              <a:rPr lang="en-US" dirty="0"/>
              <a:t> function</a:t>
            </a:r>
          </a:p>
          <a:p>
            <a:pPr lvl="2"/>
            <a:endParaRPr lang="en-US" dirty="0"/>
          </a:p>
        </p:txBody>
      </p:sp>
      <p:sp>
        <p:nvSpPr>
          <p:cNvPr id="4" name="Content Placeholder 3">
            <a:extLst>
              <a:ext uri="{FF2B5EF4-FFF2-40B4-BE49-F238E27FC236}">
                <a16:creationId xmlns:a16="http://schemas.microsoft.com/office/drawing/2014/main" id="{19181512-744A-8AD2-DC79-92C896AA2AF5}"/>
              </a:ext>
            </a:extLst>
          </p:cNvPr>
          <p:cNvSpPr>
            <a:spLocks noGrp="1"/>
          </p:cNvSpPr>
          <p:nvPr>
            <p:ph sz="quarter" idx="4"/>
          </p:nvPr>
        </p:nvSpPr>
        <p:spPr/>
        <p:txBody>
          <a:bodyPr/>
          <a:lstStyle/>
          <a:p>
            <a:endParaRPr lang="en-US" dirty="0"/>
          </a:p>
        </p:txBody>
      </p:sp>
      <p:sp>
        <p:nvSpPr>
          <p:cNvPr id="5" name="Date Placeholder 4">
            <a:extLst>
              <a:ext uri="{FF2B5EF4-FFF2-40B4-BE49-F238E27FC236}">
                <a16:creationId xmlns:a16="http://schemas.microsoft.com/office/drawing/2014/main" id="{A66FF5AB-1940-C86D-06AC-C859B7C6723E}"/>
              </a:ext>
            </a:extLst>
          </p:cNvPr>
          <p:cNvSpPr>
            <a:spLocks noGrp="1"/>
          </p:cNvSpPr>
          <p:nvPr>
            <p:ph type="dt" sz="half" idx="10"/>
          </p:nvPr>
        </p:nvSpPr>
        <p:spPr/>
        <p:txBody>
          <a:bodyPr/>
          <a:lstStyle/>
          <a:p>
            <a:pPr>
              <a:defRPr/>
            </a:pPr>
            <a:fld id="{5EF0435B-0C08-4E0D-9F4C-C1598554ACEC}" type="datetime1">
              <a:rPr lang="en-US" smtClean="0"/>
              <a:t>7/2/2024</a:t>
            </a:fld>
            <a:endParaRPr lang="en-US"/>
          </a:p>
        </p:txBody>
      </p:sp>
      <p:sp>
        <p:nvSpPr>
          <p:cNvPr id="6" name="Footer Placeholder 5">
            <a:extLst>
              <a:ext uri="{FF2B5EF4-FFF2-40B4-BE49-F238E27FC236}">
                <a16:creationId xmlns:a16="http://schemas.microsoft.com/office/drawing/2014/main" id="{C13522B6-7AD0-E1AD-E362-DD0CF777AE45}"/>
              </a:ext>
            </a:extLst>
          </p:cNvPr>
          <p:cNvSpPr>
            <a:spLocks noGrp="1"/>
          </p:cNvSpPr>
          <p:nvPr>
            <p:ph type="ftr" sz="quarter" idx="11"/>
          </p:nvPr>
        </p:nvSpPr>
        <p:spPr/>
        <p:txBody>
          <a:bodyPr/>
          <a:lstStyle/>
          <a:p>
            <a:pPr>
              <a:defRPr/>
            </a:pPr>
            <a:r>
              <a:rPr lang="en-US" dirty="0"/>
              <a:t>NC State Department of Statistics</a:t>
            </a:r>
          </a:p>
        </p:txBody>
      </p:sp>
      <p:sp>
        <p:nvSpPr>
          <p:cNvPr id="7" name="Slide Number Placeholder 6">
            <a:extLst>
              <a:ext uri="{FF2B5EF4-FFF2-40B4-BE49-F238E27FC236}">
                <a16:creationId xmlns:a16="http://schemas.microsoft.com/office/drawing/2014/main" id="{FC383621-83B9-AF72-4698-A66BB3497E7D}"/>
              </a:ext>
            </a:extLst>
          </p:cNvPr>
          <p:cNvSpPr>
            <a:spLocks noGrp="1"/>
          </p:cNvSpPr>
          <p:nvPr>
            <p:ph type="sldNum" sz="quarter" idx="12"/>
          </p:nvPr>
        </p:nvSpPr>
        <p:spPr/>
        <p:txBody>
          <a:bodyPr/>
          <a:lstStyle/>
          <a:p>
            <a:pPr>
              <a:defRPr/>
            </a:pPr>
            <a:fld id="{BB5B94E0-5E06-6D42-A41D-50D581B40900}" type="slidenum">
              <a:rPr lang="en-US" smtClean="0"/>
              <a:pPr>
                <a:defRPr/>
              </a:pPr>
              <a:t>4</a:t>
            </a:fld>
            <a:endParaRPr lang="en-US"/>
          </a:p>
        </p:txBody>
      </p:sp>
      <p:pic>
        <p:nvPicPr>
          <p:cNvPr id="9" name="Picture 8">
            <a:extLst>
              <a:ext uri="{FF2B5EF4-FFF2-40B4-BE49-F238E27FC236}">
                <a16:creationId xmlns:a16="http://schemas.microsoft.com/office/drawing/2014/main" id="{FC9EDCA2-F181-F463-7F2A-A40EECECC09D}"/>
              </a:ext>
            </a:extLst>
          </p:cNvPr>
          <p:cNvPicPr>
            <a:picLocks noChangeAspect="1"/>
          </p:cNvPicPr>
          <p:nvPr/>
        </p:nvPicPr>
        <p:blipFill>
          <a:blip r:embed="rId2"/>
          <a:stretch>
            <a:fillRect/>
          </a:stretch>
        </p:blipFill>
        <p:spPr>
          <a:xfrm>
            <a:off x="75804" y="548878"/>
            <a:ext cx="1104996" cy="238146"/>
          </a:xfrm>
          <a:prstGeom prst="rect">
            <a:avLst/>
          </a:prstGeom>
        </p:spPr>
      </p:pic>
    </p:spTree>
    <p:extLst>
      <p:ext uri="{BB962C8B-B14F-4D97-AF65-F5344CB8AC3E}">
        <p14:creationId xmlns:p14="http://schemas.microsoft.com/office/powerpoint/2010/main" val="417645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F9CF-5C12-8173-21AE-17F06A22CB77}"/>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7FADFE2D-24DE-A836-82F8-572D38487E7F}"/>
              </a:ext>
            </a:extLst>
          </p:cNvPr>
          <p:cNvSpPr>
            <a:spLocks noGrp="1"/>
          </p:cNvSpPr>
          <p:nvPr>
            <p:ph sz="half" idx="1"/>
          </p:nvPr>
        </p:nvSpPr>
        <p:spPr/>
        <p:txBody>
          <a:bodyPr/>
          <a:lstStyle/>
          <a:p>
            <a:r>
              <a:rPr lang="en-US" dirty="0"/>
              <a:t>Research Question 1: Which variables from the satellite data are the most influential in predicting a fire occurrence?</a:t>
            </a:r>
          </a:p>
          <a:p>
            <a:endParaRPr lang="en-US" dirty="0"/>
          </a:p>
          <a:p>
            <a:endParaRPr lang="en-US" dirty="0"/>
          </a:p>
          <a:p>
            <a:r>
              <a:rPr lang="en-US" dirty="0"/>
              <a:t>Research Question 2: Does the month of the dry season (July, August, and September) affect fire occurrence in the presence of the other significant variables?</a:t>
            </a:r>
          </a:p>
        </p:txBody>
      </p:sp>
      <p:sp>
        <p:nvSpPr>
          <p:cNvPr id="4" name="Date Placeholder 3">
            <a:extLst>
              <a:ext uri="{FF2B5EF4-FFF2-40B4-BE49-F238E27FC236}">
                <a16:creationId xmlns:a16="http://schemas.microsoft.com/office/drawing/2014/main" id="{76DAED86-F5B3-9F3D-9780-949D86D80BB7}"/>
              </a:ext>
            </a:extLst>
          </p:cNvPr>
          <p:cNvSpPr>
            <a:spLocks noGrp="1"/>
          </p:cNvSpPr>
          <p:nvPr>
            <p:ph type="dt" sz="half" idx="10"/>
          </p:nvPr>
        </p:nvSpPr>
        <p:spPr/>
        <p:txBody>
          <a:bodyPr/>
          <a:lstStyle/>
          <a:p>
            <a:pPr>
              <a:defRPr/>
            </a:pPr>
            <a:fld id="{3D444936-1D89-458A-B698-323AA90C05C8}" type="datetime1">
              <a:rPr lang="en-US" smtClean="0"/>
              <a:t>7/2/2024</a:t>
            </a:fld>
            <a:endParaRPr lang="en-US"/>
          </a:p>
        </p:txBody>
      </p:sp>
      <p:sp>
        <p:nvSpPr>
          <p:cNvPr id="5" name="Footer Placeholder 4">
            <a:extLst>
              <a:ext uri="{FF2B5EF4-FFF2-40B4-BE49-F238E27FC236}">
                <a16:creationId xmlns:a16="http://schemas.microsoft.com/office/drawing/2014/main" id="{38163863-95B9-B910-88A1-CA5890D411AE}"/>
              </a:ext>
            </a:extLst>
          </p:cNvPr>
          <p:cNvSpPr>
            <a:spLocks noGrp="1"/>
          </p:cNvSpPr>
          <p:nvPr>
            <p:ph type="ftr" sz="quarter" idx="11"/>
          </p:nvPr>
        </p:nvSpPr>
        <p:spPr/>
        <p:txBody>
          <a:bodyPr/>
          <a:lstStyle/>
          <a:p>
            <a:pPr>
              <a:defRPr/>
            </a:pPr>
            <a:r>
              <a:rPr lang="en-US"/>
              <a:t>NC State Department of Statistics</a:t>
            </a:r>
            <a:endParaRPr lang="en-US" dirty="0"/>
          </a:p>
        </p:txBody>
      </p:sp>
      <p:sp>
        <p:nvSpPr>
          <p:cNvPr id="6" name="Slide Number Placeholder 5">
            <a:extLst>
              <a:ext uri="{FF2B5EF4-FFF2-40B4-BE49-F238E27FC236}">
                <a16:creationId xmlns:a16="http://schemas.microsoft.com/office/drawing/2014/main" id="{995B80F7-DB15-25F2-C393-6898AC54D56A}"/>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pic>
        <p:nvPicPr>
          <p:cNvPr id="7" name="Picture 6">
            <a:extLst>
              <a:ext uri="{FF2B5EF4-FFF2-40B4-BE49-F238E27FC236}">
                <a16:creationId xmlns:a16="http://schemas.microsoft.com/office/drawing/2014/main" id="{4217D235-5A61-D5E2-5ACB-B71F004B71C9}"/>
              </a:ext>
            </a:extLst>
          </p:cNvPr>
          <p:cNvPicPr>
            <a:picLocks noChangeAspect="1"/>
          </p:cNvPicPr>
          <p:nvPr/>
        </p:nvPicPr>
        <p:blipFill>
          <a:blip r:embed="rId2"/>
          <a:stretch>
            <a:fillRect/>
          </a:stretch>
        </p:blipFill>
        <p:spPr>
          <a:xfrm>
            <a:off x="75804" y="548878"/>
            <a:ext cx="1104996" cy="238146"/>
          </a:xfrm>
          <a:prstGeom prst="rect">
            <a:avLst/>
          </a:prstGeom>
        </p:spPr>
      </p:pic>
    </p:spTree>
    <p:extLst>
      <p:ext uri="{BB962C8B-B14F-4D97-AF65-F5344CB8AC3E}">
        <p14:creationId xmlns:p14="http://schemas.microsoft.com/office/powerpoint/2010/main" val="294069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B6E3-24A5-FB20-C482-9C4AA155FA9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A706F6D-4B2F-5B4D-FD8D-97330DC9F672}"/>
              </a:ext>
            </a:extLst>
          </p:cNvPr>
          <p:cNvSpPr>
            <a:spLocks noGrp="1"/>
          </p:cNvSpPr>
          <p:nvPr>
            <p:ph sz="half" idx="2"/>
          </p:nvPr>
        </p:nvSpPr>
        <p:spPr>
          <a:xfrm>
            <a:off x="458785" y="1295410"/>
            <a:ext cx="4040188" cy="3471854"/>
          </a:xfrm>
        </p:spPr>
        <p:txBody>
          <a:bodyPr/>
          <a:lstStyle/>
          <a:p>
            <a:r>
              <a:rPr lang="en-US" dirty="0"/>
              <a:t>Data description</a:t>
            </a:r>
          </a:p>
          <a:p>
            <a:pPr lvl="1"/>
            <a:r>
              <a:rPr lang="en-US" dirty="0"/>
              <a:t>Participants, variables, sample size</a:t>
            </a:r>
          </a:p>
          <a:p>
            <a:pPr lvl="1"/>
            <a:r>
              <a:rPr lang="en-US" dirty="0"/>
              <a:t>Lots of contributors to this dataset</a:t>
            </a:r>
          </a:p>
          <a:p>
            <a:pPr lvl="1"/>
            <a:r>
              <a:rPr lang="en-US" dirty="0"/>
              <a:t>Sample Size = 1282 records</a:t>
            </a:r>
          </a:p>
          <a:p>
            <a:pPr lvl="1"/>
            <a:r>
              <a:rPr lang="en-US" dirty="0"/>
              <a:t>Variables </a:t>
            </a:r>
          </a:p>
          <a:p>
            <a:pPr lvl="2"/>
            <a:r>
              <a:rPr lang="en-US" dirty="0"/>
              <a:t>Distance to nearest fire station</a:t>
            </a:r>
          </a:p>
          <a:p>
            <a:pPr lvl="2"/>
            <a:r>
              <a:rPr lang="en-US" dirty="0"/>
              <a:t>Shape of lot</a:t>
            </a:r>
          </a:p>
          <a:p>
            <a:pPr lvl="2"/>
            <a:r>
              <a:rPr lang="en-US" dirty="0"/>
              <a:t>Region where lot is located</a:t>
            </a:r>
          </a:p>
          <a:p>
            <a:r>
              <a:rPr lang="en-US" dirty="0"/>
              <a:t>Data source</a:t>
            </a:r>
          </a:p>
          <a:p>
            <a:pPr lvl="1"/>
            <a:r>
              <a:rPr lang="en-US" dirty="0"/>
              <a:t>Satellite feedback</a:t>
            </a:r>
          </a:p>
          <a:p>
            <a:r>
              <a:rPr lang="en-US" dirty="0"/>
              <a:t>Describe any preprocessing</a:t>
            </a:r>
          </a:p>
          <a:p>
            <a:pPr lvl="1"/>
            <a:r>
              <a:rPr lang="en-US" dirty="0"/>
              <a:t>Created a dummy variable where </a:t>
            </a:r>
          </a:p>
          <a:p>
            <a:pPr lvl="2"/>
            <a:r>
              <a:rPr lang="en-US" dirty="0"/>
              <a:t>0 = no fire occurred at any time here</a:t>
            </a:r>
          </a:p>
          <a:p>
            <a:pPr lvl="2"/>
            <a:r>
              <a:rPr lang="en-US" dirty="0"/>
              <a:t>1 = at least 1 fire occurred here</a:t>
            </a:r>
          </a:p>
        </p:txBody>
      </p:sp>
      <p:sp>
        <p:nvSpPr>
          <p:cNvPr id="4" name="Content Placeholder 3">
            <a:extLst>
              <a:ext uri="{FF2B5EF4-FFF2-40B4-BE49-F238E27FC236}">
                <a16:creationId xmlns:a16="http://schemas.microsoft.com/office/drawing/2014/main" id="{19181512-744A-8AD2-DC79-92C896AA2AF5}"/>
              </a:ext>
            </a:extLst>
          </p:cNvPr>
          <p:cNvSpPr>
            <a:spLocks noGrp="1"/>
          </p:cNvSpPr>
          <p:nvPr>
            <p:ph sz="quarter" idx="4"/>
          </p:nvPr>
        </p:nvSpPr>
        <p:spPr/>
        <p:txBody>
          <a:bodyPr/>
          <a:lstStyle/>
          <a:p>
            <a:r>
              <a:rPr lang="en-US" dirty="0"/>
              <a:t>(suggestion: provide lists within a table in the content space on the right)</a:t>
            </a:r>
          </a:p>
          <a:p>
            <a:endParaRPr lang="en-US" dirty="0"/>
          </a:p>
        </p:txBody>
      </p:sp>
      <p:sp>
        <p:nvSpPr>
          <p:cNvPr id="5" name="Date Placeholder 4">
            <a:extLst>
              <a:ext uri="{FF2B5EF4-FFF2-40B4-BE49-F238E27FC236}">
                <a16:creationId xmlns:a16="http://schemas.microsoft.com/office/drawing/2014/main" id="{A66FF5AB-1940-C86D-06AC-C859B7C6723E}"/>
              </a:ext>
            </a:extLst>
          </p:cNvPr>
          <p:cNvSpPr>
            <a:spLocks noGrp="1"/>
          </p:cNvSpPr>
          <p:nvPr>
            <p:ph type="dt" sz="half" idx="10"/>
          </p:nvPr>
        </p:nvSpPr>
        <p:spPr/>
        <p:txBody>
          <a:bodyPr/>
          <a:lstStyle/>
          <a:p>
            <a:pPr>
              <a:defRPr/>
            </a:pPr>
            <a:fld id="{5EF0435B-0C08-4E0D-9F4C-C1598554ACEC}" type="datetime1">
              <a:rPr lang="en-US" smtClean="0"/>
              <a:t>7/2/2024</a:t>
            </a:fld>
            <a:endParaRPr lang="en-US"/>
          </a:p>
        </p:txBody>
      </p:sp>
      <p:sp>
        <p:nvSpPr>
          <p:cNvPr id="6" name="Footer Placeholder 5">
            <a:extLst>
              <a:ext uri="{FF2B5EF4-FFF2-40B4-BE49-F238E27FC236}">
                <a16:creationId xmlns:a16="http://schemas.microsoft.com/office/drawing/2014/main" id="{C13522B6-7AD0-E1AD-E362-DD0CF777AE45}"/>
              </a:ext>
            </a:extLst>
          </p:cNvPr>
          <p:cNvSpPr>
            <a:spLocks noGrp="1"/>
          </p:cNvSpPr>
          <p:nvPr>
            <p:ph type="ftr" sz="quarter" idx="11"/>
          </p:nvPr>
        </p:nvSpPr>
        <p:spPr/>
        <p:txBody>
          <a:bodyPr/>
          <a:lstStyle/>
          <a:p>
            <a:pPr>
              <a:defRPr/>
            </a:pPr>
            <a:r>
              <a:rPr lang="en-US"/>
              <a:t>NC State Department of Statistics</a:t>
            </a:r>
            <a:endParaRPr lang="en-US" dirty="0"/>
          </a:p>
        </p:txBody>
      </p:sp>
      <p:sp>
        <p:nvSpPr>
          <p:cNvPr id="7" name="Slide Number Placeholder 6">
            <a:extLst>
              <a:ext uri="{FF2B5EF4-FFF2-40B4-BE49-F238E27FC236}">
                <a16:creationId xmlns:a16="http://schemas.microsoft.com/office/drawing/2014/main" id="{FC383621-83B9-AF72-4698-A66BB3497E7D}"/>
              </a:ext>
            </a:extLst>
          </p:cNvPr>
          <p:cNvSpPr>
            <a:spLocks noGrp="1"/>
          </p:cNvSpPr>
          <p:nvPr>
            <p:ph type="sldNum" sz="quarter" idx="12"/>
          </p:nvPr>
        </p:nvSpPr>
        <p:spPr/>
        <p:txBody>
          <a:bodyPr/>
          <a:lstStyle/>
          <a:p>
            <a:pPr>
              <a:defRPr/>
            </a:pPr>
            <a:fld id="{BB5B94E0-5E06-6D42-A41D-50D581B40900}" type="slidenum">
              <a:rPr lang="en-US" smtClean="0"/>
              <a:pPr>
                <a:defRPr/>
              </a:pPr>
              <a:t>6</a:t>
            </a:fld>
            <a:endParaRPr lang="en-US"/>
          </a:p>
        </p:txBody>
      </p:sp>
      <p:pic>
        <p:nvPicPr>
          <p:cNvPr id="12" name="Picture 11">
            <a:extLst>
              <a:ext uri="{FF2B5EF4-FFF2-40B4-BE49-F238E27FC236}">
                <a16:creationId xmlns:a16="http://schemas.microsoft.com/office/drawing/2014/main" id="{56859E86-B1F6-57CE-F9D6-2C3C324DA7F7}"/>
              </a:ext>
            </a:extLst>
          </p:cNvPr>
          <p:cNvPicPr>
            <a:picLocks noChangeAspect="1"/>
          </p:cNvPicPr>
          <p:nvPr/>
        </p:nvPicPr>
        <p:blipFill>
          <a:blip r:embed="rId2"/>
          <a:stretch>
            <a:fillRect/>
          </a:stretch>
        </p:blipFill>
        <p:spPr>
          <a:xfrm>
            <a:off x="72204" y="554594"/>
            <a:ext cx="666808" cy="232430"/>
          </a:xfrm>
          <a:prstGeom prst="rect">
            <a:avLst/>
          </a:prstGeom>
        </p:spPr>
      </p:pic>
    </p:spTree>
    <p:extLst>
      <p:ext uri="{BB962C8B-B14F-4D97-AF65-F5344CB8AC3E}">
        <p14:creationId xmlns:p14="http://schemas.microsoft.com/office/powerpoint/2010/main" val="3637276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C9B2B9-20B1-A6EC-DBBB-7A1D44842B0F}"/>
              </a:ext>
            </a:extLst>
          </p:cNvPr>
          <p:cNvPicPr>
            <a:picLocks noChangeAspect="1"/>
          </p:cNvPicPr>
          <p:nvPr/>
        </p:nvPicPr>
        <p:blipFill>
          <a:blip r:embed="rId2"/>
          <a:stretch>
            <a:fillRect/>
          </a:stretch>
        </p:blipFill>
        <p:spPr>
          <a:xfrm>
            <a:off x="72204" y="558404"/>
            <a:ext cx="927816" cy="228620"/>
          </a:xfrm>
          <a:prstGeom prst="rect">
            <a:avLst/>
          </a:prstGeom>
        </p:spPr>
      </p:pic>
      <p:sp>
        <p:nvSpPr>
          <p:cNvPr id="2" name="Title 1">
            <a:extLst>
              <a:ext uri="{FF2B5EF4-FFF2-40B4-BE49-F238E27FC236}">
                <a16:creationId xmlns:a16="http://schemas.microsoft.com/office/drawing/2014/main" id="{D337B6E3-24A5-FB20-C482-9C4AA155FA9D}"/>
              </a:ext>
            </a:extLst>
          </p:cNvPr>
          <p:cNvSpPr>
            <a:spLocks noGrp="1"/>
          </p:cNvSpPr>
          <p:nvPr>
            <p:ph type="title"/>
          </p:nvPr>
        </p:nvSpPr>
        <p:spPr/>
        <p:txBody>
          <a:bodyPr/>
          <a:lstStyle/>
          <a:p>
            <a:r>
              <a:rPr lang="en-US" dirty="0"/>
              <a:t>Method (include the name of the method)</a:t>
            </a:r>
          </a:p>
        </p:txBody>
      </p:sp>
      <p:sp>
        <p:nvSpPr>
          <p:cNvPr id="3" name="Content Placeholder 2">
            <a:extLst>
              <a:ext uri="{FF2B5EF4-FFF2-40B4-BE49-F238E27FC236}">
                <a16:creationId xmlns:a16="http://schemas.microsoft.com/office/drawing/2014/main" id="{4A706F6D-4B2F-5B4D-FD8D-97330DC9F672}"/>
              </a:ext>
            </a:extLst>
          </p:cNvPr>
          <p:cNvSpPr>
            <a:spLocks noGrp="1"/>
          </p:cNvSpPr>
          <p:nvPr>
            <p:ph sz="half" idx="2"/>
          </p:nvPr>
        </p:nvSpPr>
        <p:spPr/>
        <p:txBody>
          <a:bodyPr/>
          <a:lstStyle/>
          <a:p>
            <a:r>
              <a:rPr lang="en-US" dirty="0"/>
              <a:t>Research question answered</a:t>
            </a:r>
          </a:p>
          <a:p>
            <a:pPr lvl="1"/>
            <a:endParaRPr lang="en-US" dirty="0"/>
          </a:p>
          <a:p>
            <a:r>
              <a:rPr lang="en-US" dirty="0"/>
              <a:t>Method description</a:t>
            </a:r>
          </a:p>
          <a:p>
            <a:pPr lvl="1"/>
            <a:r>
              <a:rPr lang="en-US" dirty="0"/>
              <a:t>Specific method used</a:t>
            </a:r>
          </a:p>
          <a:p>
            <a:pPr lvl="1"/>
            <a:r>
              <a:rPr lang="en-US" dirty="0"/>
              <a:t>What statistical question does the method answer?</a:t>
            </a:r>
          </a:p>
          <a:p>
            <a:pPr lvl="1"/>
            <a:r>
              <a:rPr lang="en-US" dirty="0"/>
              <a:t>Justification of method (input/</a:t>
            </a:r>
            <a:r>
              <a:rPr lang="en-US"/>
              <a:t>output variables, </a:t>
            </a:r>
            <a:r>
              <a:rPr lang="en-US" dirty="0"/>
              <a:t>assumptions, etc.)</a:t>
            </a:r>
          </a:p>
          <a:p>
            <a:pPr lvl="1"/>
            <a:r>
              <a:rPr lang="en-US" dirty="0"/>
              <a:t>Software tools</a:t>
            </a:r>
          </a:p>
          <a:p>
            <a:pPr lvl="1"/>
            <a:r>
              <a:rPr lang="en-US" dirty="0"/>
              <a:t>(suggestion: use the content space to the right to show descriptive outputs from the method -- e.g., statistical summaries, visualizations)</a:t>
            </a:r>
          </a:p>
        </p:txBody>
      </p:sp>
      <p:sp>
        <p:nvSpPr>
          <p:cNvPr id="4" name="Content Placeholder 3">
            <a:extLst>
              <a:ext uri="{FF2B5EF4-FFF2-40B4-BE49-F238E27FC236}">
                <a16:creationId xmlns:a16="http://schemas.microsoft.com/office/drawing/2014/main" id="{19181512-744A-8AD2-DC79-92C896AA2AF5}"/>
              </a:ext>
            </a:extLst>
          </p:cNvPr>
          <p:cNvSpPr>
            <a:spLocks noGrp="1"/>
          </p:cNvSpPr>
          <p:nvPr>
            <p:ph sz="quarter" idx="4"/>
          </p:nvPr>
        </p:nvSpPr>
        <p:spPr/>
        <p:txBody>
          <a:bodyPr/>
          <a:lstStyle/>
          <a:p>
            <a:endParaRPr lang="en-US"/>
          </a:p>
        </p:txBody>
      </p:sp>
      <p:sp>
        <p:nvSpPr>
          <p:cNvPr id="5" name="Date Placeholder 4">
            <a:extLst>
              <a:ext uri="{FF2B5EF4-FFF2-40B4-BE49-F238E27FC236}">
                <a16:creationId xmlns:a16="http://schemas.microsoft.com/office/drawing/2014/main" id="{A66FF5AB-1940-C86D-06AC-C859B7C6723E}"/>
              </a:ext>
            </a:extLst>
          </p:cNvPr>
          <p:cNvSpPr>
            <a:spLocks noGrp="1"/>
          </p:cNvSpPr>
          <p:nvPr>
            <p:ph type="dt" sz="half" idx="10"/>
          </p:nvPr>
        </p:nvSpPr>
        <p:spPr/>
        <p:txBody>
          <a:bodyPr/>
          <a:lstStyle/>
          <a:p>
            <a:pPr>
              <a:defRPr/>
            </a:pPr>
            <a:fld id="{5EF0435B-0C08-4E0D-9F4C-C1598554ACEC}" type="datetime1">
              <a:rPr lang="en-US" smtClean="0"/>
              <a:t>7/2/2024</a:t>
            </a:fld>
            <a:endParaRPr lang="en-US"/>
          </a:p>
        </p:txBody>
      </p:sp>
      <p:sp>
        <p:nvSpPr>
          <p:cNvPr id="6" name="Footer Placeholder 5">
            <a:extLst>
              <a:ext uri="{FF2B5EF4-FFF2-40B4-BE49-F238E27FC236}">
                <a16:creationId xmlns:a16="http://schemas.microsoft.com/office/drawing/2014/main" id="{C13522B6-7AD0-E1AD-E362-DD0CF777AE45}"/>
              </a:ext>
            </a:extLst>
          </p:cNvPr>
          <p:cNvSpPr>
            <a:spLocks noGrp="1"/>
          </p:cNvSpPr>
          <p:nvPr>
            <p:ph type="ftr" sz="quarter" idx="11"/>
          </p:nvPr>
        </p:nvSpPr>
        <p:spPr/>
        <p:txBody>
          <a:bodyPr/>
          <a:lstStyle/>
          <a:p>
            <a:pPr>
              <a:defRPr/>
            </a:pPr>
            <a:r>
              <a:rPr lang="en-US"/>
              <a:t>NC State Department of Statistics</a:t>
            </a:r>
            <a:endParaRPr lang="en-US" dirty="0"/>
          </a:p>
        </p:txBody>
      </p:sp>
      <p:sp>
        <p:nvSpPr>
          <p:cNvPr id="7" name="Slide Number Placeholder 6">
            <a:extLst>
              <a:ext uri="{FF2B5EF4-FFF2-40B4-BE49-F238E27FC236}">
                <a16:creationId xmlns:a16="http://schemas.microsoft.com/office/drawing/2014/main" id="{FC383621-83B9-AF72-4698-A66BB3497E7D}"/>
              </a:ext>
            </a:extLst>
          </p:cNvPr>
          <p:cNvSpPr>
            <a:spLocks noGrp="1"/>
          </p:cNvSpPr>
          <p:nvPr>
            <p:ph type="sldNum" sz="quarter" idx="12"/>
          </p:nvPr>
        </p:nvSpPr>
        <p:spPr/>
        <p:txBody>
          <a:bodyPr/>
          <a:lstStyle/>
          <a:p>
            <a:pPr>
              <a:defRPr/>
            </a:pPr>
            <a:fld id="{BB5B94E0-5E06-6D42-A41D-50D581B40900}" type="slidenum">
              <a:rPr lang="en-US" smtClean="0"/>
              <a:pPr>
                <a:defRPr/>
              </a:pPr>
              <a:t>7</a:t>
            </a:fld>
            <a:endParaRPr lang="en-US"/>
          </a:p>
        </p:txBody>
      </p:sp>
    </p:spTree>
    <p:extLst>
      <p:ext uri="{BB962C8B-B14F-4D97-AF65-F5344CB8AC3E}">
        <p14:creationId xmlns:p14="http://schemas.microsoft.com/office/powerpoint/2010/main" val="412096602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1087</TotalTime>
  <Words>479</Words>
  <Application>Microsoft Office PowerPoint</Application>
  <PresentationFormat>On-screen Show (16:9)</PresentationFormat>
  <Paragraphs>90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Calibri</vt:lpstr>
      <vt:lpstr>NCStateU-horizontal-left-logo</vt:lpstr>
      <vt:lpstr>How to use this template</vt:lpstr>
      <vt:lpstr>Determinants of Fire in the Western Brazilian Amazon</vt:lpstr>
      <vt:lpstr>Agenda</vt:lpstr>
      <vt:lpstr>Research Project Overview</vt:lpstr>
      <vt:lpstr>Research Questions</vt:lpstr>
      <vt:lpstr>Data</vt:lpstr>
      <vt:lpstr>Method (include the name of the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Harris</dc:creator>
  <cp:lastModifiedBy>Eliza Norman</cp:lastModifiedBy>
  <cp:revision>33</cp:revision>
  <dcterms:created xsi:type="dcterms:W3CDTF">2024-05-19T18:01:12Z</dcterms:created>
  <dcterms:modified xsi:type="dcterms:W3CDTF">2024-07-02T16:11:20Z</dcterms:modified>
</cp:coreProperties>
</file>